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73" r:id="rId4"/>
    <p:sldId id="274" r:id="rId5"/>
    <p:sldId id="290" r:id="rId6"/>
    <p:sldId id="291" r:id="rId7"/>
    <p:sldId id="292" r:id="rId8"/>
    <p:sldId id="293" r:id="rId9"/>
    <p:sldId id="294" r:id="rId10"/>
    <p:sldId id="296" r:id="rId11"/>
    <p:sldId id="297" r:id="rId12"/>
    <p:sldId id="298" r:id="rId13"/>
    <p:sldId id="299" r:id="rId14"/>
    <p:sldId id="300" r:id="rId15"/>
    <p:sldId id="259" r:id="rId16"/>
    <p:sldId id="275" r:id="rId17"/>
    <p:sldId id="261" r:id="rId18"/>
    <p:sldId id="262" r:id="rId19"/>
    <p:sldId id="276" r:id="rId20"/>
    <p:sldId id="263" r:id="rId21"/>
    <p:sldId id="264" r:id="rId22"/>
    <p:sldId id="277" r:id="rId23"/>
    <p:sldId id="278" r:id="rId24"/>
    <p:sldId id="279" r:id="rId25"/>
    <p:sldId id="265" r:id="rId26"/>
    <p:sldId id="281" r:id="rId27"/>
    <p:sldId id="280" r:id="rId28"/>
    <p:sldId id="285" r:id="rId29"/>
    <p:sldId id="283" r:id="rId30"/>
    <p:sldId id="266" r:id="rId31"/>
    <p:sldId id="286" r:id="rId32"/>
    <p:sldId id="287" r:id="rId33"/>
    <p:sldId id="288" r:id="rId34"/>
    <p:sldId id="284" r:id="rId35"/>
    <p:sldId id="301" r:id="rId36"/>
    <p:sldId id="295" r:id="rId37"/>
    <p:sldId id="267" r:id="rId38"/>
    <p:sldId id="302" r:id="rId39"/>
    <p:sldId id="268" r:id="rId40"/>
    <p:sldId id="305" r:id="rId41"/>
    <p:sldId id="304" r:id="rId42"/>
    <p:sldId id="306" r:id="rId43"/>
    <p:sldId id="303" r:id="rId44"/>
    <p:sldId id="307" r:id="rId45"/>
    <p:sldId id="269" r:id="rId46"/>
    <p:sldId id="311" r:id="rId47"/>
    <p:sldId id="308" r:id="rId48"/>
    <p:sldId id="309" r:id="rId49"/>
    <p:sldId id="313" r:id="rId50"/>
    <p:sldId id="312" r:id="rId51"/>
    <p:sldId id="270" r:id="rId52"/>
    <p:sldId id="258" r:id="rId53"/>
    <p:sldId id="315" r:id="rId54"/>
    <p:sldId id="316" r:id="rId55"/>
    <p:sldId id="317" r:id="rId56"/>
    <p:sldId id="318" r:id="rId57"/>
    <p:sldId id="314" r:id="rId58"/>
    <p:sldId id="320" r:id="rId59"/>
    <p:sldId id="319" r:id="rId60"/>
    <p:sldId id="321" r:id="rId61"/>
    <p:sldId id="322" r:id="rId62"/>
    <p:sldId id="323" r:id="rId63"/>
    <p:sldId id="324" r:id="rId64"/>
    <p:sldId id="271" r:id="rId6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77" autoAdjust="0"/>
    <p:restoredTop sz="94660"/>
  </p:normalViewPr>
  <p:slideViewPr>
    <p:cSldViewPr>
      <p:cViewPr varScale="1">
        <p:scale>
          <a:sx n="47" d="100"/>
          <a:sy n="47" d="100"/>
        </p:scale>
        <p:origin x="-1104"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20/12/2012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20/12/2012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20/12/2012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20/12/2012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20/12/2012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20/12/2012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listas.20minutos.es/lista/lista-de-animales-extinguidos-79266/"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image" Target="../media/image34.gif"/><Relationship Id="rId5" Type="http://schemas.openxmlformats.org/officeDocument/2006/relationships/image" Target="../media/image33.jpeg"/><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1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1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2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2.xml"/><Relationship Id="rId4" Type="http://schemas.openxmlformats.org/officeDocument/2006/relationships/image" Target="../media/image94.jpeg"/></Relationships>
</file>

<file path=ppt/slides/_rels/slide63.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0374" y="332656"/>
            <a:ext cx="8144073" cy="1470025"/>
          </a:xfrm>
        </p:spPr>
        <p:txBody>
          <a:bodyPr>
            <a:normAutofit/>
          </a:bodyPr>
          <a:lstStyle/>
          <a:p>
            <a:r>
              <a:rPr lang="es-CO" sz="5400" dirty="0" smtClean="0">
                <a:solidFill>
                  <a:srgbClr val="FF0000"/>
                </a:solidFill>
                <a:latin typeface="Algerian" pitchFamily="82" charset="0"/>
              </a:rPr>
              <a:t>MAYORDOMIA BIBLICA</a:t>
            </a:r>
            <a:endParaRPr lang="es-CO" sz="5400" dirty="0">
              <a:solidFill>
                <a:srgbClr val="FF0000"/>
              </a:solidFill>
              <a:latin typeface="Algerian" pitchFamily="82" charset="0"/>
            </a:endParaRPr>
          </a:p>
        </p:txBody>
      </p:sp>
      <p:sp>
        <p:nvSpPr>
          <p:cNvPr id="4" name="AutoShape 2" descr="http://t2.gstatic.com/images?q=tbn:ANd9GcSVQsQn9rPSSJp6InLmXilifcu68g9gXA315x8iA89OebhF-DWip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3.bp.blogspot.com/_YMuzXXdO1Zk/TK94YfMj7dI/AAAAAAAAAUo/k5U56si_TR0/s1600/imagen_mayordomia_we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1844824"/>
            <a:ext cx="3810000" cy="396044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644008" y="2875002"/>
            <a:ext cx="3816424" cy="1569660"/>
          </a:xfrm>
          <a:prstGeom prst="rect">
            <a:avLst/>
          </a:prstGeom>
        </p:spPr>
        <p:txBody>
          <a:bodyPr wrap="square">
            <a:spAutoFit/>
          </a:bodyPr>
          <a:lstStyle/>
          <a:p>
            <a:r>
              <a:rPr lang="es-CO" sz="4800" b="1" dirty="0">
                <a:latin typeface="Brush Script MT" pitchFamily="66" charset="0"/>
              </a:rPr>
              <a:t>Sustento </a:t>
            </a:r>
            <a:r>
              <a:rPr lang="es-CO" sz="4800" b="1" dirty="0" smtClean="0">
                <a:latin typeface="Brush Script MT" pitchFamily="66" charset="0"/>
              </a:rPr>
              <a:t>Bíblico: </a:t>
            </a:r>
            <a:r>
              <a:rPr lang="es-CO" sz="4800" dirty="0" smtClean="0">
                <a:solidFill>
                  <a:srgbClr val="FF0000"/>
                </a:solidFill>
                <a:latin typeface="Brush Script MT" pitchFamily="66" charset="0"/>
              </a:rPr>
              <a:t>Génesis </a:t>
            </a:r>
            <a:r>
              <a:rPr lang="es-CO" sz="4800" dirty="0">
                <a:solidFill>
                  <a:srgbClr val="FF0000"/>
                </a:solidFill>
                <a:latin typeface="Brush Script MT" pitchFamily="66" charset="0"/>
              </a:rPr>
              <a:t>1:26-28</a:t>
            </a:r>
          </a:p>
        </p:txBody>
      </p:sp>
    </p:spTree>
    <p:extLst>
      <p:ext uri="{BB962C8B-B14F-4D97-AF65-F5344CB8AC3E}">
        <p14:creationId xmlns:p14="http://schemas.microsoft.com/office/powerpoint/2010/main" val="2598306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412776"/>
            <a:ext cx="5112568" cy="6336704"/>
          </a:xfrm>
        </p:spPr>
        <p:txBody>
          <a:bodyPr>
            <a:normAutofit/>
          </a:bodyPr>
          <a:lstStyle/>
          <a:p>
            <a:pPr marL="0" indent="0" algn="ctr">
              <a:buNone/>
            </a:pPr>
            <a:r>
              <a:rPr lang="es-CO" dirty="0" smtClean="0"/>
              <a:t>El primer capitulo de la Santa Biblia presenta a Dios como el Creador de todo cuanto existe. Los cielos, la tierra, el agua, el aire, la flora, la multitud de animales que llenan las aguas y la tierra, las estrellas etc. Etc. </a:t>
            </a:r>
          </a:p>
          <a:p>
            <a:pPr marL="0" indent="0">
              <a:buNone/>
            </a:pPr>
            <a:endParaRPr lang="es-CO" dirty="0"/>
          </a:p>
        </p:txBody>
      </p:sp>
      <p:pic>
        <p:nvPicPr>
          <p:cNvPr id="1026" name="Picture 2" descr="http://t3.gstatic.com/images?q=tbn:ANd9GcTlwcKnwkuuhchGw0cEA7r6vdwzX6lRJiNH2oXyC8Z4_mVYP3q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390720"/>
            <a:ext cx="2952328" cy="199124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50424" y="116632"/>
            <a:ext cx="6840760" cy="1107996"/>
          </a:xfrm>
          <a:prstGeom prst="rect">
            <a:avLst/>
          </a:prstGeom>
        </p:spPr>
        <p:txBody>
          <a:bodyPr wrap="square">
            <a:spAutoFit/>
          </a:bodyPr>
          <a:lstStyle/>
          <a:p>
            <a:pPr algn="ctr"/>
            <a:r>
              <a:rPr lang="es-CO" sz="6600" dirty="0" smtClean="0">
                <a:solidFill>
                  <a:srgbClr val="FF0000"/>
                </a:solidFill>
                <a:latin typeface="Brush Script MT" pitchFamily="66" charset="0"/>
              </a:rPr>
              <a:t>Introducción</a:t>
            </a:r>
            <a:endParaRPr lang="es-CO" sz="6600" dirty="0">
              <a:solidFill>
                <a:srgbClr val="FF0000"/>
              </a:solidFill>
              <a:latin typeface="Brush Script MT" pitchFamily="66" charset="0"/>
            </a:endParaRPr>
          </a:p>
        </p:txBody>
      </p:sp>
      <p:sp>
        <p:nvSpPr>
          <p:cNvPr id="5" name="4 Rectángulo"/>
          <p:cNvSpPr/>
          <p:nvPr/>
        </p:nvSpPr>
        <p:spPr>
          <a:xfrm>
            <a:off x="0" y="5392087"/>
            <a:ext cx="9144000" cy="1384995"/>
          </a:xfrm>
          <a:prstGeom prst="rect">
            <a:avLst/>
          </a:prstGeom>
        </p:spPr>
        <p:txBody>
          <a:bodyPr wrap="square">
            <a:spAutoFit/>
          </a:bodyPr>
          <a:lstStyle/>
          <a:p>
            <a:pPr algn="ctr"/>
            <a:r>
              <a:rPr lang="es-CO" sz="2800" dirty="0">
                <a:solidFill>
                  <a:srgbClr val="FF0000"/>
                </a:solidFill>
                <a:latin typeface="Brush Script MT" pitchFamily="66" charset="0"/>
              </a:rPr>
              <a:t>Si no fuera por lo que nos dicen las Escrituras, no tendríamos ni idea sobre el origen de las cosas. Pero gracias a ellas, sabemos que existe un </a:t>
            </a:r>
            <a:r>
              <a:rPr lang="es-CO" sz="2800" dirty="0" smtClean="0">
                <a:solidFill>
                  <a:srgbClr val="FF0000"/>
                </a:solidFill>
                <a:latin typeface="Brush Script MT" pitchFamily="66" charset="0"/>
              </a:rPr>
              <a:t>Dios Todo Poderoso, </a:t>
            </a:r>
            <a:r>
              <a:rPr lang="es-CO" sz="2800" dirty="0">
                <a:solidFill>
                  <a:srgbClr val="FF0000"/>
                </a:solidFill>
                <a:latin typeface="Brush Script MT" pitchFamily="66" charset="0"/>
              </a:rPr>
              <a:t>que fue el originador de todo cuanto existe.</a:t>
            </a:r>
          </a:p>
        </p:txBody>
      </p:sp>
      <p:pic>
        <p:nvPicPr>
          <p:cNvPr id="1028" name="Picture 4" descr="http://t1.gstatic.com/images?q=tbn:ANd9GcSGnkeVL9Ds1Svt1B3zeLYYgYdAbK4Ia4XN8sgBaLqwTMDizVv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3477562"/>
            <a:ext cx="3096344" cy="191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325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06888" cy="6192688"/>
          </a:xfrm>
        </p:spPr>
        <p:txBody>
          <a:bodyPr>
            <a:normAutofit lnSpcReduction="10000"/>
          </a:bodyPr>
          <a:lstStyle/>
          <a:p>
            <a:pPr marL="0" indent="0">
              <a:buNone/>
            </a:pPr>
            <a:r>
              <a:rPr lang="es-CO" dirty="0"/>
              <a:t>Entonces dijo Dios: «</a:t>
            </a:r>
            <a:r>
              <a:rPr lang="es-CO" i="1" dirty="0"/>
              <a:t>Hagamos al hombre a nuestra imagen, conforme a nuestra semejanza; y </a:t>
            </a:r>
            <a:r>
              <a:rPr lang="es-CO" i="1" u="sng" dirty="0"/>
              <a:t>señoree sobre los peces del mar, sobre las aves de los cielos, sobre las bestias, sobre toda la tierra, y sobre todo reptil que se arrastra sobre la tierra</a:t>
            </a:r>
            <a:r>
              <a:rPr lang="es-CO" dirty="0"/>
              <a:t>». </a:t>
            </a:r>
            <a:r>
              <a:rPr lang="es-CO" b="1" baseline="30000" dirty="0"/>
              <a:t>27 </a:t>
            </a:r>
            <a:r>
              <a:rPr lang="es-CO" dirty="0"/>
              <a:t>Y creó Dios al hombre a su imagen, a imagen de Dios lo creó; varón y hembra los creó.</a:t>
            </a:r>
          </a:p>
          <a:p>
            <a:endParaRPr lang="es-CO" dirty="0"/>
          </a:p>
        </p:txBody>
      </p:sp>
      <p:sp>
        <p:nvSpPr>
          <p:cNvPr id="4" name="AutoShape 2" descr="data:image/jpeg;base64,/9j/4AAQSkZJRgABAQAAAQABAAD/2wCEAAkGBhQSEBUTEhQWFBUVFxUWFxUYFhcZGxUYFhQVFxQWFxYaGyYeGRklHhcYIzAgLycqLDgsFx8xNTAqNSYsLCoBCQoKDgwOGg8PGiwhHyAsLCksLCosKiwsLCwsLCksLCwsKSwsLCksKiwpLCktLCkqLDQpLCksKSwsKSwpLCwsKf/AABEIAHgA3AMBIgACEQEDEQH/xAAcAAEAAgMBAQEAAAAAAAAAAAAABQYDBAcBAgj/xAA9EAACAQIEAwYEAggFBQAAAAABAhEAAwQSITEFQVEGEyJhcYEHMpGhFLEjQlJiksHR8ENTY3KyJKLC0uH/xAAZAQEAAwEBAAAAAAAAAAAAAAAAAQIDBAX/xAAhEQACAgIDAQEBAQEAAAAAAAAAAQIRAyESMUETUQSRQv/aAAwDAQACEQMRAD8A7jSlKAUpSgFKUoBSlKAUpSgFKUoBSlKAUpSgFeGvaw4tyLbEaEKxHqAYoDC1+Tv4RIHmRv7V8XcRFV/jnFu6IVdhoPQbVp2eLkiSa2UNHPLLuiy/ida2rVyaq9jiEmp7C3tKrJUWg7JANQvWq16vkX6rRezfV6+617TVnBqGWR7SlKgkUpSgFKUoBSlKAUpSgFKUoBSlKAUpWvjcctpZcnUwAFZiTBMBVBJ0BoDYpUQnHsw8Nty0EhTkG0b+I5ZmvBi7xgkrb/dALDb9ZiQT7R71m8kV6WUWyYrHiLYZSp2YEH0Ig1GHG31/y2HoyffM35Ut8TundLf8bf8ApUfWI4Mh+N8I70gEgXBuNsw/bXqDp6TBqDXAFWjqCvupzKPoX+lXLHXVuWyl5QnMMfEgYaqxJGkEc49dart3JJUKxjU93lyIQZ0uBoBB20nyrojlVW2c08TvSIMYso9Wfh3EpAqJOFW+YJUXeg0D+ak/rdR6kaVs2eHNb0M6VopRmrRnxcHTJwYiayWrk1BHGxpUjg8VNGiykidsGtkGo+zdrOb1ZNGyZs5q9zVqfiK+hfpRazbpSlVJFK8mvaAUpSgFKUoBSlKAUpSgFanEsALqZSASCCJAIBHUHccvetqa1MbxW3aEu3sJY/wrJqHVbJRC4fhd+0YVVy8grAD2ECsuMwl0gO+RQqtpn1JMbEgLtI968xHaMsQFHdhtAzQWJgmFUSs7nUn0MRUbiuIop0USdczeIk9cxnWuJ/KPWzZc2ZMNxglA2VlH+oBO+ohWI3kTO4qTweOVqrYuu53ALalX+Vz+0rjUH+yvOpHCYEg6qw/7vuP6CsE3ejSkTmIYEaVX8VhmcCCcvIcgOWg0ipcqYAA9f/k/nXpUqJMACAQOQ5GfL6R71eS5EJ0Q+F4H1E1uvw7KAfEcsECSR5gAncifepDvgK0eI8WVF3qYy+fpDjyIPiXDmkMuoOoPWsuCJUa1DX+0btdyWQ7OT8ltS5P7xSCPcx61LYK1eAY3xlmJBdWK/vHKSqjkRPnXp4s/0XTODJh4ektZx8b19niAPOq/xBjbNamF4gS1b8bMeTRcLeIms63KjeHtIqVWzpWbNVsl68NVTifa9reN7hQCltUNzwksc8mEg8hlOxBkjTSbNZvh1DKZVgCCOYIkVgpJtpeHQ01srlrtU5xjWyFFpbhtTBknL82aY+eFiOtWgVzD8U2HxF+0y5mR2uIf2gXNwfWdfeumYe+HRXUyrAMD1BEissORy5J+M0yRqqMlKUrcyFKVgxmMS0jXLjqiKJZ2IAUdSToKAz15NUXi3xj4faKql9bxNxEOTNCqSoa5ny5Sqhp0OsEToa5f8XON2ruKtYjCYy5ezrmAW9K2SpAhUENbJ0Ov73Sobohuj9FA1H8T4wLWghnMQsxE82PLn5n6kcI7AfGW5g7b2sVnv2wh7nUF1cfLbLblGncyRGk7VeeG9qPx9hcWLZRXch1UhyjoArSwGxgEaTWWTJxjaLY6ky4Y9bjBTcbwEwwXwgA7TGp13kxtpWG/bs5Rl1KmTlEzAIMwNdKxW7lg2/FIMTmc66a/rGSNNq+sJxC6WKIiZRyLGfKDERHlXI5cuzdKjVxwbEBQtowrK4JKgeGSCIJP5b184PA96PFp67g8wfMVIYS9dAhbQXfwltQeYIyxWFMJfZ2cFBIAjxbgk/zj28qq42Ws9s4Xu9IzLz0n0kVvWMOIm2Y/dmV+nL2j3rHh8Uo0O/8AelZrtuIZDqNxtIPn1qY6DNmzckwwg/n5g8xWa4FjlUWeJgmBM9Ig+WlYXxTPK2hnfnyVfN25Dy1boOmin4lZTj6yP4niiGFqyjXHPyosbDQkk6Ko6kx7wD9YPsTcuQ2Mu+fdWSQPRrph29gtT/BuDrYXfPcaDcuEQXPpyUcl5esmpOK2hgS3LspLI+kVezwlcMDZtr3aMzFCq6MCC0ORrmGurcog7ioG7jGS9l1Yc5/p0q94/C58pEZlJInYyCrA9JBOtRLcHJaRbynq7KQPOFksPLw11waWmc2SLbtELiipXK4OmxGpA0gMu56SJMRIOpqOwfDlNyFYNpIjfchtNwR4dPM1Zsd2dnRizgbXBq3mHUb+RA20gRNfGF4SieEvm1+UhpEdBEg+dXUklozcHe0Z+G4aAKl1TSteyh5AgftMD+R8RPqB6mttEgc6o3ZqlRQe0uFOExz4twzWr2QSB4UKrlAbXQ7xpGsDpWPAccK3P+mvC2h/w2UMkyZ8JgqZJ2I13nl0a5YDAhgCCIIIkEdCOdUTtJ8NsxNzDEL/AKe3sDrp5Ee9edmwT5c8bOyGSNcZIg+0F3FNie9C230AJQ7iANQT5dTU12b7TPYti3ctsyCcpghlBJOWGgMAdtRVXfsvilPzGeixA9SWn8qxjH3bRi5cKMP1X5jyI5e1ZJZsb5UaN45KrOr2e02HYTnI8mRwfSCNfavodprH7Te9q6B9SlcpvdrLtt7cmZJXQzMjp6j7GpNe27ZdV1jp1qz/ALGu0VWBPpl8xXa2ypATNdY8kA09SxUD6z5VFdrcDZ4ng3w1y4cOTDhnC+Eoc075SI31kb1T8P2ha4xYg+saeQmIFQfxO7RO+CW2hhWuZbnVhHgXrEgyPIe8Y/65TnxoieFRjZVeP9hBhbF67cxNm4UuW0si26P34Ol54DZkCkga8wfI1UZrJisG1p2tuuVlMEaaHTTT+/pWGux76POkezWW1iXX5WZZ3hiJ+lYRQmoBauxPbe7gcVafO5s94Ddt751Iyk67kDUa79JNfofhdvD4q2uJwV3wNMESUkHUZGgoZnQZfQ1xTs38JxiWwz9+rWbrfpbZAs3raFCQwViQ0mIidGB2mO9YXusHYt2muQqKFBfLmPKWCqBy3irUmtm8OSIXvriOves6EiDMATzykeBhzHOCJg1v4Wy5Jm7zEeACR0In71NW7qXFkFXU+hBrUPAbX6oZOmV3UCd4Wco+lZvDu0bLJ+mkMChJzMxM8mK/8SBFfL3pbIkuRyXUj1Ow9yK227MYdjL2+8PW4zXNesOSB7CpGzYCiFAUdAAB9BULA/R9PwhLHZ9nbNePh2FpSdfN30J/2jTrmqbs4dUUKihVAgAAAAeQFZAK9reMFFUjNtvsUpSrkClKUApSlAeZa8yV9UoAa0cdwzvTrcdQOSwK3qUBBnssv+bc/irT4h8PrF9ctxrh8WaZG8EdOhNWilAc6xvwYsMyvbv3kdVCgyGHhBC6ada+j8NriTkxDOsCFYDQjcgxMa7TXQLySpA0JBE9JFYeH3S1tCwhiBmHRhow+s1Rwi+0Sm10cc4r8Ob+Yg3GJAMCT4h01O/9K0U4a6L3d3xshESCCQpDDMDrmBA18vKu28VwveJA0YGUPRht7HUe9Q1/DWb9qWGTwd5rsurKddxBH3rPJhjJVVF4ZGns4bxL4ei5ba5h2d7mhNtiDnJJLtmMGecRua1+1XYH8JZYL+ka26OzhTrauplBMbBbiMPp1q/8TwVzDXGIB0PiHTz9K137Ulb1srBe5buWgDsDmRlYzyUya5VOSdSNZYou2vTjIwjZRpGY6E6AgAyZ6edYnUTAM8p6+ldG7Wdn7mKObC5TatnuQpME5AJck7gsW9I9I++wvAO6t3fxGq31Cm0QCIglWIMiRm02IKmtnlilZz/Ft0v9JDsT2r/GWDhsS2e8plXJUFre/wAsCSvXzFdKwTd2gS2hJgZm0JXQATmMsY1jXb0nl3w77ItYxl29dX9Hats1u5IImdFIInNlM8tvUV0nAcSAXfxHU+p/l/SuOcoqdx6OvGpONS7RgvY+/h74dQzqZzglUD6aSoVo9d9AKkuF8WxN9i7MtpdYQKD6ZmbU/ao4Y/vb2SYHKIkxudf6VMDAm2NCftSOSf8Ay9EyhH1bI/i/HcUlwKLttV5kIMw1gbkiJ8qkOGdoocK95biEGbkAd24ghXYaQwJgmNV86rfEmc3SQ8K3d89Dp4dYOxk+p86+zhkslbBAYFlYsDl1JciYH6QjLz6rFWhnkpW2yJY1Wi+Hi9kf4tv+NesdeprbFcl+IZwi4NPCrXrki2VOqqp8TSP1ZgRznyrH8KO2dzvlwV1i1tlPck7oVBYpPMETpyK6aV3QzcuzB4mlZ1+lKVuZClKUApSlAKUpQClKUApSlAeGtVrhR3Z2ATKsTyjNm/8AH61t1juWA24n18/KgI7HcVCLPP5gPLLm+mu/kaqGF4j3jFTorMsjYZTftuw8h831q83uFW3+ZZ0IjXYzp9zWje7KWCpUDLMajfTpO1ZyTZVplX4txtMRbzNbyslqc3+o7KqjzXVvrVO4lwhPxeKugwmFt2ob5cxuByxAOm6ldK6lxTC4ewom1mDAyPJcrak85Aj3rm3FuFk4i7aYzbKG2xj/ACr8jTlKs1ZZEn2WjNxZl4HwRlsqrZh+jW40qdO8hp+5+lfT8FnVXDSdQDrGXNqN+X3qz9nb98ubwDRcZQSRMqJJj/bmqaxmBGJEqwV1WGXL4Tnykg/wiD+e1ZSwJpuPZtDP+lUbClMAVSWdhrG5nT7VCJ3ttpZHA01Kmpy/wnEWXkho9Cy+xAn7Ct+1x+BDoB6mPsYNcDg1qSaOxSXa2RfDsbbW6CGDOdoIJ84q2i/nUCobD8Sto0m2ADzAEH3FTmFxFojMunUdfbr51fEl1ZSb9oheMFLWFzOCcqicq5ohRJIkaCP5VzrtTx1ntK+GuI1poUkgZ0bLm0XNmGzDUdN6vPEuB4jGscrBbJzALB8Q1UMYIMaSNdtfSBxfwpVmIt3bdphEiGKxpqBJPPrXUv5uS5NGX1S0c4zEgAknKIE6wJJgTsJJPvVt+F+Ba7xK06iFshrlxokAZWVVJ2BJP2PStu/8K7ltQXvKZBYZEeIB1OYjzHKrf2c7OXbCZLBhQIdCB+kJCt4jGsiRJ8xOtbQxu9lZ5VVIvVvFBn8J0AE+Zb5fsJ9xWzNQHB+H3QoJYakmeZ8IUEjrCipLDpdOrEDWYiYEAR9dfeulM5jepXgr2pJFKUoBSlKAUpSgFKUoBSlKAUpSgPi5aBEEAg8jqD7VW+J9nCf0qAG6XDkGI5+EdRsD1g9aUqkkmQ1ZMcM4ettFCgqBmIWflzEEj0Fbi2gCSBE6nzpSr0SelAd6+DhV6ClKAjMX2YtPMShPNdPqNj71rWeySj5rrMvSFX/iBpSlUeOLdtIspNaTJZ8ACmQHKsZcoA22/LSlrhyqABIgQI00GgGnLTalKuVNkoDvrQIP78tqUoD2KRSlAe0pSgFKUoBSlKA//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1.bp.blogspot.com/-oRDeBShtsZI/TbitLQRlF1I/AAAAAAAAAKE/aROZ_2mf1-Q/s1600/barro%2Ben%2Bmis%2Bma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70783"/>
            <a:ext cx="3384376" cy="399829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508104" y="4069081"/>
            <a:ext cx="3384376" cy="2677656"/>
          </a:xfrm>
          <a:prstGeom prst="rect">
            <a:avLst/>
          </a:prstGeom>
        </p:spPr>
        <p:txBody>
          <a:bodyPr wrap="square">
            <a:spAutoFit/>
          </a:bodyPr>
          <a:lstStyle/>
          <a:p>
            <a:pPr algn="ctr"/>
            <a:r>
              <a:rPr lang="es-CO" sz="2400" dirty="0">
                <a:solidFill>
                  <a:srgbClr val="FF0000"/>
                </a:solidFill>
              </a:rPr>
              <a:t>Dios creó al hombre con una inteligencia y </a:t>
            </a:r>
            <a:r>
              <a:rPr lang="es-CO" sz="2400" dirty="0" smtClean="0">
                <a:solidFill>
                  <a:srgbClr val="FF0000"/>
                </a:solidFill>
              </a:rPr>
              <a:t>capacidad </a:t>
            </a:r>
            <a:r>
              <a:rPr lang="es-CO" sz="2400" dirty="0">
                <a:solidFill>
                  <a:srgbClr val="FF0000"/>
                </a:solidFill>
              </a:rPr>
              <a:t>superior a la de los animales, de tal manera que pudiese tener dominio sobre todos ellos</a:t>
            </a:r>
          </a:p>
        </p:txBody>
      </p:sp>
    </p:spTree>
    <p:extLst>
      <p:ext uri="{BB962C8B-B14F-4D97-AF65-F5344CB8AC3E}">
        <p14:creationId xmlns:p14="http://schemas.microsoft.com/office/powerpoint/2010/main" val="2392022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404664"/>
            <a:ext cx="4402832" cy="6120680"/>
          </a:xfrm>
        </p:spPr>
        <p:txBody>
          <a:bodyPr>
            <a:normAutofit fontScale="92500" lnSpcReduction="10000"/>
          </a:bodyPr>
          <a:lstStyle/>
          <a:p>
            <a:pPr marL="0" indent="0">
              <a:buNone/>
            </a:pPr>
            <a:r>
              <a:rPr lang="es-CO" sz="3900" b="1" baseline="30000" dirty="0"/>
              <a:t>28 </a:t>
            </a:r>
            <a:r>
              <a:rPr lang="es-CO" sz="3900" dirty="0"/>
              <a:t>Y los bendijo Dios; y les dijo Dios: Fructificad y multiplicaos, y llenad la tierra y </a:t>
            </a:r>
            <a:r>
              <a:rPr lang="es-CO" sz="3900" i="1" u="sng" dirty="0"/>
              <a:t>sojuzgadla, y señoread sobre los peces del mar, y sobre todas las bestias que se mueven sobre la </a:t>
            </a:r>
            <a:r>
              <a:rPr lang="es-CO" sz="3900" i="1" u="sng" dirty="0" smtClean="0"/>
              <a:t>tierra</a:t>
            </a:r>
            <a:r>
              <a:rPr lang="es-CO" sz="3900" dirty="0" smtClean="0"/>
              <a:t>.</a:t>
            </a:r>
          </a:p>
          <a:p>
            <a:pPr marL="0" indent="0">
              <a:buNone/>
            </a:pPr>
            <a:r>
              <a:rPr lang="es-CO" sz="3900" dirty="0" smtClean="0">
                <a:solidFill>
                  <a:srgbClr val="FF0000"/>
                </a:solidFill>
                <a:latin typeface="Brush Script MT" pitchFamily="66" charset="0"/>
              </a:rPr>
              <a:t> </a:t>
            </a:r>
            <a:r>
              <a:rPr lang="es-CO" sz="3900" dirty="0">
                <a:solidFill>
                  <a:srgbClr val="FF0000"/>
                </a:solidFill>
                <a:latin typeface="Brush Script MT" pitchFamily="66" charset="0"/>
              </a:rPr>
              <a:t>Génesis 1:26-28. </a:t>
            </a:r>
            <a:endParaRPr lang="es-CO" sz="3900" dirty="0"/>
          </a:p>
          <a:p>
            <a:endParaRPr lang="es-CO" dirty="0"/>
          </a:p>
        </p:txBody>
      </p:sp>
      <p:pic>
        <p:nvPicPr>
          <p:cNvPr id="3074" name="Picture 2" descr="http://t0.gstatic.com/images?q=tbn:ANd9GcQg6tQSQKSqV_iRe4eCKi0PjM_NyWXM8Z5wIeuqEO-IYQqpl87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332656"/>
            <a:ext cx="3744416" cy="374441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788024" y="4221088"/>
            <a:ext cx="4355976" cy="2523768"/>
          </a:xfrm>
          <a:prstGeom prst="rect">
            <a:avLst/>
          </a:prstGeom>
        </p:spPr>
        <p:txBody>
          <a:bodyPr wrap="square">
            <a:spAutoFit/>
          </a:bodyPr>
          <a:lstStyle/>
          <a:p>
            <a:pPr algn="ctr"/>
            <a:r>
              <a:rPr lang="es-CO" sz="2000" b="1" dirty="0"/>
              <a:t>El dominio que el hombre ejerce sobre las diferentes especies de animales, fue otorgado por Dios, pero tendrá que responder, el porque el exterminio de muchas de ellas</a:t>
            </a:r>
            <a:r>
              <a:rPr lang="es-CO" sz="2000" b="1" dirty="0" smtClean="0"/>
              <a:t>. Recuerde que fue colocado sobre la creación de Dios para que la «</a:t>
            </a:r>
            <a:r>
              <a:rPr lang="es-CO" sz="2000" b="1" dirty="0" smtClean="0"/>
              <a:t>guardara y la cultivara» </a:t>
            </a:r>
            <a:r>
              <a:rPr lang="es-CO" b="1" dirty="0" smtClean="0">
                <a:solidFill>
                  <a:srgbClr val="FF0000"/>
                </a:solidFill>
              </a:rPr>
              <a:t>(Gén.2:15).</a:t>
            </a:r>
            <a:endParaRPr lang="es-CO" b="1" dirty="0">
              <a:solidFill>
                <a:srgbClr val="FF0000"/>
              </a:solidFill>
            </a:endParaRPr>
          </a:p>
        </p:txBody>
      </p:sp>
    </p:spTree>
    <p:extLst>
      <p:ext uri="{BB962C8B-B14F-4D97-AF65-F5344CB8AC3E}">
        <p14:creationId xmlns:p14="http://schemas.microsoft.com/office/powerpoint/2010/main" val="1246445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 y="332656"/>
            <a:ext cx="5148064" cy="6525344"/>
          </a:xfrm>
        </p:spPr>
        <p:txBody>
          <a:bodyPr>
            <a:normAutofit fontScale="92500" lnSpcReduction="20000"/>
          </a:bodyPr>
          <a:lstStyle/>
          <a:p>
            <a:pPr marL="0" indent="0" algn="ctr">
              <a:buNone/>
            </a:pPr>
            <a:r>
              <a:rPr lang="es-CO" dirty="0" smtClean="0"/>
              <a:t>Adán medía aproximadamente 4.50 Cms. de estatura, y Eva le llegaba un poco mas arriba de los hombros. </a:t>
            </a:r>
            <a:r>
              <a:rPr lang="es-CO" i="1" u="sng" dirty="0" smtClean="0"/>
              <a:t>Tiempo </a:t>
            </a:r>
            <a:r>
              <a:rPr lang="es-CO" i="1" u="sng" dirty="0"/>
              <a:t>después del diluvio la raza comenzó a decrecer rápidamente en estatura y años de vida</a:t>
            </a:r>
            <a:r>
              <a:rPr lang="es-CO" i="1" u="sng" dirty="0" smtClean="0"/>
              <a:t>.</a:t>
            </a:r>
          </a:p>
          <a:p>
            <a:pPr marL="0" indent="0" algn="ctr">
              <a:buNone/>
            </a:pPr>
            <a:r>
              <a:rPr lang="es-CO" dirty="0" smtClean="0"/>
              <a:t> </a:t>
            </a:r>
          </a:p>
          <a:p>
            <a:pPr marL="0" indent="0" algn="ctr">
              <a:buNone/>
            </a:pPr>
            <a:r>
              <a:rPr lang="es-CO" i="1" u="sng" dirty="0" smtClean="0"/>
              <a:t>Había </a:t>
            </a:r>
            <a:r>
              <a:rPr lang="es-CO" i="1" u="sng" dirty="0"/>
              <a:t>una clase de animales muy grandes que perecieron en el diluvio</a:t>
            </a:r>
            <a:r>
              <a:rPr lang="es-CO" dirty="0"/>
              <a:t>. Dios sabía que la fortaleza del hombre decrecería y que estos animales gigantescos no podrían ser controlados por el hombre debilitado. </a:t>
            </a:r>
            <a:r>
              <a:rPr lang="es-CO" i="1" dirty="0" smtClean="0">
                <a:solidFill>
                  <a:srgbClr val="FF0000"/>
                </a:solidFill>
              </a:rPr>
              <a:t>Spiritual </a:t>
            </a:r>
            <a:r>
              <a:rPr lang="es-CO" i="1" dirty="0">
                <a:solidFill>
                  <a:srgbClr val="FF0000"/>
                </a:solidFill>
              </a:rPr>
              <a:t>Gifts</a:t>
            </a:r>
            <a:r>
              <a:rPr lang="es-CO" dirty="0">
                <a:solidFill>
                  <a:srgbClr val="FF0000"/>
                </a:solidFill>
              </a:rPr>
              <a:t>, tomo 4, 121.</a:t>
            </a:r>
          </a:p>
          <a:p>
            <a:endParaRPr lang="es-CO" dirty="0"/>
          </a:p>
          <a:p>
            <a:pPr marL="0" indent="0" algn="ctr">
              <a:buNone/>
            </a:pPr>
            <a:endParaRPr lang="es-CO" dirty="0"/>
          </a:p>
        </p:txBody>
      </p:sp>
      <p:sp>
        <p:nvSpPr>
          <p:cNvPr id="4" name="3 Rectángulo"/>
          <p:cNvSpPr/>
          <p:nvPr/>
        </p:nvSpPr>
        <p:spPr>
          <a:xfrm>
            <a:off x="5004048" y="4122400"/>
            <a:ext cx="4139951" cy="2554545"/>
          </a:xfrm>
          <a:prstGeom prst="rect">
            <a:avLst/>
          </a:prstGeom>
        </p:spPr>
        <p:txBody>
          <a:bodyPr wrap="square">
            <a:spAutoFit/>
          </a:bodyPr>
          <a:lstStyle/>
          <a:p>
            <a:pPr algn="ctr"/>
            <a:r>
              <a:rPr lang="es-CO" sz="2000" b="1" dirty="0" smtClean="0"/>
              <a:t> Adán tenia que tener la fuerza suficiente como para dominar  a este animal. Se </a:t>
            </a:r>
            <a:r>
              <a:rPr lang="es-CO" sz="2000" b="1" dirty="0"/>
              <a:t>trata del animal más grande que existe, con un tamaño que va desde los 6-7 metros y cerca de 3 metros de altura.</a:t>
            </a:r>
            <a:endParaRPr lang="es-CO" sz="2000" dirty="0"/>
          </a:p>
          <a:p>
            <a:pPr algn="ctr"/>
            <a:r>
              <a:rPr lang="es-CO" sz="2000" dirty="0"/>
              <a:t>Pesan aproximadamente 3500 kg</a:t>
            </a:r>
            <a:r>
              <a:rPr lang="es-CO" sz="2000" dirty="0" smtClean="0"/>
              <a:t>. (280 @)</a:t>
            </a:r>
            <a:endParaRPr lang="es-CO" sz="2000" dirty="0"/>
          </a:p>
        </p:txBody>
      </p:sp>
      <p:sp>
        <p:nvSpPr>
          <p:cNvPr id="5" name="AutoShape 4" descr="data:image/jpeg;base64,/9j/4AAQSkZJRgABAQAAAQABAAD/2wCEAAkGBhQSERUTExQWFRQWGBoaFxgYGBcYFxcaGhgYFxwZGBcaGyYeGBkkGhcXIC8gJCcpLCwsFx4xNTAqNSYrLCkBCQoKDgwOGg8PGiwkHBwpKSwsLCwsKSkpLCksKSwpLCwsKSksLCwpLCwpLCksLCkpKSwsKSwsLCwsKSksKSwsKf/AABEIALcBEwMBIgACEQEDEQH/xAAcAAABBQEBAQAAAAAAAAAAAAAFAAIDBAYBBwj/xABDEAABAgMFBQYDBQcDAwUAAAABAhEAAyEEBRIxQQZRYXGREyKBobHwMsHRI0JScuEHFDOCssLxQ5KiFWLSFzRjk+L/xAAZAQADAQEBAAAAAAAAAAAAAAAAAQIDBAX/xAAjEQEBAAICAgICAwEAAAAAAAAAAQIRITEDEkFREyIyQmEE/9oADAMBAAIRAxEAPwAGiWN5HmPOo6mJ00yryf5iGS5MTpBESRyFHfE0tIhlNY6nhDNOJZ0r73RLLmRCCdYmlka1469YYTYsWnjkev8AmHpknT9f1iMDcev1hlovBMsOs4Qaat1yEAWUN/mJZRGJT7k/3dMoCT9onolBJOWKh4FIfvp/KTyiaVbVIlpmzgAF0dOIgEOXUCHSCCN7QENYdx8Dn+sSIX7yirZrSlQxJIIOoqOoi0JoIr+sBpkqMSdlurwPuvvOKwSdHPr0hyZvGALUuZFhM+KqGOee+K1ttvZDRRPwga/QB4N6GhDB+EeH0+n+IclfGK9ltWIZRZwPuf3n9YUuwmQ0cXLaoy1G7iOHDTllElTFjFiWRDB0tUTpUYrqS1Rlu3cRwh6FwAijCeBy4Hdy3eI3RKkwjWhyhgLFj/njAFhJERSgzjdly0+nhD0qjk/RQ0z5HPpQ+BgCVMdmpKkkcKc9PNoiSqJQqGk2WsEPviVJirLWzjcT0zHkREyZkAK0GqeZ/pMPEQWhT4dK/wBqoZNyzOY/qEBrcVAe8o8W6D6kxYBivKNAd9etfnADnhRxzChE83N2zE/dflEfZ740xVEapaVPiSDzb1h6DPplw/s2g6q5Un4SR5iIV3MoZAHlC0YWkmHpT4RbNmIzBHOELPAaAS/H3uiZEyjaag1HQw/93joTwgAbPuiSSGRhc1SD3Fc0Gj8RBw3WmbKwqSWFQQ4KTvBFR9DAi8LoE0jvrToWNCOW/jDZd1rRRBwszLClA0fMCnWDRL9ksMuW+FAD5sM/GLJRuPh+sR2WWQkBZxK1UzP4ZRMlB0rAbqVkUMSAPn11/WGhWh84cEDSAHYCOI96QMtoxWgDQSweqy/9IgohbaRRnsZy1M2GWE7tSr6RGfRxLLntkKb8vYzgnKJCQScxANAcPnoG+m6L1jmJbAs0FGOnsN4xEugKJIOZ/SHpJH1gYbzTLLKLDRVSNKHXWLsq3oVkpJ8Y1lhLiJkNKGqMt279IidsqiHpmQwamZMJ+FISBqvvHgEt847ZpqlglSCgg0cgv0yHvSEtTVGXpHBNMLYWEzYd+8CBl6SpplqMpQEwbwC/XX6QARYrdMHeUpDj8SU4VDcElyk/SDYaoWlqMaemnvhEqJhPCAVz3ROkrUtawUqAdLqUQd4J0zg4gwg6aKzzHmP0I6RIlcRTsgdx9afSGJnB2JD7nDw9hYnL+Hn/AGqhs1XdNMmPQv8AKGYwWIINcwX3wjNI+6eBLVPAO8MJZqu6a5hh40+cPAjps3dSwYU8GH1aHBMAMwwofSFAW2SCofLEVBMiaXNitp0IyTE6IpSZkW0LhhZCQcw8RzLrQrhyy6RJLVE6TANhcy5j90g+RirMsak5pIgja7/s8qkychJ3O56BzA1f7QbGGHaKL7kK+YpE3SkfYR3sY6NsrAvNZTxKFj0BEWE26yrDotMpuK0j1+kI1cp4R1KIhva+JMhGMrTMDgNLWhai/DFlGUtG36ik4JYCt5yGdGc4udOUK2QNmOMVLTe0mXnMD7sz5R55a7+nzfjWptzsnoGH+IpJ1JJ94fk8Z3NWnoits5A/GR+UfMxBZbWFd/7qyVaHM5cw4EebWu1mNrsnOSqSmrnC+mYMK23sdNCiRqdH1D767ognWk0OYO+h66j9YvGXmHPhy99IilXbjUxNE/UmnOEFC+LYlUsDV6cRX5ViOz2kpmDcpgPJ/JJgTtOoItEuWPvKHhqYlnhqmmHF5pLf8cP+6EBex3wtM8BNQXcaMK4jxyrxjT2e0BYxCh3R53Zb4qe00pxZ3PnGnu+9ErUUuQ58RxipbCaZC46RqMt0Br0tc1EslASVJzc6fiAGY9IdsReEyemcZ2EqStOFgzJKX14vFy7A2gwgluUPnUmLSkCktCkpyDnG9QH+6IdY04h3ksdQaxROA8oahPM9YupljQCHgQaCr2TjIw9FkLacosAV6fOJgIei2poselA26LlluxKlAqVQab45Lh4W0PQX7WmWmWeA0zgcmUGyEUb9vZMmX3gtWM4AEJKqkGqvwp3k0EX5B7o5QEbhG6FHSIUUHmFgvETQ4ccCKxfSYz+z9kUkFSwoPQBTuBy95QbE4DOM5eOTq5LXFqTNgAvaGQnOYDydX9IMC7020w92SHJ++Rl+UaniekPeiay+Np5VlS6y6iO6gfEfoOJ84wV7bU2i0/Eoolk/w0UH8ys1Hn0gbPmlSsanUo1KjU9YgVNccOFfLziLltUiRMgHN/5iSPKHTJaU6A7qn6xVM3p8/defOH9q8Ro9pTaW0DRxVpOF3pz9+/LgAKYqTlUbdC0bpnlWcdTFQzIsyls/v/GvSGEyEhxDZ8winvQeTRztdfekQWhRVE65PaCcaxotgL4SJhlKf8STwGY+fWMzORRoju+3qkTUzE5pPgRqDwi9Jr29NoqM6kAeOZ6P0hkq04ZlcipvX5wPuq3iYlC3YEAjkzkc9OsTS5eaiciT5H9YkwLbaThtclXiOYy81RXnWgHEk6hxzaWD/wAQqJ9s7Q6kE1Y08VIDDwBgZOBExH5SD/Kw8DSAJZt191RBfvhvFO7hnEakzRMCklkA08PN/esWrHa2VLeoJUQOeM/0ohKtYxkBm8KnIefrDhVsrDbSpCZhY0IzpSnhXWJ7itSJalqSP4pQTVmbEMRf83llAu65gwtox86keZ5xFb1dkovpUbiAH9Ujpxhb1zA2EycVT60+yS1XdlrA/qEEJaa+EY267zGOViGYCXfIMJhJ31anONfZ5yVJxJIILHy13RrjdlU8dFYYFQ8Ki0npiVIpFczIeJ+6AJkCsOKYE3tfyLMjEsuT8KR8Sjw3Def8RlJ+2E5QK1KEtOiUgepqTE3OQ9PQCkQ4Rg7q/aGjtBLWp6sQpgoHy6GNxJnpWkKSXBqDFTKUHR2OPHYonlkxRgXPuntVlS1Fh8I0GWen+YMLSG4wC2kvAy5VKKUQOLHd4esTYIA3taUBRTLFHYnefpA6QoY2Pv3u4REgud0NQoY1Hd9YjRisxbiK84kUpXT3lD0qDBs/fvrEMxfifesQaEkvHEKLw7s6u/M/IRyUgkk9IYPmTjlo3v3/AIiAqPveeMTFIBcjw+cMXKfh+vt4RxEQ2Wnv9Y4kVjppCIrAFgnjDFqhRGVQgarKKM1FYvL4xEZbvDA3sPfSkTRJURgL4XFQotQc2j0EKdKWqFA+/wDlHkdknGXMTMSKpLsco9OuK3iZZ0EsO5kNClwRXlCoirtbhIlK/wDkS/VvmYC3jOGJTaiaR4t8ni7tk4lhQNAsH0IpzeAsi1ghBJoCp94cNXhBIBOaATTNAQR+UoKCfB38IHTrQEqSeXgz0PKGf9QYgg5Jw7jQuIC220HHjGufGjekEFelXDeCaDPFUbnyb3vg5bbJ2supdQdj4Ze+EeWWG+fhqQR8JFPCN9de0SVS0KIIStxiYhKiKHCohieHCEFcz8PZklsICVaNiAQf7T4xPdd6TJRDFnWkL44UYCD4o84q2u1JcOzFwp21oD5kHek7xFWRaSXfeB/MmgP8ycPi8Abu5trJcxKO07ilAflcqwtvBds9+caATgQ4II3ioMeTCWSCBoosdxNfUPF2zrUFBSVqRmCAWcPiam4ktwMaTLRaeiSZrqWjiCPyr/8A0F+URm+ESbOmbMLdwFtVFsgNS8YSbeM16zVvk7l2zbrXxaK1nl951KJffXr7/U9y0tTrQq0zlTpmvwjMJToAD7JffFu7ZUsL7aaCtMtYTLlJYmZNYqAAfICrmjVyBEKzSEksmgGZ3MdPDLlFEWKSJs5QK+zDJDmmLCCQ+GrGlDR4n/ar/E95XGbxsyJ8lIM5M+YakAlK1klOMtiCSQQfzNx2+zV1TLNKKJswLcgpYEBIwgFLk1q9eUNuMy1SEmWkJTuAYAvXzilthOWiyzlIUpKkyllJSSFJIGaTmDyjWTaLWnxQo+ZVbY2wn/3Vq/8Aum/+UKHsNbc+0y56mEoADM4j6NAja+0POCdEh+T/AKNFvY0Blt+IfOA20k17TN17zdAB8oev1l+x/axRMdsKqqc8YcnJorihziAI9tp5QlIYPEUlY5+/fSOlbmsTYaRaqAZR0sNeZ+kQdtWukSIAVC0Z08OQBu8oYoh/fv3yhsx9D79mOoLe/e+FYcVLSqrw9B9mH2yWGpFez5QyWyIjWjKJSYar4gN1YRkLM8OFkZJJyaL8qXR2eJ7YjDIOjwBn5cuDVx29Uk4alKj8IDlyGdPHhrFO77AuY7Duj4lVZPOnlGx2WudH8QjEUqISSCMtW31h63dEl2kuhrHOmTqYUvLS9cZICXbc+X0irshsRJtVjTMVMWmYVKBwKHdYsApJGbV0+IRHttaZjpBX9mp+4QGBSGd2eoUc90Q/szty02xUtzhXKJPEpUGPOqhFSTegKTP2TlzhtPJ5fqQuMRtDcc2zTME1P5VCqVDek/LMR7ylUCL0u2Rb5K5bgsWChUoWMiPdQ8O4wpXj1mutPZ4w+Jgw0LkggjxS3jGvu24lWyxCXLxk/EiqglMzeAS1agkDWCErY5dmszKmJxlWF0uyUqCg9QC7l/CD10zDZ5yTTBOcpIDAKclSW0qXHPhHL5vacx0ePWuXmq7ivCSgIXZ1rBJAI75NCSO6ToCaiIFXuuWftJa0HcpJSc31bjHu15ycRlLSKY3U2joWH5OesVrZdqJqChYdJDGNsNZ47jHL9bp4/YtqkAMXCjv1MTo2iSfhBUXow+sbqybO2SwrQiVLBmTiQMZxMlAK1KL5BI3ZkpHEWf8Ar1nxlCEkl2GBA7xOicifnFev2nbBTb5VqjDWju5/l6eMaG6NmVLmETFhgRiCC9ScLFWQYuC26LFruQTrRLnSylQQokoUCk4kjGlJ1T3gHBGsV9ntsrMmYZS5w7RSwMQB7Jw9BMJ7zqJ7zAesGuT3w0U+wJSMKUgJGQ4fOPIrOtabcVKfD2igzlu8Slo9xMtKnS9RnwcR5ntzcgkTPsVpKikzJiS5UK0IGj16Q/J0Xj3bpttg5akyFpUXAmqw8ixb5+MXtppWKRMG+WseUYPYbbtYmIkTQjApXxMQoE8nBDsNM42lo2ksy1FCZ8pSg4IxBjQ0c0V4RWHScu3hhsafw+v1jkbiTdEkBlqTiFCxSRQ5g4g4hQcq1AbZFbBf5h6qgNtAlrTN4rJ6sfnBLZZXdX+Yeqop7XIw2lR/EAf7flFf0hX+VUHjlqlsx6w5Idvfv9I7aBSIoQomMYlJeKksRYSTCN0hofLmN40hjRGXfWAbWQXEOegiul4kYkQjcnTA0VpRYkaGJJsovECwA0IhGy94sotxjgJx0EMklyk6H375xOn+IWy/SEYvZ5Dh+Gm+Ccm7BPWmSSyXckZ4U1IB3loqXdLG/wB+xBWTPwzUqyAPkRX1hzsNMmzSUITKCQlJoEjWleZ84kkyUIASnUk+JLkk8SYz1uvVM1kylDtBVGjkZhzBe2WciXLlh1KUQFrG86OMhmfCKuX0PX7R31dEmekImg0LgglKhnqNCHEVLou+zWTtZqAQQCFOpSyAO8QnFvNekFJ8om1BOaUoBJ48TvgSmUTZ7QpWfebi2cZZZ3Z6VdpdqxNkJSjtUY1hzROJAcFilRLH5Qa2TsspMrDKl4JjYireKviq5GniG4ZO2TUrRJCElsJAdOEB6FiRBa5JakqaYlQ+zUlCgcQIIJalHrkWeC274XhcZLKIftEvTs7KEpUyytB7p7wSCSVb2cAPxh2zEgzbuwzCSSpakqJcgu4IPMnqd8ZX/p6iFZkISa1JICe6BqTo3CNZsze6Jtn+zRgSlRSEuCdC5bJyTF73eWM32K7L7RkfYz/jDZ5EEUI3gj1jQTQMxlx097489v61ASpUwMFSwKtXTuu+T7/KsGdmdsUTkgEjEBkTmOB1jl3l4cuOnRx5Jys7S3QZyQqWPtUuAoYQrAr4kgqBZ2G7WtYzdxESZ5WoOsBhizB+Rjb2hQCFTE4lJAxFKQSoBsgkVVGDvnaiRN7yUrSsfeIS1NFVfxjXLKZTeNTj4s7xrpPtZtKpCSqWEgrSULJS5IKSGd82LA1asZey3FLmWab2eIrQElIVhoEpJzGpJNDwjN7R38qbNSUqOFLsNHKiDTikJimq+JykCWFMh/hFA537/GLnjy4R+TW+Hr0i/JtntapCmCUykYXqSyUgqxZ1IV0jObU7Rjt+0WoHugCgfkBup6xatF7SZsvFKSMdkSiWlYP8VIATMdJ+JBJUoHN0g/eMYK97T28ztMJoWCa5BqncMRIpnlGmXivXweHk1zO2lua7rTeM1KrNIKZSM1qOCXSpGJiHLAMkHiM4AyLY4agJDENlF+4rztH7zKEwqwgMEVCUpwk4RLDAZD6xDZbKgWkEyyuWlZ7ujBRDAk8B1jaeP1m4zyyuV5XUWBSxiCARv5U+UKNbsxZ5CrJJK1DHh72LE7gkHLjCifyp9WO2YV8Y4j1VHNrUvOH5P7jF3Z64pqEqUoBOKoBPezJqNM9Yp7W/xRUfCRTQhVRzrC3PWRV/kHSw3jHLQGhyVVipaZmZJ/xEhMiSNdPpD0Sx9Io2+xzpTdqkpCgCkvQgh6KGdCIglmACs2akDRodZ54JCRUkgDnAuXIKilIDlRYcyWHnGqnXIJNsZI7qJaDTVWHCT4lKjE8qk+0Kbjma4B/MfkIuWfZtSiAqYEg/hSVepHpBBS2bwixOmMA2ifMxdkI6zbD2bElyuZvxKYdEgNAq/wC5EykpkIQEF8QnMO+A4YtzD8hBKReae3bEc2oCxfTr6RJfIQVygr/uy3kjfyjOy/DXC4y/tNsUlfeWC2JKjkGBYvQaUiVCKmK99IEu0zQMisHlQH5mLMtfe4KEKsxayTSOo+kX7QrvdPRoFSVjMfpnBEKJNIrRH31ZZEqQSkBMxkqQqoI0xd2p1HhFq7dvLSpYSmXJmJYA4JqC/wD3MVAgDcUvvjM37ZZkwrXl2aJaJeTKJU5d8gAo8aQJlWfs37WYhJFWQCtTfykAHxjJpxXuCZ67QgJQrsVihKkpVoxYBTRHfPZWSQETJiSSPvBKcblqqyD1HXnA7YlCRLTUmgzNah4y/wC1q+SbTLQkh0JIJYYkuyqHMODpujOW5UWSJtogiWZKZb4CFFJdw7pOHEwxMFHqIIXVOwpBrSmWYfpTPxMY62KSqRLIJ7WWlAVxfErm/eHQxoLht2KWU1LpIG923n0jSaY5z5F511GYqWkNgW5VQEhgXwuNSR4PFiVs12KVCSDLWoK7wISDuHEcAPWIbVJMyzKTTEElgcnbI13tHnVpnqcgDCoBwwdK/wArvXXUGK1b0rCzXL1KySUmQuXapSTiDmhZyS2FSQ7jN9IyF12Bj2agpOEnDMAbdx4bqu8Zm6pqlrwqKVGpKSBQJYuKZs9I1my9mCbZuBkFWFgQSZpD5UphNN0T6/tqtN6x3Gksl52iQQFpMxP40gk+KcxlD7dYrHbQoqSETFCq06nQrGSmOhYnfFu7wsGYVMxmKKGLnCQDXd3sR8YZeUsq+GUFqYsrEEEHnmYm/wDP843VPHz64YW3/simO8uYFuSXA7oGjh8VaZO1c4xFouaYheGhL6FvJTEciI2M/be0WSauVMBxoLUVTeKjg0SH9oqZ9J0hCyMsYST4KIcRpjl5erjtFnj+2V/e1y5JlOoEnErCzVASApYOTPTlE1zSlrlqTLMt0nESosfhIGHfh7xHEvGotd/Skj7XB2SgCJGAYVDwSAajPN+sYe3XglQwoQEDE9Az5tG/vd8wpJJxRK65/wBspSlBQCWOWgCQQCDoBu4EGCEo4pMtacXbJMwqT90p7gSCd+LEW/Lq8ZSzO4qAN50jd7P2XtEz5sqXMMlwkF5eIBCa4gVCpJCiw1Mbe+sKcy0D3ftmZUsIMsKIevNRO7i0KD52Gkr7zs+jmh113wo8/wDJiPUU/fAktiHm3XKMjtZa0rmpCc0A4jk5JHyAjk2+5gzUjwB6/FAmZm+IklyTG2+U6424F5xUtKyp0iLrZ8IFGcS9c4dEb21BNqu5CQp5suWlTMXBQGL8w48YxUsRuNibViseEn4VKT4Hvf3RirPLZRG4t0iqTSbIWAKnFZ/0w4/Mcj4AHyjRXhNCl8g3R/mYAbOWnAF7y3k8XbTPYc4MTqTtHcuwiwqYFjMszUHzeKkpsJ9+9YmVZwVFJ3A8C2sGXRBX7kJcxJSqjuAc6V6QQmWorWk8ctz/AKE9IE3jeYxZZGpo5goifiQiZJKcmAI1/NQvp03xnvS+wDaYNapgOfd64ExUs89w2oLiH3laDMmrWaFRdhpo3lFWUGLiHUjd32kUEH5aqOnJ4yklQIgnZLSU6nR4IBzZyyqn2xcsoCpWAFb5McSG5lqbmeAE25UTrRMQsLAlnuzMQLyz8IUT8StH4VyjSXbf4kDs2/iByXYnQDzPUQ+ZfaFDsjZkKLg5sE8XABjnytlumuOO4tS7ylWVAKpncYVOdOAzMZC13nZbVPK1oWpa5ndIXhAQEJACnDVIO41zglarrlzT30ktkMSmHnAW+bcmz4pEpKUBaQVsKnNhvMT4++O1ZyybrRTL0TIBSnDgmA4gWUVOGCiS/AvyjOWa3mzrKCXCS2eXhHbmsa56kKU5FAgaqAI/4jf+rDbYk9tNxhlBS8QOYOIgjm8ayarOzcel3Vb/AN6QUS3MwoWwSfiZB40NM3jyix2sp7in7pdL5pUMxyLMRvbdGl2aty7LaJcyU+5adFA0yetYNbRWCyWmeu0fDNJAXL+B1h3UXDBVGIJD4XDkxftIU8eptibPN7wYfe35l8+bRrrCbTZ7QFGSplJDOP8ATJCi2jvxgFdkgKtMtMuWEMqpPecDPlyAj1uyzVYQgDC+dacTzhZXmXXInWgtG0bf6M7/AGo/84gtF7q7TDgTSoJSoM7KqoKYkUBYZhqxPtZd3YhK0EhKgxGfeAenMabxGTXeayS6yFbiDryDRdtZySgm0dox2qaotVWjtQAUcPpE2z579PHlA28yStZ1Kj1izc9r7NYUQWbIcn9DG/jurEZNFt9sUpNllXgJoUF4UKls2EnHVJetQXDDOPPhZFH7seu7RqxXKghygTw3IhbDqTXw0jAyU0ETnxdKx6D7Ns7OVVMsnpGr2UVglrlLUUqUo93GE1wgAs7nixixs5aVBaUK+FZIS+igHiva7olWlQSMMtSlUUApSgXLvk+orrujPPLWMVjJbyml3+pGJC095K1g0AyWoCg4NCjX3VsvZpMlEtcxBWkd4kpBJNSSC5FTCjlslu9NOXiVmlg5+EXUJAdt8SJu8gNETsSI62adFHPrXy1gQJStx6QYsqXLRfTZzubwg0N6N2QtBSJiFHA5Cg5YGjHTOggWC61HeSepMHBKLHlGcQpoKbRXMmprui9PS5GsCrptLHgQ1YNVb38oqXUKqFqtwAwA84v2eY8sZkMwV9YYLEk5oB8IlTZEBgEDpSIvIZW9TU4a8f1iaxTJgS1MOfGm6NSLGCKgNFK8bCiXJWpKSGFPiapbfxibDlZYl+sXLqsPbTRLcgEKJIzDJUqg8G8YpgRo9jrP3lr3AAeJc+ggFD5liEteFyQwLkFJ6RIQfCC21smktfEpPqPQwLQtw/KGcEbIlJT30qKmYFKSogeAJETqtSUfBKmqO/CQOqh8ol2fntNAf7p+RyjTiYDv8ozyw2vHPTDm87QpTBKJac3IUW8cvKLSrMJnwJTMmqFVqScIYUct4DSNc4hIWl3asH4xc1fZxPZqT2kpTBz9w6MMlV39IwO2NlwW2cRULUZgdnAWSplAEsXJHJjrHp8ueI8625kNayr8aUq6DD/bFesxnCJbbyVwfGmj1HUkAebRpb22PM+auaThKy5SklnFH4mkZ3Zr+NLA/En+ofSPTQRuHnBjjO6rPK9Rg07HTpa0qlkHCXDnq9I2cufMSPgZTV1HgzUickRMmad/WL9Iy3WS2hnzphBmBRQgEsmleQrGcNqIJMwKSjQN3vNwY9Gtl6oRRQJ5D6xVVedmmd0oDH8SQR84Vxn2e68otwdamyJJEWTLKlIRRyhOHRyHYK5gFL8jBTbm7kSp6TLSEoWgEAZAgkFvI+MSLutKrsFpSPtZaw6tcIUzcQCp46JqRnzsdvC0pNxKlAkKRPSopV8QehGWj+XKMDd82hBqxpyjaXcr95kWqUEjtFS8SRm5BB7v5qRiLBSYQdQXHEcOsLy63wXj9ud/fDSOBJCk5y1JXTNnZTbixHSNFZbrTNm9ulc5kF2DfhYgLSRq/lk5jO3InGFIdnSffpGoO1FklLVJUplooXlqq3Fi/OObyy8ab4fI1JtdmAAV2QI0UkYs6PQ1ZtYUYC17YpK1YLNIwvTGhJU28trCiPxUfkx+wyfOCUk0LCASSMyR1ipOmFWZ+kMAjoSJyLelCgoaecWBtNUuju6MawDwvEsqzKV8IKuQeAC9p2gzwAGmZf0gZImDWJRdE417NXiwHmYabumihR6erwguSpqGqpvAn5Qcuq14+4/eAcVqU0qd2fOANnuSao1SAnUvVuEaK7brRKqHxEMSc23UyELgCKUGJAeEMM0x1Bc5N1gCVK+cDtpV/YFINVEBuRxH0gkJZPwwIv67JpSFJAIFTWo8PnAbNIkEZxpdlLwEtSkFmU1WyOj8C8Z84iO9h6t8odIxvQsIn5Nt9qZIVZllg6WLje4HoT1jJWZZws3vpE9vvFakYCslLih4cWjl3yyWFTDAhsyh7R/Ko+6cY1gkxl7DKMuYFAd4ebu4g9MvEAavuAf0gJZWABUsN5yimu/JCc5nQE+gMZu27R4pqgsYkCgGTUHm8DZikzCXmqSHoEgBhuNKnjDk2VbFO1dmdsZ/2K+kZXaO1JnWkqlqxJwpAOWjnPiTnAq8LvSE4krUG3uX9KxyyTMqvxyhZTSsbtpNi7OpVoYByEk++sbntVDSMjsekqnrUwYJ83DekbIqVmz+LdIMYMryYbSd3lHU2yF2+8Nz9tHVrhpdNvDfXKK1pvRCElSshWkOmTh7EV5kwHd5QaDIbSz02lQUhYBSGDkM1TvoX3QZ2dlvYjLXUHGClJGR0Dau/jBL91RmW6ViO03ehQZJI4ih9YfxofLI7JTJsualWBeEYkGmWKjElmY1bnDttpGCemeihUKlqYxqeYbmxg9ZLHMswUcYMsuVYgSQ+cBdpLUiZKwoLlwX0/y0K22iSSILstUsjtHwFI7wqxfVPF9IoXreHazFLZnbmWAFekUwcIaGpQVlgItjbvowzoUOVJUKYH8YULZ+laL/ANPzpNHB0HL/AHRKjYEGnaYt/dw/WFCjlvkyjo9YtWXYwAsyCd5csfGLs7ZxaUlQwkAOWp5QoUL8uWz9ZoPl2cGJBYeMKFHVWcSokRKmRChQE6JddIlTK4QoUFNYkSQmuUTLmpIYvChQgG2m5JCj8DE6g+xEcvZJGileVIUKCwoitWxAKX7RQU+RZuGUV7DdE6U4ZCw/4iD6fOOQonK6aSDUuzTlBsEtAOrkq14R1N0Kl0JCwoP3hTXIAgiOwoW9ixnLx2TUSpaFJGuEuM9xHzgSu4p6TVD8lJ+ZhQouM65b7DOCMJQzt95PyMUZEsgM1WbpuhQoeZ+OthsjeWDuBAUtag75twq2/ON5MsahwO7TyhQoJ0eV5QKQryf1+kQmcoBt+Y0jsKKTtApGsQ4GzrHIUAMDEgYc+MdCk8RChROwp3nbJaJaiskpbJnc7vGMHa7U6iQMI0AyEKFDZ534SXPc67VMwIbJySWAGXqWjV2LZxUmURNQlJdndyc9QY7CipNliqLucPnChQonS/av/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upload.wikimedia.org/wikipedia/commons/8/8b/Elefante_de_Salvatore_Rabi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260648"/>
            <a:ext cx="3658746"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9252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1030"/>
                                        </p:tgtEl>
                                        <p:attrNameLst>
                                          <p:attrName>style.visibility</p:attrName>
                                        </p:attrNameLst>
                                      </p:cBhvr>
                                      <p:to>
                                        <p:strVal val="visible"/>
                                      </p:to>
                                    </p:set>
                                    <p:anim calcmode="lin" valueType="num">
                                      <p:cBhvr>
                                        <p:cTn id="23" dur="1000" fill="hold"/>
                                        <p:tgtEl>
                                          <p:spTgt spid="1030"/>
                                        </p:tgtEl>
                                        <p:attrNameLst>
                                          <p:attrName>ppt_w</p:attrName>
                                        </p:attrNameLst>
                                      </p:cBhvr>
                                      <p:tavLst>
                                        <p:tav tm="0">
                                          <p:val>
                                            <p:fltVal val="0"/>
                                          </p:val>
                                        </p:tav>
                                        <p:tav tm="100000">
                                          <p:val>
                                            <p:strVal val="#ppt_w"/>
                                          </p:val>
                                        </p:tav>
                                      </p:tavLst>
                                    </p:anim>
                                    <p:anim calcmode="lin" valueType="num">
                                      <p:cBhvr>
                                        <p:cTn id="24" dur="1000" fill="hold"/>
                                        <p:tgtEl>
                                          <p:spTgt spid="1030"/>
                                        </p:tgtEl>
                                        <p:attrNameLst>
                                          <p:attrName>ppt_h</p:attrName>
                                        </p:attrNameLst>
                                      </p:cBhvr>
                                      <p:tavLst>
                                        <p:tav tm="0">
                                          <p:val>
                                            <p:fltVal val="0"/>
                                          </p:val>
                                        </p:tav>
                                        <p:tav tm="100000">
                                          <p:val>
                                            <p:strVal val="#ppt_h"/>
                                          </p:val>
                                        </p:tav>
                                      </p:tavLst>
                                    </p:anim>
                                    <p:anim calcmode="lin" valueType="num">
                                      <p:cBhvr>
                                        <p:cTn id="25" dur="1000" fill="hold"/>
                                        <p:tgtEl>
                                          <p:spTgt spid="1030"/>
                                        </p:tgtEl>
                                        <p:attrNameLst>
                                          <p:attrName>style.rotation</p:attrName>
                                        </p:attrNameLst>
                                      </p:cBhvr>
                                      <p:tavLst>
                                        <p:tav tm="0">
                                          <p:val>
                                            <p:fltVal val="90"/>
                                          </p:val>
                                        </p:tav>
                                        <p:tav tm="100000">
                                          <p:val>
                                            <p:fltVal val="0"/>
                                          </p:val>
                                        </p:tav>
                                      </p:tavLst>
                                    </p:anim>
                                    <p:animEffect transition="in" filter="fade">
                                      <p:cBhvr>
                                        <p:cTn id="26" dur="1000"/>
                                        <p:tgtEl>
                                          <p:spTgt spid="1030"/>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122912" cy="3096344"/>
          </a:xfrm>
        </p:spPr>
        <p:txBody>
          <a:bodyPr>
            <a:normAutofit fontScale="92500"/>
          </a:bodyPr>
          <a:lstStyle/>
          <a:p>
            <a:pPr marL="0" indent="0" algn="ctr">
              <a:buNone/>
            </a:pPr>
            <a:r>
              <a:rPr lang="es-CO" dirty="0" smtClean="0"/>
              <a:t>Tres mil años después de la creación de Adán se menciona la estatura de un hombre gigante, </a:t>
            </a:r>
            <a:r>
              <a:rPr lang="es-CO" i="1" u="sng" dirty="0"/>
              <a:t>cuya estatura era de unos tres metros setenta cm</a:t>
            </a:r>
            <a:r>
              <a:rPr lang="es-CO" dirty="0" smtClean="0"/>
              <a:t>,</a:t>
            </a:r>
          </a:p>
          <a:p>
            <a:pPr marL="0" indent="0" algn="ctr">
              <a:buNone/>
            </a:pPr>
            <a:r>
              <a:rPr lang="es-CO" dirty="0" smtClean="0"/>
              <a:t> </a:t>
            </a:r>
            <a:r>
              <a:rPr lang="es-CO" dirty="0" smtClean="0">
                <a:solidFill>
                  <a:srgbClr val="FF0000"/>
                </a:solidFill>
              </a:rPr>
              <a:t>(</a:t>
            </a:r>
            <a:r>
              <a:rPr lang="es-CO" dirty="0">
                <a:solidFill>
                  <a:srgbClr val="FF0000"/>
                </a:solidFill>
              </a:rPr>
              <a:t>1SP 370).</a:t>
            </a:r>
          </a:p>
        </p:txBody>
      </p:sp>
      <p:pic>
        <p:nvPicPr>
          <p:cNvPr id="2050" name="Picture 2" descr="http://t2.gstatic.com/images?q=tbn:ANd9GcT_kv0BFzEKNdO9l2X92fUujKFbkkDBF4Q269_ZMREaN87GRrZfj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60648"/>
            <a:ext cx="3384376" cy="633670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3573016"/>
            <a:ext cx="4824536" cy="3416320"/>
          </a:xfrm>
          <a:prstGeom prst="rect">
            <a:avLst/>
          </a:prstGeom>
        </p:spPr>
        <p:txBody>
          <a:bodyPr wrap="square">
            <a:spAutoFit/>
          </a:bodyPr>
          <a:lstStyle/>
          <a:p>
            <a:pPr algn="ctr"/>
            <a:r>
              <a:rPr lang="es-CO" sz="2400" b="1" i="1" dirty="0" smtClean="0">
                <a:solidFill>
                  <a:srgbClr val="FF0000"/>
                </a:solidFill>
              </a:rPr>
              <a:t> </a:t>
            </a:r>
            <a:r>
              <a:rPr lang="es-CO" sz="2400" b="1" i="1" dirty="0">
                <a:solidFill>
                  <a:srgbClr val="FF0000"/>
                </a:solidFill>
              </a:rPr>
              <a:t>Note que el </a:t>
            </a:r>
            <a:r>
              <a:rPr lang="es-CO" sz="2400" b="1" i="1" dirty="0" smtClean="0">
                <a:solidFill>
                  <a:srgbClr val="FF0000"/>
                </a:solidFill>
              </a:rPr>
              <a:t>hombre, </a:t>
            </a:r>
            <a:r>
              <a:rPr lang="es-CO" sz="2400" b="1" i="1" dirty="0">
                <a:solidFill>
                  <a:srgbClr val="FF0000"/>
                </a:solidFill>
              </a:rPr>
              <a:t>que fue creado a «imagen y semejanza de Dios» con el propósito de que « </a:t>
            </a:r>
            <a:r>
              <a:rPr lang="es-CO" sz="2400" b="1" i="1" dirty="0" smtClean="0">
                <a:solidFill>
                  <a:srgbClr val="FF0000"/>
                </a:solidFill>
              </a:rPr>
              <a:t>cuidara» </a:t>
            </a:r>
            <a:r>
              <a:rPr lang="es-CO" sz="2400" b="1" i="1" dirty="0">
                <a:solidFill>
                  <a:srgbClr val="FF0000"/>
                </a:solidFill>
              </a:rPr>
              <a:t>no solamente la tierra, sino los animales y </a:t>
            </a:r>
            <a:r>
              <a:rPr lang="es-CO" sz="2400" b="1" i="1" dirty="0" smtClean="0">
                <a:solidFill>
                  <a:srgbClr val="FF0000"/>
                </a:solidFill>
              </a:rPr>
              <a:t>cuidarse entre </a:t>
            </a:r>
            <a:r>
              <a:rPr lang="es-CO" sz="2400" b="1" i="1" dirty="0">
                <a:solidFill>
                  <a:srgbClr val="FF0000"/>
                </a:solidFill>
              </a:rPr>
              <a:t>si </a:t>
            </a:r>
            <a:r>
              <a:rPr lang="es-CO" sz="2400" b="1" i="1" dirty="0" smtClean="0">
                <a:solidFill>
                  <a:srgbClr val="FF0000"/>
                </a:solidFill>
              </a:rPr>
              <a:t>mismos, </a:t>
            </a:r>
            <a:r>
              <a:rPr lang="es-CO" sz="2400" b="1" i="1" dirty="0">
                <a:solidFill>
                  <a:srgbClr val="FF0000"/>
                </a:solidFill>
              </a:rPr>
              <a:t>ha utilizado su </a:t>
            </a:r>
            <a:r>
              <a:rPr lang="es-CO" sz="2400" b="1" i="1" dirty="0" smtClean="0">
                <a:solidFill>
                  <a:srgbClr val="FF0000"/>
                </a:solidFill>
              </a:rPr>
              <a:t>estatura </a:t>
            </a:r>
            <a:r>
              <a:rPr lang="es-CO" sz="2400" b="1" i="1" dirty="0">
                <a:solidFill>
                  <a:srgbClr val="FF0000"/>
                </a:solidFill>
              </a:rPr>
              <a:t>y su poder no para cuidar sino para destruir </a:t>
            </a:r>
            <a:r>
              <a:rPr lang="es-CO" sz="2400" b="1" i="1" dirty="0" smtClean="0">
                <a:solidFill>
                  <a:srgbClr val="FF0000"/>
                </a:solidFill>
              </a:rPr>
              <a:t>todo lo </a:t>
            </a:r>
            <a:r>
              <a:rPr lang="es-CO" sz="2400" b="1" i="1" dirty="0">
                <a:solidFill>
                  <a:srgbClr val="FF0000"/>
                </a:solidFill>
              </a:rPr>
              <a:t>que Dios le </a:t>
            </a:r>
            <a:r>
              <a:rPr lang="es-CO" sz="2400" b="1" i="1" dirty="0" smtClean="0">
                <a:solidFill>
                  <a:srgbClr val="FF0000"/>
                </a:solidFill>
              </a:rPr>
              <a:t>confió </a:t>
            </a:r>
            <a:r>
              <a:rPr lang="es-CO" sz="2400" b="1" i="1" dirty="0">
                <a:solidFill>
                  <a:srgbClr val="FF0000"/>
                </a:solidFill>
              </a:rPr>
              <a:t>como administrador</a:t>
            </a:r>
            <a:endParaRPr lang="es-CO" sz="2400" dirty="0">
              <a:solidFill>
                <a:srgbClr val="FF0000"/>
              </a:solidFill>
            </a:endParaRPr>
          </a:p>
        </p:txBody>
      </p:sp>
    </p:spTree>
    <p:extLst>
      <p:ext uri="{BB962C8B-B14F-4D97-AF65-F5344CB8AC3E}">
        <p14:creationId xmlns:p14="http://schemas.microsoft.com/office/powerpoint/2010/main" val="2731880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animEffect transition="in" filter="wipe(down)">
                                      <p:cBhvr>
                                        <p:cTn id="19" dur="500"/>
                                        <p:tgtEl>
                                          <p:spTgt spid="2050"/>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down)">
                                      <p:cBhvr>
                                        <p:cTn id="24" dur="580">
                                          <p:stCondLst>
                                            <p:cond delay="0"/>
                                          </p:stCondLst>
                                        </p:cTn>
                                        <p:tgtEl>
                                          <p:spTgt spid="4"/>
                                        </p:tgtEl>
                                      </p:cBhvr>
                                    </p:animEffect>
                                    <p:anim calcmode="lin" valueType="num">
                                      <p:cBhvr>
                                        <p:cTn id="2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0" dur="26">
                                          <p:stCondLst>
                                            <p:cond delay="650"/>
                                          </p:stCondLst>
                                        </p:cTn>
                                        <p:tgtEl>
                                          <p:spTgt spid="4"/>
                                        </p:tgtEl>
                                      </p:cBhvr>
                                      <p:to x="100000" y="60000"/>
                                    </p:animScale>
                                    <p:animScale>
                                      <p:cBhvr>
                                        <p:cTn id="31" dur="166" decel="50000">
                                          <p:stCondLst>
                                            <p:cond delay="676"/>
                                          </p:stCondLst>
                                        </p:cTn>
                                        <p:tgtEl>
                                          <p:spTgt spid="4"/>
                                        </p:tgtEl>
                                      </p:cBhvr>
                                      <p:to x="100000" y="100000"/>
                                    </p:animScale>
                                    <p:animScale>
                                      <p:cBhvr>
                                        <p:cTn id="32" dur="26">
                                          <p:stCondLst>
                                            <p:cond delay="1312"/>
                                          </p:stCondLst>
                                        </p:cTn>
                                        <p:tgtEl>
                                          <p:spTgt spid="4"/>
                                        </p:tgtEl>
                                      </p:cBhvr>
                                      <p:to x="100000" y="80000"/>
                                    </p:animScale>
                                    <p:animScale>
                                      <p:cBhvr>
                                        <p:cTn id="33" dur="166" decel="50000">
                                          <p:stCondLst>
                                            <p:cond delay="1338"/>
                                          </p:stCondLst>
                                        </p:cTn>
                                        <p:tgtEl>
                                          <p:spTgt spid="4"/>
                                        </p:tgtEl>
                                      </p:cBhvr>
                                      <p:to x="100000" y="100000"/>
                                    </p:animScale>
                                    <p:animScale>
                                      <p:cBhvr>
                                        <p:cTn id="34" dur="26">
                                          <p:stCondLst>
                                            <p:cond delay="1642"/>
                                          </p:stCondLst>
                                        </p:cTn>
                                        <p:tgtEl>
                                          <p:spTgt spid="4"/>
                                        </p:tgtEl>
                                      </p:cBhvr>
                                      <p:to x="100000" y="90000"/>
                                    </p:animScale>
                                    <p:animScale>
                                      <p:cBhvr>
                                        <p:cTn id="35" dur="166" decel="50000">
                                          <p:stCondLst>
                                            <p:cond delay="1668"/>
                                          </p:stCondLst>
                                        </p:cTn>
                                        <p:tgtEl>
                                          <p:spTgt spid="4"/>
                                        </p:tgtEl>
                                      </p:cBhvr>
                                      <p:to x="100000" y="100000"/>
                                    </p:animScale>
                                    <p:animScale>
                                      <p:cBhvr>
                                        <p:cTn id="36" dur="26">
                                          <p:stCondLst>
                                            <p:cond delay="1808"/>
                                          </p:stCondLst>
                                        </p:cTn>
                                        <p:tgtEl>
                                          <p:spTgt spid="4"/>
                                        </p:tgtEl>
                                      </p:cBhvr>
                                      <p:to x="100000" y="95000"/>
                                    </p:animScale>
                                    <p:animScale>
                                      <p:cBhvr>
                                        <p:cTn id="37"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¿Cómo ha administrado el hombre los bienes que Dios le confió?</a:t>
            </a:r>
            <a:endParaRPr lang="es-CO" b="1" i="1" dirty="0">
              <a:solidFill>
                <a:srgbClr val="FF0000"/>
              </a:solidFill>
              <a:latin typeface="Agency FB" pitchFamily="34" charset="0"/>
            </a:endParaRP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3478341614"/>
              </p:ext>
            </p:extLst>
          </p:nvPr>
        </p:nvGraphicFramePr>
        <p:xfrm>
          <a:off x="395536" y="1786528"/>
          <a:ext cx="4608512" cy="3298656"/>
        </p:xfrm>
        <a:graphic>
          <a:graphicData uri="http://schemas.openxmlformats.org/drawingml/2006/table">
            <a:tbl>
              <a:tblPr/>
              <a:tblGrid>
                <a:gridCol w="2016196"/>
                <a:gridCol w="2592316"/>
              </a:tblGrid>
              <a:tr h="3298656">
                <a:tc>
                  <a:txBody>
                    <a:bodyPr/>
                    <a:lstStyle/>
                    <a:p>
                      <a:pPr algn="ctr"/>
                      <a:r>
                        <a:rPr lang="es-CO" sz="2400" b="1" dirty="0">
                          <a:solidFill>
                            <a:srgbClr val="CECAAE"/>
                          </a:solidFill>
                          <a:effectLst/>
                          <a:latin typeface="Verdana"/>
                        </a:rPr>
                        <a:t>Total de</a:t>
                      </a:r>
                      <a:br>
                        <a:rPr lang="es-CO" sz="2400" b="1" dirty="0">
                          <a:solidFill>
                            <a:srgbClr val="CECAAE"/>
                          </a:solidFill>
                          <a:effectLst/>
                          <a:latin typeface="Verdana"/>
                        </a:rPr>
                      </a:br>
                      <a:r>
                        <a:rPr lang="es-CO" sz="2400" b="1" dirty="0">
                          <a:solidFill>
                            <a:srgbClr val="CECAAE"/>
                          </a:solidFill>
                          <a:effectLst/>
                          <a:latin typeface="Verdana"/>
                        </a:rPr>
                        <a:t>especies </a:t>
                      </a:r>
                      <a:r>
                        <a:rPr lang="es-CO" sz="2400" b="1" dirty="0" smtClean="0">
                          <a:solidFill>
                            <a:srgbClr val="CECAAE"/>
                          </a:solidFill>
                          <a:effectLst/>
                          <a:latin typeface="Verdana"/>
                        </a:rPr>
                        <a:t>descritas tanto terrestres,</a:t>
                      </a:r>
                      <a:r>
                        <a:rPr lang="es-CO" sz="2400" b="1" baseline="0" dirty="0" smtClean="0">
                          <a:solidFill>
                            <a:srgbClr val="CECAAE"/>
                          </a:solidFill>
                          <a:effectLst/>
                          <a:latin typeface="Verdana"/>
                        </a:rPr>
                        <a:t> acuáticas y aves.</a:t>
                      </a:r>
                      <a:endParaRPr lang="es-CO" sz="2400" b="1" dirty="0">
                        <a:solidFill>
                          <a:srgbClr val="CECAAE"/>
                        </a:solidFill>
                        <a:effectLst/>
                        <a:latin typeface="Verdana"/>
                      </a:endParaRPr>
                    </a:p>
                  </a:txBody>
                  <a:tcPr marL="38100" marR="38100" marT="38100" marB="38100" anchor="ctr">
                    <a:lnL>
                      <a:noFill/>
                    </a:lnL>
                    <a:lnR>
                      <a:noFill/>
                    </a:lnR>
                    <a:lnT>
                      <a:noFill/>
                    </a:lnT>
                    <a:lnB>
                      <a:noFill/>
                    </a:lnB>
                    <a:solidFill>
                      <a:srgbClr val="3E330B"/>
                    </a:solidFill>
                  </a:tcPr>
                </a:tc>
                <a:tc>
                  <a:txBody>
                    <a:bodyPr/>
                    <a:lstStyle/>
                    <a:p>
                      <a:pPr algn="ctr"/>
                      <a:r>
                        <a:rPr lang="es-CO" sz="3200" b="1" i="0" dirty="0">
                          <a:solidFill>
                            <a:srgbClr val="CECAAE"/>
                          </a:solidFill>
                          <a:effectLst/>
                          <a:latin typeface="Verdana"/>
                        </a:rPr>
                        <a:t>1,666,576</a:t>
                      </a:r>
                    </a:p>
                  </a:txBody>
                  <a:tcPr marL="38100" marR="38100" marT="38100" marB="38100" anchor="ctr">
                    <a:lnL>
                      <a:noFill/>
                    </a:lnL>
                    <a:lnR>
                      <a:noFill/>
                    </a:lnR>
                    <a:lnT>
                      <a:noFill/>
                    </a:lnT>
                    <a:lnB>
                      <a:noFill/>
                    </a:lnB>
                    <a:solidFill>
                      <a:srgbClr val="3E330B"/>
                    </a:solidFill>
                  </a:tcPr>
                </a:tc>
              </a:tr>
            </a:tbl>
          </a:graphicData>
        </a:graphic>
      </p:graphicFrame>
      <p:sp>
        <p:nvSpPr>
          <p:cNvPr id="5" name="4 Rectángulo"/>
          <p:cNvSpPr/>
          <p:nvPr/>
        </p:nvSpPr>
        <p:spPr>
          <a:xfrm>
            <a:off x="5004048" y="1772816"/>
            <a:ext cx="3707904" cy="3416320"/>
          </a:xfrm>
          <a:prstGeom prst="rect">
            <a:avLst/>
          </a:prstGeom>
        </p:spPr>
        <p:txBody>
          <a:bodyPr wrap="square">
            <a:spAutoFit/>
          </a:bodyPr>
          <a:lstStyle/>
          <a:p>
            <a:pPr algn="ctr"/>
            <a:r>
              <a:rPr lang="es-CO" sz="2400" b="1" i="1" dirty="0"/>
              <a:t>Esta es una lista de 22 animales que solo conoceremos por </a:t>
            </a:r>
            <a:r>
              <a:rPr lang="es-CO" sz="2400" b="1" i="1" u="sng" dirty="0" smtClean="0">
                <a:hlinkClick r:id="rId2"/>
              </a:rPr>
              <a:t>foto</a:t>
            </a:r>
            <a:r>
              <a:rPr lang="es-CO" sz="2400" b="1" i="1" u="sng" dirty="0" smtClean="0"/>
              <a:t> </a:t>
            </a:r>
            <a:r>
              <a:rPr lang="es-CO" sz="2400" b="1" i="1" dirty="0" smtClean="0"/>
              <a:t>pero </a:t>
            </a:r>
            <a:r>
              <a:rPr lang="es-CO" sz="2400" b="1" i="1" dirty="0"/>
              <a:t>que fueron especies que habitaron nuestro planeta entre el siglo </a:t>
            </a:r>
            <a:r>
              <a:rPr lang="es-CO" sz="2400" b="1" i="1" u="sng" dirty="0"/>
              <a:t>XVII Y XXI</a:t>
            </a:r>
            <a:r>
              <a:rPr lang="es-CO" sz="2400" b="1" i="1" dirty="0"/>
              <a:t> y que desaparecieron como consecuencia del accionar irracional del </a:t>
            </a:r>
            <a:r>
              <a:rPr lang="es-CO" sz="2400" b="1" i="1" dirty="0" smtClean="0"/>
              <a:t>hombre.  </a:t>
            </a:r>
            <a:endParaRPr lang="es-CO" sz="2400" dirty="0"/>
          </a:p>
        </p:txBody>
      </p:sp>
      <p:sp>
        <p:nvSpPr>
          <p:cNvPr id="6" name="5 Rectángulo"/>
          <p:cNvSpPr/>
          <p:nvPr/>
        </p:nvSpPr>
        <p:spPr>
          <a:xfrm>
            <a:off x="-22488" y="5189136"/>
            <a:ext cx="9123824" cy="1938992"/>
          </a:xfrm>
          <a:prstGeom prst="rect">
            <a:avLst/>
          </a:prstGeom>
        </p:spPr>
        <p:txBody>
          <a:bodyPr wrap="square">
            <a:spAutoFit/>
          </a:bodyPr>
          <a:lstStyle/>
          <a:p>
            <a:pPr algn="ctr"/>
            <a:r>
              <a:rPr lang="es-CO" sz="2400" dirty="0"/>
              <a:t>Los </a:t>
            </a:r>
            <a:r>
              <a:rPr lang="es-CO" sz="2400" b="1" dirty="0"/>
              <a:t>animales se extinguen</a:t>
            </a:r>
            <a:r>
              <a:rPr lang="es-CO" sz="2400" dirty="0"/>
              <a:t> de cien a mil veces más rápido de lo normal. Para que te des una idea de la gravedad del problema: el 23% de las especies de mamíferos está bajo amenaza y en apenas 20 años se </a:t>
            </a:r>
            <a:r>
              <a:rPr lang="es-CO" sz="2400" b="1" dirty="0"/>
              <a:t>han extinguido 27 especies</a:t>
            </a:r>
            <a:r>
              <a:rPr lang="es-CO" sz="2400" dirty="0" smtClean="0"/>
              <a:t>. Y esto debido a la depredación del hombre.</a:t>
            </a:r>
            <a:r>
              <a:rPr lang="es-CO" sz="2400" dirty="0"/>
              <a:t/>
            </a:r>
            <a:br>
              <a:rPr lang="es-CO" sz="2400" dirty="0"/>
            </a:br>
            <a:endParaRPr lang="es-CO" sz="2400" dirty="0"/>
          </a:p>
        </p:txBody>
      </p:sp>
    </p:spTree>
    <p:extLst>
      <p:ext uri="{BB962C8B-B14F-4D97-AF65-F5344CB8AC3E}">
        <p14:creationId xmlns:p14="http://schemas.microsoft.com/office/powerpoint/2010/main" val="3234137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3.gstatic.com/images?q=tbn:ANd9GcQiMCf457AZCEtJXI3AIBN4NapKdjzgEzJssPNJthuC5TCycKs3S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288" y="419382"/>
            <a:ext cx="1847850" cy="246697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3.gstatic.com/images?q=tbn:ANd9GcQU2zdgSF8fy9b7eTQnpf4vKXJhoO0tMSrYXIO9zO7xgBN24sLGR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9865" y="450979"/>
            <a:ext cx="1906111" cy="243537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t0.gstatic.com/images?q=tbn:ANd9GcR052JDCzalixZhMNn9FjKP5d1O6GYhxmxgT3KfkCQ0P2mUCMJ_C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450979"/>
            <a:ext cx="1944216" cy="243537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t3.gstatic.com/images?q=tbn:ANd9GcTA17bOM4Q4axgAZNFAWB_3XZbRqKBniUnNZM3yULhwyqYnxjZ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8224" y="450979"/>
            <a:ext cx="2305150" cy="2464330"/>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http://t1.gstatic.com/images?q=tbn:ANd9GcTIHStGyLfllFX3K6bl2QM5Q4kEywLVdJ5Mpnf2zVO1L5ZfeRP_qQ"/>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8848" y="3486408"/>
            <a:ext cx="2111017" cy="2781028"/>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http://t2.gstatic.com/images?q=tbn:ANd9GcSibjW_WjSBJJBz-NAhRbdiUO8Tarj3NpDvlKbBn70JfMEceuQ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94992" y="3486408"/>
            <a:ext cx="1905000" cy="2785106"/>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descr="http://t1.gstatic.com/images?q=tbn:ANd9GcRw4h9yCDSjtopbhPjLVdRW7-3mG3Gn_cfwAJL5o73V3GUF7LS5L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44008" y="3486408"/>
            <a:ext cx="2057400" cy="2781028"/>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http://upload.wikimedia.org/wikipedia/commons/thumb/d/db/SilverSpring1981.jpg/280px-SilverSpring1981.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48264" y="3486408"/>
            <a:ext cx="1945110" cy="2775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6116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100"/>
                                        </p:tgtEl>
                                        <p:attrNameLst>
                                          <p:attrName>style.visibility</p:attrName>
                                        </p:attrNameLst>
                                      </p:cBhvr>
                                      <p:to>
                                        <p:strVal val="visible"/>
                                      </p:to>
                                    </p:set>
                                    <p:anim calcmode="lin" valueType="num">
                                      <p:cBhvr>
                                        <p:cTn id="15" dur="1000" fill="hold"/>
                                        <p:tgtEl>
                                          <p:spTgt spid="4100"/>
                                        </p:tgtEl>
                                        <p:attrNameLst>
                                          <p:attrName>ppt_w</p:attrName>
                                        </p:attrNameLst>
                                      </p:cBhvr>
                                      <p:tavLst>
                                        <p:tav tm="0">
                                          <p:val>
                                            <p:fltVal val="0"/>
                                          </p:val>
                                        </p:tav>
                                        <p:tav tm="100000">
                                          <p:val>
                                            <p:strVal val="#ppt_w"/>
                                          </p:val>
                                        </p:tav>
                                      </p:tavLst>
                                    </p:anim>
                                    <p:anim calcmode="lin" valueType="num">
                                      <p:cBhvr>
                                        <p:cTn id="16" dur="1000" fill="hold"/>
                                        <p:tgtEl>
                                          <p:spTgt spid="4100"/>
                                        </p:tgtEl>
                                        <p:attrNameLst>
                                          <p:attrName>ppt_h</p:attrName>
                                        </p:attrNameLst>
                                      </p:cBhvr>
                                      <p:tavLst>
                                        <p:tav tm="0">
                                          <p:val>
                                            <p:fltVal val="0"/>
                                          </p:val>
                                        </p:tav>
                                        <p:tav tm="100000">
                                          <p:val>
                                            <p:strVal val="#ppt_h"/>
                                          </p:val>
                                        </p:tav>
                                      </p:tavLst>
                                    </p:anim>
                                    <p:anim calcmode="lin" valueType="num">
                                      <p:cBhvr>
                                        <p:cTn id="17" dur="1000" fill="hold"/>
                                        <p:tgtEl>
                                          <p:spTgt spid="4100"/>
                                        </p:tgtEl>
                                        <p:attrNameLst>
                                          <p:attrName>style.rotation</p:attrName>
                                        </p:attrNameLst>
                                      </p:cBhvr>
                                      <p:tavLst>
                                        <p:tav tm="0">
                                          <p:val>
                                            <p:fltVal val="90"/>
                                          </p:val>
                                        </p:tav>
                                        <p:tav tm="100000">
                                          <p:val>
                                            <p:fltVal val="0"/>
                                          </p:val>
                                        </p:tav>
                                      </p:tavLst>
                                    </p:anim>
                                    <p:animEffect transition="in" filter="fade">
                                      <p:cBhvr>
                                        <p:cTn id="18" dur="1000"/>
                                        <p:tgtEl>
                                          <p:spTgt spid="4100"/>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4102"/>
                                        </p:tgtEl>
                                        <p:attrNameLst>
                                          <p:attrName>style.visibility</p:attrName>
                                        </p:attrNameLst>
                                      </p:cBhvr>
                                      <p:to>
                                        <p:strVal val="visible"/>
                                      </p:to>
                                    </p:set>
                                    <p:anim calcmode="lin" valueType="num">
                                      <p:cBhvr>
                                        <p:cTn id="23" dur="1000" fill="hold"/>
                                        <p:tgtEl>
                                          <p:spTgt spid="4102"/>
                                        </p:tgtEl>
                                        <p:attrNameLst>
                                          <p:attrName>ppt_w</p:attrName>
                                        </p:attrNameLst>
                                      </p:cBhvr>
                                      <p:tavLst>
                                        <p:tav tm="0">
                                          <p:val>
                                            <p:fltVal val="0"/>
                                          </p:val>
                                        </p:tav>
                                        <p:tav tm="100000">
                                          <p:val>
                                            <p:strVal val="#ppt_w"/>
                                          </p:val>
                                        </p:tav>
                                      </p:tavLst>
                                    </p:anim>
                                    <p:anim calcmode="lin" valueType="num">
                                      <p:cBhvr>
                                        <p:cTn id="24" dur="1000" fill="hold"/>
                                        <p:tgtEl>
                                          <p:spTgt spid="4102"/>
                                        </p:tgtEl>
                                        <p:attrNameLst>
                                          <p:attrName>ppt_h</p:attrName>
                                        </p:attrNameLst>
                                      </p:cBhvr>
                                      <p:tavLst>
                                        <p:tav tm="0">
                                          <p:val>
                                            <p:fltVal val="0"/>
                                          </p:val>
                                        </p:tav>
                                        <p:tav tm="100000">
                                          <p:val>
                                            <p:strVal val="#ppt_h"/>
                                          </p:val>
                                        </p:tav>
                                      </p:tavLst>
                                    </p:anim>
                                    <p:anim calcmode="lin" valueType="num">
                                      <p:cBhvr>
                                        <p:cTn id="25" dur="1000" fill="hold"/>
                                        <p:tgtEl>
                                          <p:spTgt spid="4102"/>
                                        </p:tgtEl>
                                        <p:attrNameLst>
                                          <p:attrName>style.rotation</p:attrName>
                                        </p:attrNameLst>
                                      </p:cBhvr>
                                      <p:tavLst>
                                        <p:tav tm="0">
                                          <p:val>
                                            <p:fltVal val="90"/>
                                          </p:val>
                                        </p:tav>
                                        <p:tav tm="100000">
                                          <p:val>
                                            <p:fltVal val="0"/>
                                          </p:val>
                                        </p:tav>
                                      </p:tavLst>
                                    </p:anim>
                                    <p:animEffect transition="in" filter="fade">
                                      <p:cBhvr>
                                        <p:cTn id="26" dur="1000"/>
                                        <p:tgtEl>
                                          <p:spTgt spid="4102"/>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4104"/>
                                        </p:tgtEl>
                                        <p:attrNameLst>
                                          <p:attrName>style.visibility</p:attrName>
                                        </p:attrNameLst>
                                      </p:cBhvr>
                                      <p:to>
                                        <p:strVal val="visible"/>
                                      </p:to>
                                    </p:set>
                                    <p:anim calcmode="lin" valueType="num">
                                      <p:cBhvr>
                                        <p:cTn id="31" dur="1000" fill="hold"/>
                                        <p:tgtEl>
                                          <p:spTgt spid="4104"/>
                                        </p:tgtEl>
                                        <p:attrNameLst>
                                          <p:attrName>ppt_w</p:attrName>
                                        </p:attrNameLst>
                                      </p:cBhvr>
                                      <p:tavLst>
                                        <p:tav tm="0">
                                          <p:val>
                                            <p:fltVal val="0"/>
                                          </p:val>
                                        </p:tav>
                                        <p:tav tm="100000">
                                          <p:val>
                                            <p:strVal val="#ppt_w"/>
                                          </p:val>
                                        </p:tav>
                                      </p:tavLst>
                                    </p:anim>
                                    <p:anim calcmode="lin" valueType="num">
                                      <p:cBhvr>
                                        <p:cTn id="32" dur="1000" fill="hold"/>
                                        <p:tgtEl>
                                          <p:spTgt spid="4104"/>
                                        </p:tgtEl>
                                        <p:attrNameLst>
                                          <p:attrName>ppt_h</p:attrName>
                                        </p:attrNameLst>
                                      </p:cBhvr>
                                      <p:tavLst>
                                        <p:tav tm="0">
                                          <p:val>
                                            <p:fltVal val="0"/>
                                          </p:val>
                                        </p:tav>
                                        <p:tav tm="100000">
                                          <p:val>
                                            <p:strVal val="#ppt_h"/>
                                          </p:val>
                                        </p:tav>
                                      </p:tavLst>
                                    </p:anim>
                                    <p:anim calcmode="lin" valueType="num">
                                      <p:cBhvr>
                                        <p:cTn id="33" dur="1000" fill="hold"/>
                                        <p:tgtEl>
                                          <p:spTgt spid="4104"/>
                                        </p:tgtEl>
                                        <p:attrNameLst>
                                          <p:attrName>style.rotation</p:attrName>
                                        </p:attrNameLst>
                                      </p:cBhvr>
                                      <p:tavLst>
                                        <p:tav tm="0">
                                          <p:val>
                                            <p:fltVal val="90"/>
                                          </p:val>
                                        </p:tav>
                                        <p:tav tm="100000">
                                          <p:val>
                                            <p:fltVal val="0"/>
                                          </p:val>
                                        </p:tav>
                                      </p:tavLst>
                                    </p:anim>
                                    <p:animEffect transition="in" filter="fade">
                                      <p:cBhvr>
                                        <p:cTn id="34" dur="1000"/>
                                        <p:tgtEl>
                                          <p:spTgt spid="4104"/>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4106"/>
                                        </p:tgtEl>
                                        <p:attrNameLst>
                                          <p:attrName>style.visibility</p:attrName>
                                        </p:attrNameLst>
                                      </p:cBhvr>
                                      <p:to>
                                        <p:strVal val="visible"/>
                                      </p:to>
                                    </p:set>
                                    <p:anim calcmode="lin" valueType="num">
                                      <p:cBhvr>
                                        <p:cTn id="39" dur="1000" fill="hold"/>
                                        <p:tgtEl>
                                          <p:spTgt spid="4106"/>
                                        </p:tgtEl>
                                        <p:attrNameLst>
                                          <p:attrName>ppt_w</p:attrName>
                                        </p:attrNameLst>
                                      </p:cBhvr>
                                      <p:tavLst>
                                        <p:tav tm="0">
                                          <p:val>
                                            <p:fltVal val="0"/>
                                          </p:val>
                                        </p:tav>
                                        <p:tav tm="100000">
                                          <p:val>
                                            <p:strVal val="#ppt_w"/>
                                          </p:val>
                                        </p:tav>
                                      </p:tavLst>
                                    </p:anim>
                                    <p:anim calcmode="lin" valueType="num">
                                      <p:cBhvr>
                                        <p:cTn id="40" dur="1000" fill="hold"/>
                                        <p:tgtEl>
                                          <p:spTgt spid="4106"/>
                                        </p:tgtEl>
                                        <p:attrNameLst>
                                          <p:attrName>ppt_h</p:attrName>
                                        </p:attrNameLst>
                                      </p:cBhvr>
                                      <p:tavLst>
                                        <p:tav tm="0">
                                          <p:val>
                                            <p:fltVal val="0"/>
                                          </p:val>
                                        </p:tav>
                                        <p:tav tm="100000">
                                          <p:val>
                                            <p:strVal val="#ppt_h"/>
                                          </p:val>
                                        </p:tav>
                                      </p:tavLst>
                                    </p:anim>
                                    <p:anim calcmode="lin" valueType="num">
                                      <p:cBhvr>
                                        <p:cTn id="41" dur="1000" fill="hold"/>
                                        <p:tgtEl>
                                          <p:spTgt spid="4106"/>
                                        </p:tgtEl>
                                        <p:attrNameLst>
                                          <p:attrName>style.rotation</p:attrName>
                                        </p:attrNameLst>
                                      </p:cBhvr>
                                      <p:tavLst>
                                        <p:tav tm="0">
                                          <p:val>
                                            <p:fltVal val="90"/>
                                          </p:val>
                                        </p:tav>
                                        <p:tav tm="100000">
                                          <p:val>
                                            <p:fltVal val="0"/>
                                          </p:val>
                                        </p:tav>
                                      </p:tavLst>
                                    </p:anim>
                                    <p:animEffect transition="in" filter="fade">
                                      <p:cBhvr>
                                        <p:cTn id="42" dur="1000"/>
                                        <p:tgtEl>
                                          <p:spTgt spid="4106"/>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4108"/>
                                        </p:tgtEl>
                                        <p:attrNameLst>
                                          <p:attrName>style.visibility</p:attrName>
                                        </p:attrNameLst>
                                      </p:cBhvr>
                                      <p:to>
                                        <p:strVal val="visible"/>
                                      </p:to>
                                    </p:set>
                                    <p:anim calcmode="lin" valueType="num">
                                      <p:cBhvr>
                                        <p:cTn id="47" dur="1000" fill="hold"/>
                                        <p:tgtEl>
                                          <p:spTgt spid="4108"/>
                                        </p:tgtEl>
                                        <p:attrNameLst>
                                          <p:attrName>ppt_w</p:attrName>
                                        </p:attrNameLst>
                                      </p:cBhvr>
                                      <p:tavLst>
                                        <p:tav tm="0">
                                          <p:val>
                                            <p:fltVal val="0"/>
                                          </p:val>
                                        </p:tav>
                                        <p:tav tm="100000">
                                          <p:val>
                                            <p:strVal val="#ppt_w"/>
                                          </p:val>
                                        </p:tav>
                                      </p:tavLst>
                                    </p:anim>
                                    <p:anim calcmode="lin" valueType="num">
                                      <p:cBhvr>
                                        <p:cTn id="48" dur="1000" fill="hold"/>
                                        <p:tgtEl>
                                          <p:spTgt spid="4108"/>
                                        </p:tgtEl>
                                        <p:attrNameLst>
                                          <p:attrName>ppt_h</p:attrName>
                                        </p:attrNameLst>
                                      </p:cBhvr>
                                      <p:tavLst>
                                        <p:tav tm="0">
                                          <p:val>
                                            <p:fltVal val="0"/>
                                          </p:val>
                                        </p:tav>
                                        <p:tav tm="100000">
                                          <p:val>
                                            <p:strVal val="#ppt_h"/>
                                          </p:val>
                                        </p:tav>
                                      </p:tavLst>
                                    </p:anim>
                                    <p:anim calcmode="lin" valueType="num">
                                      <p:cBhvr>
                                        <p:cTn id="49" dur="1000" fill="hold"/>
                                        <p:tgtEl>
                                          <p:spTgt spid="4108"/>
                                        </p:tgtEl>
                                        <p:attrNameLst>
                                          <p:attrName>style.rotation</p:attrName>
                                        </p:attrNameLst>
                                      </p:cBhvr>
                                      <p:tavLst>
                                        <p:tav tm="0">
                                          <p:val>
                                            <p:fltVal val="90"/>
                                          </p:val>
                                        </p:tav>
                                        <p:tav tm="100000">
                                          <p:val>
                                            <p:fltVal val="0"/>
                                          </p:val>
                                        </p:tav>
                                      </p:tavLst>
                                    </p:anim>
                                    <p:animEffect transition="in" filter="fade">
                                      <p:cBhvr>
                                        <p:cTn id="50" dur="1000"/>
                                        <p:tgtEl>
                                          <p:spTgt spid="4108"/>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4112"/>
                                        </p:tgtEl>
                                        <p:attrNameLst>
                                          <p:attrName>style.visibility</p:attrName>
                                        </p:attrNameLst>
                                      </p:cBhvr>
                                      <p:to>
                                        <p:strVal val="visible"/>
                                      </p:to>
                                    </p:set>
                                    <p:anim calcmode="lin" valueType="num">
                                      <p:cBhvr>
                                        <p:cTn id="55" dur="1000" fill="hold"/>
                                        <p:tgtEl>
                                          <p:spTgt spid="4112"/>
                                        </p:tgtEl>
                                        <p:attrNameLst>
                                          <p:attrName>ppt_w</p:attrName>
                                        </p:attrNameLst>
                                      </p:cBhvr>
                                      <p:tavLst>
                                        <p:tav tm="0">
                                          <p:val>
                                            <p:fltVal val="0"/>
                                          </p:val>
                                        </p:tav>
                                        <p:tav tm="100000">
                                          <p:val>
                                            <p:strVal val="#ppt_w"/>
                                          </p:val>
                                        </p:tav>
                                      </p:tavLst>
                                    </p:anim>
                                    <p:anim calcmode="lin" valueType="num">
                                      <p:cBhvr>
                                        <p:cTn id="56" dur="1000" fill="hold"/>
                                        <p:tgtEl>
                                          <p:spTgt spid="4112"/>
                                        </p:tgtEl>
                                        <p:attrNameLst>
                                          <p:attrName>ppt_h</p:attrName>
                                        </p:attrNameLst>
                                      </p:cBhvr>
                                      <p:tavLst>
                                        <p:tav tm="0">
                                          <p:val>
                                            <p:fltVal val="0"/>
                                          </p:val>
                                        </p:tav>
                                        <p:tav tm="100000">
                                          <p:val>
                                            <p:strVal val="#ppt_h"/>
                                          </p:val>
                                        </p:tav>
                                      </p:tavLst>
                                    </p:anim>
                                    <p:anim calcmode="lin" valueType="num">
                                      <p:cBhvr>
                                        <p:cTn id="57" dur="1000" fill="hold"/>
                                        <p:tgtEl>
                                          <p:spTgt spid="4112"/>
                                        </p:tgtEl>
                                        <p:attrNameLst>
                                          <p:attrName>style.rotation</p:attrName>
                                        </p:attrNameLst>
                                      </p:cBhvr>
                                      <p:tavLst>
                                        <p:tav tm="0">
                                          <p:val>
                                            <p:fltVal val="90"/>
                                          </p:val>
                                        </p:tav>
                                        <p:tav tm="100000">
                                          <p:val>
                                            <p:fltVal val="0"/>
                                          </p:val>
                                        </p:tav>
                                      </p:tavLst>
                                    </p:anim>
                                    <p:animEffect transition="in" filter="fade">
                                      <p:cBhvr>
                                        <p:cTn id="58" dur="1000"/>
                                        <p:tgtEl>
                                          <p:spTgt spid="4112"/>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nodeType="clickEffect">
                                  <p:stCondLst>
                                    <p:cond delay="0"/>
                                  </p:stCondLst>
                                  <p:childTnLst>
                                    <p:set>
                                      <p:cBhvr>
                                        <p:cTn id="62" dur="1" fill="hold">
                                          <p:stCondLst>
                                            <p:cond delay="0"/>
                                          </p:stCondLst>
                                        </p:cTn>
                                        <p:tgtEl>
                                          <p:spTgt spid="4118"/>
                                        </p:tgtEl>
                                        <p:attrNameLst>
                                          <p:attrName>style.visibility</p:attrName>
                                        </p:attrNameLst>
                                      </p:cBhvr>
                                      <p:to>
                                        <p:strVal val="visible"/>
                                      </p:to>
                                    </p:set>
                                    <p:anim calcmode="lin" valueType="num">
                                      <p:cBhvr>
                                        <p:cTn id="63" dur="1000" fill="hold"/>
                                        <p:tgtEl>
                                          <p:spTgt spid="4118"/>
                                        </p:tgtEl>
                                        <p:attrNameLst>
                                          <p:attrName>ppt_w</p:attrName>
                                        </p:attrNameLst>
                                      </p:cBhvr>
                                      <p:tavLst>
                                        <p:tav tm="0">
                                          <p:val>
                                            <p:fltVal val="0"/>
                                          </p:val>
                                        </p:tav>
                                        <p:tav tm="100000">
                                          <p:val>
                                            <p:strVal val="#ppt_w"/>
                                          </p:val>
                                        </p:tav>
                                      </p:tavLst>
                                    </p:anim>
                                    <p:anim calcmode="lin" valueType="num">
                                      <p:cBhvr>
                                        <p:cTn id="64" dur="1000" fill="hold"/>
                                        <p:tgtEl>
                                          <p:spTgt spid="4118"/>
                                        </p:tgtEl>
                                        <p:attrNameLst>
                                          <p:attrName>ppt_h</p:attrName>
                                        </p:attrNameLst>
                                      </p:cBhvr>
                                      <p:tavLst>
                                        <p:tav tm="0">
                                          <p:val>
                                            <p:fltVal val="0"/>
                                          </p:val>
                                        </p:tav>
                                        <p:tav tm="100000">
                                          <p:val>
                                            <p:strVal val="#ppt_h"/>
                                          </p:val>
                                        </p:tav>
                                      </p:tavLst>
                                    </p:anim>
                                    <p:anim calcmode="lin" valueType="num">
                                      <p:cBhvr>
                                        <p:cTn id="65" dur="1000" fill="hold"/>
                                        <p:tgtEl>
                                          <p:spTgt spid="4118"/>
                                        </p:tgtEl>
                                        <p:attrNameLst>
                                          <p:attrName>style.rotation</p:attrName>
                                        </p:attrNameLst>
                                      </p:cBhvr>
                                      <p:tavLst>
                                        <p:tav tm="0">
                                          <p:val>
                                            <p:fltVal val="90"/>
                                          </p:val>
                                        </p:tav>
                                        <p:tav tm="100000">
                                          <p:val>
                                            <p:fltVal val="0"/>
                                          </p:val>
                                        </p:tav>
                                      </p:tavLst>
                                    </p:anim>
                                    <p:animEffect transition="in" filter="fade">
                                      <p:cBhvr>
                                        <p:cTn id="66" dur="1000"/>
                                        <p:tgtEl>
                                          <p:spTgt spid="4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0" y="274638"/>
            <a:ext cx="9144000" cy="1143000"/>
          </a:xfrm>
        </p:spPr>
        <p:txBody>
          <a:bodyPr>
            <a:noAutofit/>
          </a:bodyPr>
          <a:lstStyle/>
          <a:p>
            <a:r>
              <a:rPr lang="es-CO" sz="3200" b="1" i="1" dirty="0">
                <a:solidFill>
                  <a:srgbClr val="FF0000"/>
                </a:solidFill>
                <a:latin typeface="Agency FB" pitchFamily="34" charset="0"/>
              </a:rPr>
              <a:t>P</a:t>
            </a:r>
            <a:r>
              <a:rPr lang="es-CO" sz="3200" b="1" i="1" dirty="0" smtClean="0">
                <a:solidFill>
                  <a:srgbClr val="FF0000"/>
                </a:solidFill>
                <a:latin typeface="Agency FB" pitchFamily="34" charset="0"/>
              </a:rPr>
              <a:t>arte de la mayordomía es amarnos los unos a los otros:</a:t>
            </a:r>
            <a:br>
              <a:rPr lang="es-CO" sz="3200" b="1" i="1" dirty="0" smtClean="0">
                <a:solidFill>
                  <a:srgbClr val="FF0000"/>
                </a:solidFill>
                <a:latin typeface="Agency FB" pitchFamily="34" charset="0"/>
              </a:rPr>
            </a:br>
            <a:r>
              <a:rPr lang="es-CO" sz="3200" b="1" i="1" dirty="0" smtClean="0">
                <a:solidFill>
                  <a:srgbClr val="FF0000"/>
                </a:solidFill>
                <a:latin typeface="Agency FB" pitchFamily="34" charset="0"/>
              </a:rPr>
              <a:t> Lea Gén. 2:18; 4:9; Juan 15:12.</a:t>
            </a:r>
            <a:endParaRPr lang="es-CO" sz="3200" b="1" i="1" dirty="0">
              <a:solidFill>
                <a:srgbClr val="FF0000"/>
              </a:solidFill>
              <a:latin typeface="Agency FB" pitchFamily="34" charset="0"/>
            </a:endParaRPr>
          </a:p>
        </p:txBody>
      </p:sp>
      <p:pic>
        <p:nvPicPr>
          <p:cNvPr id="5122" name="Picture 2" descr="http://t1.gstatic.com/images?q=tbn:ANd9GcSi_AJ2u8pNArMWcLAm3Nu38KoGPV6qf8tNU3uCNSoorIHmVou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980" y="1556790"/>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t1.gstatic.com/images?q=tbn:ANd9GcS-xxqvdza1BcLnF1s-spvojlR7uaq8VPJlMU0u2mePSjNZ4fb8-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1556791"/>
            <a:ext cx="2376264" cy="195262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t3.gstatic.com/images?q=tbn:ANd9GcTjJJ9VgbXuHGRXvSU67Zk9URDG_wMe4xHK7k01I41uJ-BwQHWga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2383" y="1556792"/>
            <a:ext cx="2304255" cy="1952625"/>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t3.gstatic.com/images?q=tbn:ANd9GcQIz8vnUOnyudhFvm-iIAuk32wQn8V1VkGp-rIOjEn_gD38WgI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3080" y="3717032"/>
            <a:ext cx="2305050" cy="217021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4" descr="http://farm8.staticflickr.com/7159/6408687319_e512d4541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65399" y="3726121"/>
            <a:ext cx="2304255" cy="2161124"/>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http://t0.gstatic.com/images?q=tbn:ANd9GcRaHKiy2hcwW44OYFzghCVzbk6Q3d9v9XBdRAVCyvv1mDBSeXO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47864" y="3717384"/>
            <a:ext cx="2376264" cy="2197224"/>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80528" y="6058308"/>
            <a:ext cx="9324528" cy="707886"/>
          </a:xfrm>
          <a:prstGeom prst="rect">
            <a:avLst/>
          </a:prstGeom>
        </p:spPr>
        <p:txBody>
          <a:bodyPr wrap="square">
            <a:spAutoFit/>
          </a:bodyPr>
          <a:lstStyle/>
          <a:p>
            <a:pPr algn="ctr"/>
            <a:r>
              <a:rPr lang="es-CO" sz="2000" b="1" dirty="0">
                <a:solidFill>
                  <a:srgbClr val="FF0000"/>
                </a:solidFill>
              </a:rPr>
              <a:t>Recordemos que el matrimonio es un símbolo de la unión de Cristo con la iglesia</a:t>
            </a:r>
            <a:r>
              <a:rPr lang="es-CO" sz="2000" b="1" dirty="0" smtClean="0">
                <a:solidFill>
                  <a:srgbClr val="FF0000"/>
                </a:solidFill>
              </a:rPr>
              <a:t>, es allí donde se debe manifestar </a:t>
            </a:r>
            <a:r>
              <a:rPr lang="es-CO" sz="2000" b="1" dirty="0" smtClean="0">
                <a:solidFill>
                  <a:srgbClr val="FF0000"/>
                </a:solidFill>
              </a:rPr>
              <a:t>principalmente la </a:t>
            </a:r>
            <a:r>
              <a:rPr lang="es-CO" sz="2000" b="1" dirty="0" smtClean="0">
                <a:solidFill>
                  <a:srgbClr val="FF0000"/>
                </a:solidFill>
              </a:rPr>
              <a:t>mayordomía.</a:t>
            </a:r>
          </a:p>
        </p:txBody>
      </p:sp>
    </p:spTree>
    <p:extLst>
      <p:ext uri="{BB962C8B-B14F-4D97-AF65-F5344CB8AC3E}">
        <p14:creationId xmlns:p14="http://schemas.microsoft.com/office/powerpoint/2010/main" val="3776284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 calcmode="lin" valueType="num">
                                      <p:cBhvr>
                                        <p:cTn id="12" dur="1000" fill="hold"/>
                                        <p:tgtEl>
                                          <p:spTgt spid="5122"/>
                                        </p:tgtEl>
                                        <p:attrNameLst>
                                          <p:attrName>ppt_w</p:attrName>
                                        </p:attrNameLst>
                                      </p:cBhvr>
                                      <p:tavLst>
                                        <p:tav tm="0">
                                          <p:val>
                                            <p:fltVal val="0"/>
                                          </p:val>
                                        </p:tav>
                                        <p:tav tm="100000">
                                          <p:val>
                                            <p:strVal val="#ppt_w"/>
                                          </p:val>
                                        </p:tav>
                                      </p:tavLst>
                                    </p:anim>
                                    <p:anim calcmode="lin" valueType="num">
                                      <p:cBhvr>
                                        <p:cTn id="13" dur="1000" fill="hold"/>
                                        <p:tgtEl>
                                          <p:spTgt spid="5122"/>
                                        </p:tgtEl>
                                        <p:attrNameLst>
                                          <p:attrName>ppt_h</p:attrName>
                                        </p:attrNameLst>
                                      </p:cBhvr>
                                      <p:tavLst>
                                        <p:tav tm="0">
                                          <p:val>
                                            <p:fltVal val="0"/>
                                          </p:val>
                                        </p:tav>
                                        <p:tav tm="100000">
                                          <p:val>
                                            <p:strVal val="#ppt_h"/>
                                          </p:val>
                                        </p:tav>
                                      </p:tavLst>
                                    </p:anim>
                                    <p:anim calcmode="lin" valueType="num">
                                      <p:cBhvr>
                                        <p:cTn id="14" dur="1000" fill="hold"/>
                                        <p:tgtEl>
                                          <p:spTgt spid="5122"/>
                                        </p:tgtEl>
                                        <p:attrNameLst>
                                          <p:attrName>style.rotation</p:attrName>
                                        </p:attrNameLst>
                                      </p:cBhvr>
                                      <p:tavLst>
                                        <p:tav tm="0">
                                          <p:val>
                                            <p:fltVal val="90"/>
                                          </p:val>
                                        </p:tav>
                                        <p:tav tm="100000">
                                          <p:val>
                                            <p:fltVal val="0"/>
                                          </p:val>
                                        </p:tav>
                                      </p:tavLst>
                                    </p:anim>
                                    <p:animEffect transition="in" filter="fade">
                                      <p:cBhvr>
                                        <p:cTn id="15" dur="1000"/>
                                        <p:tgtEl>
                                          <p:spTgt spid="5122"/>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5124"/>
                                        </p:tgtEl>
                                        <p:attrNameLst>
                                          <p:attrName>style.visibility</p:attrName>
                                        </p:attrNameLst>
                                      </p:cBhvr>
                                      <p:to>
                                        <p:strVal val="visible"/>
                                      </p:to>
                                    </p:set>
                                    <p:anim calcmode="lin" valueType="num">
                                      <p:cBhvr>
                                        <p:cTn id="20" dur="1000" fill="hold"/>
                                        <p:tgtEl>
                                          <p:spTgt spid="5124"/>
                                        </p:tgtEl>
                                        <p:attrNameLst>
                                          <p:attrName>ppt_w</p:attrName>
                                        </p:attrNameLst>
                                      </p:cBhvr>
                                      <p:tavLst>
                                        <p:tav tm="0">
                                          <p:val>
                                            <p:fltVal val="0"/>
                                          </p:val>
                                        </p:tav>
                                        <p:tav tm="100000">
                                          <p:val>
                                            <p:strVal val="#ppt_w"/>
                                          </p:val>
                                        </p:tav>
                                      </p:tavLst>
                                    </p:anim>
                                    <p:anim calcmode="lin" valueType="num">
                                      <p:cBhvr>
                                        <p:cTn id="21" dur="1000" fill="hold"/>
                                        <p:tgtEl>
                                          <p:spTgt spid="5124"/>
                                        </p:tgtEl>
                                        <p:attrNameLst>
                                          <p:attrName>ppt_h</p:attrName>
                                        </p:attrNameLst>
                                      </p:cBhvr>
                                      <p:tavLst>
                                        <p:tav tm="0">
                                          <p:val>
                                            <p:fltVal val="0"/>
                                          </p:val>
                                        </p:tav>
                                        <p:tav tm="100000">
                                          <p:val>
                                            <p:strVal val="#ppt_h"/>
                                          </p:val>
                                        </p:tav>
                                      </p:tavLst>
                                    </p:anim>
                                    <p:anim calcmode="lin" valueType="num">
                                      <p:cBhvr>
                                        <p:cTn id="22" dur="1000" fill="hold"/>
                                        <p:tgtEl>
                                          <p:spTgt spid="5124"/>
                                        </p:tgtEl>
                                        <p:attrNameLst>
                                          <p:attrName>style.rotation</p:attrName>
                                        </p:attrNameLst>
                                      </p:cBhvr>
                                      <p:tavLst>
                                        <p:tav tm="0">
                                          <p:val>
                                            <p:fltVal val="90"/>
                                          </p:val>
                                        </p:tav>
                                        <p:tav tm="100000">
                                          <p:val>
                                            <p:fltVal val="0"/>
                                          </p:val>
                                        </p:tav>
                                      </p:tavLst>
                                    </p:anim>
                                    <p:animEffect transition="in" filter="fade">
                                      <p:cBhvr>
                                        <p:cTn id="23" dur="1000"/>
                                        <p:tgtEl>
                                          <p:spTgt spid="5124"/>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5126"/>
                                        </p:tgtEl>
                                        <p:attrNameLst>
                                          <p:attrName>style.visibility</p:attrName>
                                        </p:attrNameLst>
                                      </p:cBhvr>
                                      <p:to>
                                        <p:strVal val="visible"/>
                                      </p:to>
                                    </p:set>
                                    <p:anim calcmode="lin" valueType="num">
                                      <p:cBhvr>
                                        <p:cTn id="28" dur="1000" fill="hold"/>
                                        <p:tgtEl>
                                          <p:spTgt spid="5126"/>
                                        </p:tgtEl>
                                        <p:attrNameLst>
                                          <p:attrName>ppt_w</p:attrName>
                                        </p:attrNameLst>
                                      </p:cBhvr>
                                      <p:tavLst>
                                        <p:tav tm="0">
                                          <p:val>
                                            <p:fltVal val="0"/>
                                          </p:val>
                                        </p:tav>
                                        <p:tav tm="100000">
                                          <p:val>
                                            <p:strVal val="#ppt_w"/>
                                          </p:val>
                                        </p:tav>
                                      </p:tavLst>
                                    </p:anim>
                                    <p:anim calcmode="lin" valueType="num">
                                      <p:cBhvr>
                                        <p:cTn id="29" dur="1000" fill="hold"/>
                                        <p:tgtEl>
                                          <p:spTgt spid="5126"/>
                                        </p:tgtEl>
                                        <p:attrNameLst>
                                          <p:attrName>ppt_h</p:attrName>
                                        </p:attrNameLst>
                                      </p:cBhvr>
                                      <p:tavLst>
                                        <p:tav tm="0">
                                          <p:val>
                                            <p:fltVal val="0"/>
                                          </p:val>
                                        </p:tav>
                                        <p:tav tm="100000">
                                          <p:val>
                                            <p:strVal val="#ppt_h"/>
                                          </p:val>
                                        </p:tav>
                                      </p:tavLst>
                                    </p:anim>
                                    <p:anim calcmode="lin" valueType="num">
                                      <p:cBhvr>
                                        <p:cTn id="30" dur="1000" fill="hold"/>
                                        <p:tgtEl>
                                          <p:spTgt spid="5126"/>
                                        </p:tgtEl>
                                        <p:attrNameLst>
                                          <p:attrName>style.rotation</p:attrName>
                                        </p:attrNameLst>
                                      </p:cBhvr>
                                      <p:tavLst>
                                        <p:tav tm="0">
                                          <p:val>
                                            <p:fltVal val="90"/>
                                          </p:val>
                                        </p:tav>
                                        <p:tav tm="100000">
                                          <p:val>
                                            <p:fltVal val="0"/>
                                          </p:val>
                                        </p:tav>
                                      </p:tavLst>
                                    </p:anim>
                                    <p:animEffect transition="in" filter="fade">
                                      <p:cBhvr>
                                        <p:cTn id="31" dur="1000"/>
                                        <p:tgtEl>
                                          <p:spTgt spid="5126"/>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5128"/>
                                        </p:tgtEl>
                                        <p:attrNameLst>
                                          <p:attrName>style.visibility</p:attrName>
                                        </p:attrNameLst>
                                      </p:cBhvr>
                                      <p:to>
                                        <p:strVal val="visible"/>
                                      </p:to>
                                    </p:set>
                                    <p:anim calcmode="lin" valueType="num">
                                      <p:cBhvr>
                                        <p:cTn id="36" dur="1000" fill="hold"/>
                                        <p:tgtEl>
                                          <p:spTgt spid="5128"/>
                                        </p:tgtEl>
                                        <p:attrNameLst>
                                          <p:attrName>ppt_w</p:attrName>
                                        </p:attrNameLst>
                                      </p:cBhvr>
                                      <p:tavLst>
                                        <p:tav tm="0">
                                          <p:val>
                                            <p:fltVal val="0"/>
                                          </p:val>
                                        </p:tav>
                                        <p:tav tm="100000">
                                          <p:val>
                                            <p:strVal val="#ppt_w"/>
                                          </p:val>
                                        </p:tav>
                                      </p:tavLst>
                                    </p:anim>
                                    <p:anim calcmode="lin" valueType="num">
                                      <p:cBhvr>
                                        <p:cTn id="37" dur="1000" fill="hold"/>
                                        <p:tgtEl>
                                          <p:spTgt spid="5128"/>
                                        </p:tgtEl>
                                        <p:attrNameLst>
                                          <p:attrName>ppt_h</p:attrName>
                                        </p:attrNameLst>
                                      </p:cBhvr>
                                      <p:tavLst>
                                        <p:tav tm="0">
                                          <p:val>
                                            <p:fltVal val="0"/>
                                          </p:val>
                                        </p:tav>
                                        <p:tav tm="100000">
                                          <p:val>
                                            <p:strVal val="#ppt_h"/>
                                          </p:val>
                                        </p:tav>
                                      </p:tavLst>
                                    </p:anim>
                                    <p:anim calcmode="lin" valueType="num">
                                      <p:cBhvr>
                                        <p:cTn id="38" dur="1000" fill="hold"/>
                                        <p:tgtEl>
                                          <p:spTgt spid="5128"/>
                                        </p:tgtEl>
                                        <p:attrNameLst>
                                          <p:attrName>style.rotation</p:attrName>
                                        </p:attrNameLst>
                                      </p:cBhvr>
                                      <p:tavLst>
                                        <p:tav tm="0">
                                          <p:val>
                                            <p:fltVal val="90"/>
                                          </p:val>
                                        </p:tav>
                                        <p:tav tm="100000">
                                          <p:val>
                                            <p:fltVal val="0"/>
                                          </p:val>
                                        </p:tav>
                                      </p:tavLst>
                                    </p:anim>
                                    <p:animEffect transition="in" filter="fade">
                                      <p:cBhvr>
                                        <p:cTn id="39" dur="1000"/>
                                        <p:tgtEl>
                                          <p:spTgt spid="5128"/>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nodeType="clickEffect">
                                  <p:stCondLst>
                                    <p:cond delay="0"/>
                                  </p:stCondLst>
                                  <p:childTnLst>
                                    <p:set>
                                      <p:cBhvr>
                                        <p:cTn id="43" dur="1" fill="hold">
                                          <p:stCondLst>
                                            <p:cond delay="0"/>
                                          </p:stCondLst>
                                        </p:cTn>
                                        <p:tgtEl>
                                          <p:spTgt spid="5130"/>
                                        </p:tgtEl>
                                        <p:attrNameLst>
                                          <p:attrName>style.visibility</p:attrName>
                                        </p:attrNameLst>
                                      </p:cBhvr>
                                      <p:to>
                                        <p:strVal val="visible"/>
                                      </p:to>
                                    </p:set>
                                    <p:anim calcmode="lin" valueType="num">
                                      <p:cBhvr>
                                        <p:cTn id="44" dur="1000" fill="hold"/>
                                        <p:tgtEl>
                                          <p:spTgt spid="5130"/>
                                        </p:tgtEl>
                                        <p:attrNameLst>
                                          <p:attrName>ppt_w</p:attrName>
                                        </p:attrNameLst>
                                      </p:cBhvr>
                                      <p:tavLst>
                                        <p:tav tm="0">
                                          <p:val>
                                            <p:fltVal val="0"/>
                                          </p:val>
                                        </p:tav>
                                        <p:tav tm="100000">
                                          <p:val>
                                            <p:strVal val="#ppt_w"/>
                                          </p:val>
                                        </p:tav>
                                      </p:tavLst>
                                    </p:anim>
                                    <p:anim calcmode="lin" valueType="num">
                                      <p:cBhvr>
                                        <p:cTn id="45" dur="1000" fill="hold"/>
                                        <p:tgtEl>
                                          <p:spTgt spid="5130"/>
                                        </p:tgtEl>
                                        <p:attrNameLst>
                                          <p:attrName>ppt_h</p:attrName>
                                        </p:attrNameLst>
                                      </p:cBhvr>
                                      <p:tavLst>
                                        <p:tav tm="0">
                                          <p:val>
                                            <p:fltVal val="0"/>
                                          </p:val>
                                        </p:tav>
                                        <p:tav tm="100000">
                                          <p:val>
                                            <p:strVal val="#ppt_h"/>
                                          </p:val>
                                        </p:tav>
                                      </p:tavLst>
                                    </p:anim>
                                    <p:anim calcmode="lin" valueType="num">
                                      <p:cBhvr>
                                        <p:cTn id="46" dur="1000" fill="hold"/>
                                        <p:tgtEl>
                                          <p:spTgt spid="5130"/>
                                        </p:tgtEl>
                                        <p:attrNameLst>
                                          <p:attrName>style.rotation</p:attrName>
                                        </p:attrNameLst>
                                      </p:cBhvr>
                                      <p:tavLst>
                                        <p:tav tm="0">
                                          <p:val>
                                            <p:fltVal val="90"/>
                                          </p:val>
                                        </p:tav>
                                        <p:tav tm="100000">
                                          <p:val>
                                            <p:fltVal val="0"/>
                                          </p:val>
                                        </p:tav>
                                      </p:tavLst>
                                    </p:anim>
                                    <p:animEffect transition="in" filter="fade">
                                      <p:cBhvr>
                                        <p:cTn id="47" dur="1000"/>
                                        <p:tgtEl>
                                          <p:spTgt spid="5130"/>
                                        </p:tgtEl>
                                      </p:cBhvr>
                                    </p:animEffec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nodeType="click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1000" fill="hold"/>
                                        <p:tgtEl>
                                          <p:spTgt spid="10"/>
                                        </p:tgtEl>
                                        <p:attrNameLst>
                                          <p:attrName>ppt_w</p:attrName>
                                        </p:attrNameLst>
                                      </p:cBhvr>
                                      <p:tavLst>
                                        <p:tav tm="0">
                                          <p:val>
                                            <p:fltVal val="0"/>
                                          </p:val>
                                        </p:tav>
                                        <p:tav tm="100000">
                                          <p:val>
                                            <p:strVal val="#ppt_w"/>
                                          </p:val>
                                        </p:tav>
                                      </p:tavLst>
                                    </p:anim>
                                    <p:anim calcmode="lin" valueType="num">
                                      <p:cBhvr>
                                        <p:cTn id="53" dur="1000" fill="hold"/>
                                        <p:tgtEl>
                                          <p:spTgt spid="10"/>
                                        </p:tgtEl>
                                        <p:attrNameLst>
                                          <p:attrName>ppt_h</p:attrName>
                                        </p:attrNameLst>
                                      </p:cBhvr>
                                      <p:tavLst>
                                        <p:tav tm="0">
                                          <p:val>
                                            <p:fltVal val="0"/>
                                          </p:val>
                                        </p:tav>
                                        <p:tav tm="100000">
                                          <p:val>
                                            <p:strVal val="#ppt_h"/>
                                          </p:val>
                                        </p:tav>
                                      </p:tavLst>
                                    </p:anim>
                                    <p:anim calcmode="lin" valueType="num">
                                      <p:cBhvr>
                                        <p:cTn id="54" dur="1000" fill="hold"/>
                                        <p:tgtEl>
                                          <p:spTgt spid="10"/>
                                        </p:tgtEl>
                                        <p:attrNameLst>
                                          <p:attrName>style.rotation</p:attrName>
                                        </p:attrNameLst>
                                      </p:cBhvr>
                                      <p:tavLst>
                                        <p:tav tm="0">
                                          <p:val>
                                            <p:fltVal val="90"/>
                                          </p:val>
                                        </p:tav>
                                        <p:tav tm="100000">
                                          <p:val>
                                            <p:fltVal val="0"/>
                                          </p:val>
                                        </p:tav>
                                      </p:tavLst>
                                    </p:anim>
                                    <p:animEffect transition="in" filter="fade">
                                      <p:cBhvr>
                                        <p:cTn id="55" dur="1000"/>
                                        <p:tgtEl>
                                          <p:spTgt spid="10"/>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wipe(down)">
                                      <p:cBhvr>
                                        <p:cTn id="6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Mayordomía es cuidar el agua, la tierra la flora y el aire de los cuales vivimos.. </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67544" y="1772816"/>
            <a:ext cx="8229600" cy="4925144"/>
          </a:xfrm>
        </p:spPr>
        <p:txBody>
          <a:bodyPr>
            <a:normAutofit fontScale="92500" lnSpcReduction="10000"/>
          </a:bodyPr>
          <a:lstStyle/>
          <a:p>
            <a:pPr marL="0" indent="0" algn="ctr">
              <a:buNone/>
            </a:pPr>
            <a:r>
              <a:rPr lang="es-CO" b="1" dirty="0" smtClean="0">
                <a:solidFill>
                  <a:srgbClr val="FF0000"/>
                </a:solidFill>
              </a:rPr>
              <a:t>Gén.2:8-15.</a:t>
            </a:r>
            <a:r>
              <a:rPr lang="es-CO" dirty="0"/>
              <a:t> Y Jehová Dios plantó un huerto en Edén, al oriente; y puso allí al hombre que había formado. </a:t>
            </a:r>
          </a:p>
          <a:p>
            <a:pPr marL="0" indent="0" algn="ctr">
              <a:buNone/>
            </a:pPr>
            <a:r>
              <a:rPr lang="es-CO" b="1" baseline="30000" dirty="0"/>
              <a:t>9 </a:t>
            </a:r>
            <a:r>
              <a:rPr lang="es-CO" dirty="0"/>
              <a:t>Y Jehová Dios hizo nacer de la tierra todo árbol delicioso a la vista, y bueno para comer; también el árbol de vida en medio del huerto, y el árbol de la ciencia del bien y del </a:t>
            </a:r>
            <a:r>
              <a:rPr lang="es-CO" dirty="0" smtClean="0"/>
              <a:t>mal.</a:t>
            </a:r>
            <a:r>
              <a:rPr lang="es-CO" dirty="0"/>
              <a:t> </a:t>
            </a:r>
            <a:r>
              <a:rPr lang="es-CO" b="1" baseline="30000" dirty="0" smtClean="0"/>
              <a:t>10 </a:t>
            </a:r>
            <a:r>
              <a:rPr lang="es-CO" dirty="0"/>
              <a:t>Y salía de Edén un río para regar el huerto, y de allí se repartía en cuatro </a:t>
            </a:r>
            <a:r>
              <a:rPr lang="es-CO" dirty="0" smtClean="0"/>
              <a:t>brazos. </a:t>
            </a:r>
            <a:r>
              <a:rPr lang="es-CO" b="1" baseline="30000" dirty="0" smtClean="0"/>
              <a:t>15 </a:t>
            </a:r>
            <a:r>
              <a:rPr lang="es-CO" i="1" u="sng" dirty="0"/>
              <a:t>Tomó, pues, Jehová Dios al hombre, y lo puso en el huerto de Edén, </a:t>
            </a:r>
            <a:r>
              <a:rPr lang="es-CO" i="1" u="sng" dirty="0" smtClean="0"/>
              <a:t>PARA QUE LO LABRARA Y LO GUARDASE.</a:t>
            </a:r>
            <a:endParaRPr lang="es-CO" i="1" u="sng" dirty="0"/>
          </a:p>
        </p:txBody>
      </p:sp>
    </p:spTree>
    <p:extLst>
      <p:ext uri="{BB962C8B-B14F-4D97-AF65-F5344CB8AC3E}">
        <p14:creationId xmlns:p14="http://schemas.microsoft.com/office/powerpoint/2010/main" val="430629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824" y="274638"/>
            <a:ext cx="9124176" cy="1354162"/>
          </a:xfrm>
        </p:spPr>
        <p:txBody>
          <a:bodyPr>
            <a:noAutofit/>
          </a:bodyPr>
          <a:lstStyle/>
          <a:p>
            <a:r>
              <a:rPr lang="es-CO" sz="3200" i="1" dirty="0">
                <a:solidFill>
                  <a:srgbClr val="FF0000"/>
                </a:solidFill>
                <a:latin typeface="Agency FB" pitchFamily="34" charset="0"/>
              </a:rPr>
              <a:t>Cerca del actual Oriente Medio, se cree que cerca o en el actual Irak, La Biblia sitúa el Edén</a:t>
            </a:r>
            <a:r>
              <a:rPr lang="es-CO" sz="3200" i="1" dirty="0" smtClean="0">
                <a:solidFill>
                  <a:srgbClr val="FF0000"/>
                </a:solidFill>
                <a:latin typeface="Agency FB" pitchFamily="34" charset="0"/>
              </a:rPr>
              <a:t>; Actualmente convertido en desierto. Todo, por la ambición del hombre.</a:t>
            </a:r>
            <a:endParaRPr lang="es-CO" sz="3200" i="1" dirty="0">
              <a:solidFill>
                <a:srgbClr val="FF0000"/>
              </a:solidFill>
              <a:latin typeface="Agency FB" pitchFamily="34" charset="0"/>
            </a:endParaRPr>
          </a:p>
        </p:txBody>
      </p:sp>
      <p:pic>
        <p:nvPicPr>
          <p:cNvPr id="1026" name="Picture 2" descr="http://www.editoriallapaz.org/ateos_Argumento_4_EdenMoire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24" y="1628800"/>
            <a:ext cx="4552176" cy="52292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QSERQUEhQWFRQUFxcUFxgYGBcaHBgXFRQXFBcXGhgXHSceGhwjGhUYHy8gIycpLCwsFx8xNTAqNSYrLSkBCQoKDgwOGg8PGikkHBwpLCwpKSwqKSksLCwpLCwsKSkpKSkpLCksLCwsLCwsKSwsLCkpKSwsLCkpKSwsLCwsLP/AABEIALcBEwMBIgACEQEDEQH/xAAbAAACAwEBAQAAAAAAAAAAAAADBAABAgUGB//EAEUQAAECAwMJBQQHBwQDAQEAAAECEQADIRIxQQQFUWFxgZGhsRMiwdHwMlKS4QYUQmJygvEVM0NTorLSI4OTwlRjc/IW/8QAGQEBAQEBAQEAAAAAAAAAAAAAAAECAwQF/8QAJREAAgIBBQEAAwADAQAAAAAAAAECERIDEyExUUEiYXFCUqEy/9oADAMBAAIRAxEAPwD7CZkUVQNogEDRsqinirMVYgDTxAqM2YlmANhUaBgdiLswBZMQRmzEaANgxdqMNEaANvFExBEMQFW4q3FxRgCrcS1FvEeKUp4jxbxHgCniot4oqgC2ijFWoyVQBqLjDxHgAjRGgbxLUAEaKJjFqIVwBomMvFWoq1AGop4p4q1App4kYcRIAM8WDGIggQ28XGYkAbiPGYjwBt4kZeI8AW0Roq1FWoA1EjNqITAGniPGLUR4A28VajNqKtQBp4lqMWooqgDZMU8YtRRXABLUUVQO3Ge1GkcYALajJVA+0iFUAbKoluB2oq1FAW1EtQJ4jwAW3FFcDeKKoAJaiWoFairUAFtxVqBFUS1FKFeJAbUSAATMvVpbZAF5Qo3k8Y8r+0pv8xcQZxnGvaFtRjzZHoxPTFRirZjypzhMCnExTm82vC6CHL5h/iLL6CYZDE9XLyxYuUevWGZedFYseXSPECar31/F5mKRlC/fWNHeHgTDMYH0KXnJJvcc+kG+sp0iPm5ylb+3MP5zuxESZlKsVrOh1q84u4Z2j6GrOcsKs202mdnqxLCKVnFGs7B5x85KRi52kxZIbHiYbo2j6Cc6D3TvPyjSc5DEER87YYdX8olPvcT5+mibhdtH0n64nT1gRznLFCoabxdpvuoeEfOSgaTx+UWEazuVqbRohuE2ke9P0hyfuf6qT2hsoYvaILEBtZA3wxPzghAdagkOBWlThXGPnVjdsJ+UWNL8z5xd0bSPoaM4oUHStJBAVeLjcYistT7yfiT5x857uBeIUDAeHUiMvULtI+h/WwblJ3KT5wJeUDFafiHnHgbABY1PrXGFFN9k6HL03/OM52XBHvjPT7yfiT5xlU9PvJ+IeceGLDAnj4xkKHu8WpwMMi4nufrCfeT8SfOCpygM9oNptBurR8/UW0cG6vGbQ0b6eEXIYnvlZ1QKdoit1QehgSM+JNrvJFm93G8Oa3R4YEaH3+TxT/c3kj1oi7jJgj3/AO2kC9SPijEzPyB9pHxR4BEzCw/wjnSLvqEjRjDcY20e4P0nlhTFW8JWQN/k8Un6TySD3mYm9KqtiKXGPCkPeGJ/F0LRC4vSOcNxjBHtJ30mluGUSDiBQbXbk8DX9IZfvk7joePGrScQEjZ4xUtJe4F9AETM1ij2P/8ARSh/EPBXOkalfSmUftkVI7yTgb3GB46hHi12qgJHrUA8ZNrQODdQ8M2TFHuD9LpI0nWPmxio8JaOrl5RIu7ImCOzacXO364xi0Szo39036ACTyh1cp/DFjpoYXc2iHBIZwFO1MRYJGwmMGzEuRoHFJHVoxNlLLUSDW/vCGFz2+zr9oANj7RflAzOUoApazgyublNeBgDHYKHslHwN0+UbQDW4HSxbReroDFpQXc4ffJNdiQ0QKDXEGoYkviL3I4QKZ7A1LtubVgrm0UoJSKrI3nheKxoE4pd8SRXiBWMzZzEJ7M1pSzTaQqg3wBkkf8AsIepsli+0QRcrSWGAb5CuqMplpL90FixxD43Kv1RlchFbKUvrCm5bNMQGwU4rA9bXjKEBX2hoxw07ozLyIOXAbAB3HExs5GjQniHhwChJalRsOjpvjSpJ0j4j5RjsJYvQxGpTn4XhewxpLWrUBcNdPLxhYNlagoABSgzuHI14QxSrKOxho1jrC6VIKrNhVoMWIFHuvPSGwnQiuD7NRpwF8LCBJdqrDbB5xkzwDVaa1wA5mGiA4fTTDh8owqWRUWuK9mrTffriFF0zSfZY4U+RjSpha66/wBX6Yh7QsWSPxhRLaC10RUtYvCHJ0LNTewfRAEIWRRI479AgBmLFLDbPnBV5Io3WBrsDbiomBqkqez2oBZ/ZFBs3wIWJimPcPDwAjKcoG8YXNwhVagCQZxVoccaCCJMslrZ+E9WaHADL7xq3HHTojC1tepmxNN0a+rIIvJ1vWmyNmUBV0jSSE9aRLLQEZWLgXLO+jhdvgqCb/MRJyDeVAAX90+eyBLlrdgaGpogbPs1uMAEVNuo+4FuFYAqWXc2QN8V9XXeSNFLN+5LRkJ0hz+EeuUAMpWb7uPgYoJ38T5wtKtJJIlmutXi7boIZhe7+k9WMQoVSzh63xlS9F/rXEWHH/6HiIH2Wir6S/ImJZSyNnCJEY+6netflEi2KH0Tu0JvsEU7ig76CEOdtoQwhk0ACRfRPhRzEycIHdl2e7gC5G1kkvtrBlpODc/IRqzArNmsC3e1WVB9VC/KK7Vx9tG6ZyNkw32WpuHk8DORJvCFHYT/AJCFloHk6RgSrbbJrX7UXNUAWdKVHAgqPAKBg7Ae9x81AQnnZRCHTbBdgxSQSzgEKWQ1L4AKxZ7KVPewA/uTXjFnJkG8IBuuSCG/DCmbMsKkuphoqm6lSFKBSdUPdoNR3o84lgCmlFBRGFFK5S3ijliajtENcwDF9BBNrdSDdtr/ALPAkwhnnO6Mmk9oUFRBASC/tEH7RFKA6boLkPgcROBxbcr/ACgGUZWQQO9S7uJPAGEswfSFOVy1KUSlSCAQCpmIJBcAODUMT9mHEAJcSuzJx7hSH1lJrtrF67Jdq0SVlZIqibvF+5JA5QUTiA4Qp9YAOAvWa8cIn1lQSSUkkB2S1WGAtEneBsgcxCl1SVJetJawbsVAhtFYhRm0pXtIfQ5S+138YBMQQXdSALzbUab0qSBjeIUOQTRco6aWP+6gcdEMSitIFvjYWNlUgJ08oAwnKlEEpUlWFuWCsna3RMbVk803zCHDEAN0brBTNJ+2OJ/ziIBApZI2l67Vl8cd0Sy0BORqAYrLawAwbbSMfWQAzleiyVC7SSyeEGVlSQe8pKToN/I1gYJJcLWpJwTLJ/rW45iFigc6YhIclR2FaurCFBnZCAyRMGNCmu4bY6Mu0XdBToqglicbIpxMb7B7yph99Xga74WXE5wz2ki6a+gt/iYtGdUk3rb8KW5AnhBcvSpAKgCsaLBUANqQKfEdUbyeqQUlBH3BQHj5RLRKZUvLEm47ipI5GvSMzcoQTZLFxUWixB0gd074OUrvcnUKPxB6wNQU7kF9ZFNgILbm1xLNUaTa0BhrPKkDnLKfaSWOKXU2534A3xpiz2HP5epaEylQWVrcJuSlJchmqez9qr0LtCxQSeSbg4OBs+IhZYSmpQB/uD1whtM5JuVzNNoemwwOam0XStQZ3FkkHa4CuCoWKOcmSpTkJUdDuOBW0ETkK2uTvKqfCIPLywAm0ACLjaVXXZLkXXGKmZej3jxV5NDJmcUDOTzWoE7QZnifCM9hNKg6kONdRpZg/OCnOCRoOsvwqHfHxgU3LkEMTTQ56FBhyWl6MFbUK0PrWQeDmJCicsAoJi2F3fV4oioC0dSdnRRa0EqajlAPUMLsI1KzjoQrcVJHBDCOuJQHsoSDtbmEmNKmLTeEjbMI2fw465LwxizmnOSyHEmZX/6kaLgYFPy4pFqZKKRQOpBxuHedzHTm5ws3qluT76ieCZZJhTL8jXOA7jFCraVW1BlC4kLl1D4NviWhyGTNV/49NiejRmoPdkFP4V2P6UFjwhi3NsikoKarrUz4lgi7fGR2pvUkfgpueYT0EZs1Qv8AWJ7/ALsgEXlYPJMu0ecHRNXiw/LN8QIsJU32z+dIw+5Ziig39mSNJKDhpUoxLLQnl+eBLAUZgILsEJAOj2lKUOTx5TOn0jRlDS1ptJdwLy4xBNx2AaIf+kYClOZRfSlZSk4d4EkE/hs0jzi80TCXlyV0rQKLnQL8DjH1dCejGKpc/Wzwau43+j3GaMkly5aSns3WAoqAUCaOLlgsBSHTlIxVymHmVkcI5P0fymeJaUrlzEBD0ZDnvEs61UAe4DC+O4J6vd4r/wAQrrHzNTiTR7ocpMCVFfsTUhjV7ZJ1MqYODGLHaWqy0NpN/wDeoc4HlMhUyz3wLNU+2og6R3wHrfZhc5LOSHVPKwMCsyuYBfeYxZqhvKslcEgTCRUAGazjUJjAdNEKZKZQLLKRMVeCtKi97NiX0wLIZ8mdeC4v7Q2sdKyRD8tSAGSUtoDNyYcYjZas3MQE+zLf4AMMTHPMiY7hSHqwJQaaKIvu8YcsS7+6NYIGz2TEUlB+2sf7hVruU4iZCjnrnz0lgU2j3gkKljVRJqRdQC94UnZLPWXEtVrSpg2w1x5YQ7OyMEn/AFgXwUlJFdSLL84TnZwMpwZcsgUBAsg6GtC/nGkzLXoSVkmUA3qG1XWrH1hDcjtQe+pPxJc4e6TEkZRLWkexheLjvVDBmD3k+vzxlyNKJiZMehTML4pNlt4CTGEypY/hqre4KjvLEnjBbX3kj8x2n7UZUB7w+I/5RLNYmD2WgDakDqmNPLNykP8A7cCn5SiWHUth+JR4AFzzjlzJk6apVhSjLajMh3wdRc7NY2Q7HR1Z86Ugd5UsaBZBO4BzC8vLpayyUWwMbCBu75EZkZDLliktT6VJKjp1jhBFzUYpO+WrxTCxQQ2z7Ms/8jD+l+kUJM2r2R8S+oEAM+ViEDagDqIhyiUzd0AbuQiFo3MyJ77IP4PnAlZvGo7WT/ah+cWcrlAe0lrj3jwoeUJzs5glpKVKP4lgaHZ6jcNsW2RpDSciSD+6BP4rX97ROzQ9ZRH5PFLwpJXPPt0f7KVJHNVpT7xBFBRvlqO2a/8AcowsJfoMVS/d/oV5RUBr/JHxS/OJCxR3TkZUCVkyhjYVlBI/MpVkX+6Y1kOXZNLdKZjqeriYVPdcU9BHByzLzlRCkJISO6EuGd77hp13Xx6fNmQiTLCRvVZYk6S0dGzkv0FOcUGhJL4EKYjeOUcfN8nsFLNpMxKqpAExNkFRLBNgp0Y4R1pmUAVtIGl1AasYwvL00aYk7FPyTEs1QsjLZhd5RRraYt9bJCW2XxRzgPtTQhv/AFKRzmkg8IY+s09lW5K/+yQIr62rBCt5QOaVl4lloGiehdBOUpmuWkaP5YS12mD9mnBL6z3jrqpzAjaV9iXvUSbv/m29/OK+qj3ZQ0NL8QodIllSGRM27qdIitj+tcc3Ks2iySZqkMHKkulmqSQFXcI4uSZYbdkWpwdu8uYipfStsHrDslnq7Oo8Nb3gUhTLssRLotSgW9lJU5pezsNpIhdObAQCqTKxvVMU28gfOL+oJFLEkDVLJu1lQMTgvIp9dmTu7JSpP3lTFlubdYLJzO7GapS1Y1UBTXeRwjaM3JBBKlUoyCUDgC9/3oZRIRcH+JdeJJwg5FUfQkjJ0IDJSlI1Bv1ghB9fOERPlElKCVEX2FLU1WqRQbzEmZIkj92TtmLT/YVHlGSjdk6TwPnEWk+nHq6OX+xnrbWkaEqWeayeg3xE5kCXZaz+IWuXdhwXnwemzgBUjjTiWgCstQpxaSRiHCnpiATHMyaYzhYkS1OwSZdWwLhbabiYck5W1ApCti1XXUTaU3EQqiLkv6uh7SQtJ0otpx1UgilLai1n8Uu1vdCQYCvK5hJs9mkVLntFKLH3QAH1OYAhKJpIXNVMIpZPcFNMsAE7C8P6P4Yn/SQoUzWmJBvTWtwU56QwjOyzeJafxTHbaEjbjG05JLQe6AkilCx2PBHOClcUN0haKos5K7JWVzVJmE4JNABg1kEw4jO2iXMJGhNOJYNDLq08R5GMF6uz4X/PwiNoqi0YGWLN0pQGtcscgoxlWUTB/CHxg8mBjZmHEczdWFp+dpSTZJINzAhR4Coh38L12wn1legDahZ50HOBrnk0tpGxNRxURyghygEfa3oV5Rj6yMVK+BY5kQFHOmZuBXaVNtNQ2m06Xpw3w5LAAYBDalX8E13mNHLpfv8AE+cDOXScZiOKf1ittmVFIVyifKC2UhbjQXBcabQh0TALkqH5VHo8crOKJKgSiZLB0WwAedD6MDyXOhSWe1pBNRsqQRv0RqrRm6fJ2jlScSfhPimJC4zmk1tgPVruTxIxR0LyLJ+1mlANkJ7y1Ek2iThXWMRfHo05MkAJJQoAAVRLJpTEHj+keTybKFSZju9o2SqWTcxP2xe4EejloSUghc0JI/mNu7reMdZHCKsda9qP7qUAj+nXrjRKmLrWfh5d1rqQunJEl3Mwi+sybdiPajH1GVil3wJKupjFnShoSz754S09URl04zG1WpY6APC5yOVRpUv4U+UbGSSsJaNyR5RLLQDK89ypRItKUoYArOGkGyN0DRnUqDvLluHFufMUptPZpUAOMOiWgXpQL27qejPGV2EirJbWANtaQsmLFpeVJBJVlQJLFkrlgDY5UeeMDk5JITaZjbHeBmPaFaFjruHOCzs+SE3zB+W0aj8KWhc/SV/3cqYvXc/I+F90XkcBU5JJYWU2QKd1aw24KpFKShJ/fKBGmYkvr74UTjp5wrMyrKplwEoHYOJVU8N0VKzKVKtTVqWdFTffVXlE/rH8QzNJ/wDIbU8oE7wAcL2hRGcrKimaVHWidMXfqFnZ8ofRm2UAwlI0VSDzILwKdmiUsA2Qkj7SCQa/hAB3jhBSRXFkyaTKR7CFB9AnV24QQyk/yidradClQmRPlXETUDAtaHGvW+K/bqB7YUlQwZ/Jt+mJyVV9HFyh/KG8S/E12QpluW9mAEykAly5sgULXJ348Yx+2SukuWXwKiE4XsT0MBk5tWZgmTF10B66BSgSNAi/0j/QLJjMWrtJgmqDMAgBIOt3G7fHTTlrAJ7GaAMLIIG8qrBevCIS0ZcrNKFC5nIxlK/4vlqikrlAkhBRdXs1p5hOrTBjN38YyCeO0+MSzVAjlUsn21fHNHiIx20s3TTT74LfE7Q0/qviYol7xyeGQxFVEEUnN/xnj3a1iu9V5gV+ax0doP2afdTwEZEiW/7tHwp8ouRMWBnEFLKIsmh/1S2x4UlLkSiSlaUk/eCv7gTwvjiZ0AlTyEjEEOMDX0I9JInJsgsEuAfZa8A3s0dGsVfpzTydeCxzmSf9MGZ/tkD4n/6wwifMZzLroCh5+MEVPF5JG1xwcV3PAvr6AHtDcXPAV5RjvpHTrthFZUr3V7mPQxhWWgXhY2pWOoifWXuSpWNxA/qIgajMwATvfkB4xKKaOWo95PEdHhSfnWUaNbODDoWpBlyFKHeWSK0AAv2ueBEYTm9GCW12lPxBjSxRl5M4k6TMKiexUX+7EjtHN6PeWPzr/wAokdd1HLZYhnPLFKmulNlJLgOXrUg10jBhHpc1TUoSXmJqXYElqabNDvwhR5SB3smWDSpSmZdi5JbZBEZ0yY0CANstPhGZO10SKp9nRVnKUB3loppNp/hJHoQMZ3QbgtQ+6gkGMSstln2SncAOretEHM/yqeVY5WdqZg5es1RIW33lJT4uIzlEzKGdIlIOhyp95DCCDK0nF8KAmtNAMBmZRMV7CEj7yz/1SSTvaLYr9iOTZQuYuxMnLQv3QmyafeN1NAx1w4jMkoEOCo/ePlf6vgOSZpAmmYpRWu/QBRqC+4NfD76q7+TwlLwRj6SXJSn2UgDSABp0AQRUzbww4F4CJowHEdSQInaPdGLN0EuF3h08oq16A+UYtbTvOrREKx6rwiFovtW1flNdtIoTHxPBTniYoH1+kUfX6QLRYW7jqH8SYxNlpWAFAHcKbMRxjSt/E/pGFrhYoQm5ll3pKkn1gXPMQIZFMR7Czsu5EtHSOLPpp6MDm5WlPtLAf73z6xrJsw4REFZxmy/bS+2nMUgqM+pxSpPrV5RRz3JH2ia4DxMKT58pVUypuNUppwjaV9ow5V0zrS8qSqoUC+48D5RU3KEpvUBv8HcxxJmaFKQ4cKZ2bHQdBhGXk65f7yXR7yHGxwWG+C00/oeo12j0as5yxevfX11jBz3K98bgp+kc+RlssCspIOpKfXOOhJy5JuI6MbsR4xHFL4aUm/qMftlJutfCT0ijnQH7Ew/kMN9rr5xkmM2vDdS9PMZ1krXMtJlrajd1V9xgubxMlrKuzXRLNZULyNUegKtPP9Yq1o9NHXd4qjls85WJ/tejmVNH5D1ijnoPVMxO1NfXpobL/oWPKKtl/n00xi14bxl7/wAFjniV7xGog46aNG/r8s3LTx8roKUP+g8YwcjTcUpO1IifiWpF/WBpFYsK0QBWb5ZZ0J3fKMfsyXgkjYo+Ji/iPyGwoiKhP9mJ0q+IxIUvSW/DoKyrKVexKsj7zD+4+EQ5omqNqZMQHoQEjwsiHythpG8dQaRLdKC/A11b4mfiJh6xUZgRZqovpA8g2jXrhXKswTLLImWqMyrQpoo/COr2mPrizxvtaXl9Xm0TNoPTTPMIyWdJFbSSH9lyGvvSSIYk54mIHeCVDWwPER3u1B00vAHyhafk8td6HbGoL1rS+NZp9om210xaVn5JBCxY2gqfeDThBkZQlVErBxapPAwnOzMPsKbUWOBqLtVNUJzM1rxSNVQdb6oVF9C5LtHoErpcx0lKnjZXvjy4yWZLLpChrDkcR1MWc8zU3sWxIBL4F/Jobd9DcX1Hp7XoCKWtr6NpIH6R5hGdlr/eTFJToSlPOohiXLydnVMKjexJFdiQ7wenXZpal9HVm5zlpvUDsr0pqgH7bSXsJWs6ADzIeCScllAOEJB0gA8y8GKwWw9VjH4mvyYlMy2cfZlWdpT/ANqiJYyg/wARCdgduXjDiVVwilH1+g6Rcv0MPWIqzTa/ezlrOh6brRMEl5nlBu4DtKi+40PCGwqMqX6+bQzkXbiSVKSn2UpGwJHS+NP6/X1SBgxHjJqgha/1wiyr0IEDFk64hQczJ0mpSODc0+cKrzWg+y43+jzh1/Q/SMrOLxpNoy4o5czI56PZWSNB+Y8YEcvmpotO9mffjujrln8m6RCxo/SN5+oxt+M5Qzy3tIfZ8/ODS87oxBG0eV8MzcjQcEHcxp+EPzhWfmxGBKeJHExbg/hmpoZTlANQoQR485lGShBvBe5q8Wu+Uak5YpNyrsL+Ua2/GRavxo75Vri+kciXnf3uUUvPaRcFHh4iM7ci7sfTsdrvjJX6McdWekECkx8aIbgQx2tAf2qs0RQbieQjW1Im/E7zHTyiRwhlE/73w/KJDafqJvLxnre2GpzoZ9GF8UZhNBTc3zbZHnkLygGgNnQCGYMKA7L2xgsvPqhRSdzF+r8sIxtv5yaWovvB2LXjUBQYbR5RZUQKOcakcMCecIys8yzV2Og+dBvhkTgv2SNNK77oy012bTT6NonEi6lwF/G6CpXqgSVazxu3eUWWGIjLNJBbddm3ziCaX1aDXrAXx3bvXWLC9LU0fOIaCFWHrrSBrlA+2kKGsA13xFGj6xzLDrFTVWakgYXjDnwikaE8ozTLV7IsbCA+7yEBOYRcFneD5iJPz0mtlXLw84RmZ0UtkptAnX3joawAesd4qZ55PT8GZubZksuFpGg2m5EecYRnWYCyiFNgaGmjHrAU5rmL9tTPWpJPrfDkrMqBeX4U4V5xW4/eSJS/x4NIz6k3gj1rAHEw1KzhLU3eD4PQ+t8AVmeXg43l/wCp4WXmUYLbaBuqCOkYqDOl6i7R1xMGBff5GJa0xwlZumJBKVGgeh44wt9fmpbvKrpBq1WrfsgtK+mHq12j01vdpviiRHDl56WLwDrYjkKQ1Kzykta7p2eJLRl6ckaWpFj5MW/qjc4TXnBF9umpujuYVyjPSB7Dq3AdYKEn8K9SK+nU7T16rA504gXU4Nx3XVjkfXZy/ZQW13cSwjaM2TFVWtjoDkjoI1hXbMbmX/lMNMzkxLnZg20FucAXnk/ZDn1gz+r4NLzPLDPaVtLDlDSJSUhkpCdgv3479UW4L4Zx1H9oSTleUKFAEDTdjfWvARFZsUoOuaok78dZc0wpDw3RGG+JnXXBrbvt2Jyc1y0tQqOk0HAfOGwkMwAAuwi0o9U8vGLe/D16xjLk32aUEukI5XmlK7iUnVdw8o5E7NM1FfaGryNeDx6JU316MQrjpHVlE5z0Iy5+nmcjnoST3QTr+cdiTnNF3s7btx84YnZMlftJB1tXiKiE15oGCiNofnQ9Y25wn2c46c4dcjwUDcHGlx5Rcck5pVpHH5RUZxj6bzl/qentvgNMSYpwxAIGBroGMSJHA9BzMuzaglkiyo1DbLyLmvurSEpWbZrizVw4IIHUvjEiR1U2keeUFZZyuagsoneQcWpfrg8rPhuUH5cxT+mJEjrimuTnnJdMcTnVAo7ki4A+LDnC036Qh2CbQ1lvCJEjMdOLZqWrJdHPn5eteJFaB6D1pg0jNcyYAVLprJJbZ84kSLN4LgmnHN8j8nNEtLO6tvkCIdQhKaJATqFOgiokedyb7PWopdIKSwq+m/Ruigr0/G+JEjBsq3EKr/Wu94kSKQFPlORQHbWtNcZmZIGZVdTk3/OJEipsy0gKshR7idt3RnhKfmnEKbURTlUb3iRI2puzD04v4c/K8jXLa0KG4g+jF5LlpRclO8Ve+++JEj1R/KPJ4pLGXA9Lz0cU1Ogt1Bh6VlSVCh66dcVEjjOCXR6NPUk+wlp4iV7/AJbYkSOB6CKXu9aoldMSJAGCBt9dI0JQFwHARIkLBBdE9eniokUFBUZ7SujT6aJEgQz2g9fpEiRI0Q//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6" descr="data:image/jpeg;base64,/9j/4AAQSkZJRgABAQAAAQABAAD/2wCEAAkGBhQSERQUEhQWFRQUFxcUFxgYGBcaHBgXFRQXFBcXGhgXHSceGhwjGhUYHy8gIycpLCwsFx8xNTAqNSYrLSkBCQoKDgwOGg8PGikkHBwpLCwpKSwqKSksLCwpLCwsKSkpKSkpLCksLCwsLCwsKSwsLCkpKSwsLCkpKSwsLCwsLP/AABEIALcBEwMBIgACEQEDEQH/xAAbAAACAwEBAQAAAAAAAAAAAAADBAABAgUGB//EAEUQAAECAwMJBQQHBwQDAQEAAAECEQADIRIxQQQFUWFxgZGhsRMiwdHwMlKS4QYUQmJygvEVM0NTorLSI4OTwlRjc/IW/8QAGQEBAQEBAQEAAAAAAAAAAAAAAAECAwQF/8QAJREAAgIBBQEAAwADAQAAAAAAAAECERIDEyExUUEiYXFCUqEy/9oADAMBAAIRAxEAPwD7CZkUVQNogEDRsqinirMVYgDTxAqM2YlmANhUaBgdiLswBZMQRmzEaANgxdqMNEaANvFExBEMQFW4q3FxRgCrcS1FvEeKUp4jxbxHgCniot4oqgC2ijFWoyVQBqLjDxHgAjRGgbxLUAEaKJjFqIVwBomMvFWoq1AGop4p4q1App4kYcRIAM8WDGIggQ28XGYkAbiPGYjwBt4kZeI8AW0Roq1FWoA1EjNqITAGniPGLUR4A28VajNqKtQBp4lqMWooqgDZMU8YtRRXABLUUVQO3Ge1GkcYALajJVA+0iFUAbKoluB2oq1FAW1EtQJ4jwAW3FFcDeKKoAJaiWoFairUAFtxVqBFUS1FKFeJAbUSAATMvVpbZAF5Qo3k8Y8r+0pv8xcQZxnGvaFtRjzZHoxPTFRirZjypzhMCnExTm82vC6CHL5h/iLL6CYZDE9XLyxYuUevWGZedFYseXSPECar31/F5mKRlC/fWNHeHgTDMYH0KXnJJvcc+kG+sp0iPm5ylb+3MP5zuxESZlKsVrOh1q84u4Z2j6GrOcsKs202mdnqxLCKVnFGs7B5x85KRi52kxZIbHiYbo2j6Cc6D3TvPyjSc5DEER87YYdX8olPvcT5+mibhdtH0n64nT1gRznLFCoabxdpvuoeEfOSgaTx+UWEazuVqbRohuE2ke9P0hyfuf6qT2hsoYvaILEBtZA3wxPzghAdagkOBWlThXGPnVjdsJ+UWNL8z5xd0bSPoaM4oUHStJBAVeLjcYistT7yfiT5x857uBeIUDAeHUiMvULtI+h/WwblJ3KT5wJeUDFafiHnHgbABY1PrXGFFN9k6HL03/OM52XBHvjPT7yfiT5xlU9PvJ+IeceGLDAnj4xkKHu8WpwMMi4nufrCfeT8SfOCpygM9oNptBurR8/UW0cG6vGbQ0b6eEXIYnvlZ1QKdoit1QehgSM+JNrvJFm93G8Oa3R4YEaH3+TxT/c3kj1oi7jJgj3/AO2kC9SPijEzPyB9pHxR4BEzCw/wjnSLvqEjRjDcY20e4P0nlhTFW8JWQN/k8Un6TySD3mYm9KqtiKXGPCkPeGJ/F0LRC4vSOcNxjBHtJ30mluGUSDiBQbXbk8DX9IZfvk7joePGrScQEjZ4xUtJe4F9AETM1ij2P/8ARSh/EPBXOkalfSmUftkVI7yTgb3GB46hHi12qgJHrUA8ZNrQODdQ8M2TFHuD9LpI0nWPmxio8JaOrl5RIu7ImCOzacXO364xi0Szo39036ACTyh1cp/DFjpoYXc2iHBIZwFO1MRYJGwmMGzEuRoHFJHVoxNlLLUSDW/vCGFz2+zr9oANj7RflAzOUoApazgyublNeBgDHYKHslHwN0+UbQDW4HSxbReroDFpQXc4ffJNdiQ0QKDXEGoYkviL3I4QKZ7A1LtubVgrm0UoJSKrI3nheKxoE4pd8SRXiBWMzZzEJ7M1pSzTaQqg3wBkkf8AsIepsli+0QRcrSWGAb5CuqMplpL90FixxD43Kv1RlchFbKUvrCm5bNMQGwU4rA9bXjKEBX2hoxw07ozLyIOXAbAB3HExs5GjQniHhwChJalRsOjpvjSpJ0j4j5RjsJYvQxGpTn4XhewxpLWrUBcNdPLxhYNlagoABSgzuHI14QxSrKOxho1jrC6VIKrNhVoMWIFHuvPSGwnQiuD7NRpwF8LCBJdqrDbB5xkzwDVaa1wA5mGiA4fTTDh8owqWRUWuK9mrTffriFF0zSfZY4U+RjSpha66/wBX6Yh7QsWSPxhRLaC10RUtYvCHJ0LNTewfRAEIWRRI479AgBmLFLDbPnBV5Io3WBrsDbiomBqkqez2oBZ/ZFBs3wIWJimPcPDwAjKcoG8YXNwhVagCQZxVoccaCCJMslrZ+E9WaHADL7xq3HHTojC1tepmxNN0a+rIIvJ1vWmyNmUBV0jSSE9aRLLQEZWLgXLO+jhdvgqCb/MRJyDeVAAX90+eyBLlrdgaGpogbPs1uMAEVNuo+4FuFYAqWXc2QN8V9XXeSNFLN+5LRkJ0hz+EeuUAMpWb7uPgYoJ38T5wtKtJJIlmutXi7boIZhe7+k9WMQoVSzh63xlS9F/rXEWHH/6HiIH2Wir6S/ImJZSyNnCJEY+6netflEi2KH0Tu0JvsEU7ig76CEOdtoQwhk0ACRfRPhRzEycIHdl2e7gC5G1kkvtrBlpODc/IRqzArNmsC3e1WVB9VC/KK7Vx9tG6ZyNkw32WpuHk8DORJvCFHYT/AJCFloHk6RgSrbbJrX7UXNUAWdKVHAgqPAKBg7Ae9x81AQnnZRCHTbBdgxSQSzgEKWQ1L4AKxZ7KVPewA/uTXjFnJkG8IBuuSCG/DCmbMsKkuphoqm6lSFKBSdUPdoNR3o84lgCmlFBRGFFK5S3ijliajtENcwDF9BBNrdSDdtr/ALPAkwhnnO6Mmk9oUFRBASC/tEH7RFKA6boLkPgcROBxbcr/ACgGUZWQQO9S7uJPAGEswfSFOVy1KUSlSCAQCpmIJBcAODUMT9mHEAJcSuzJx7hSH1lJrtrF67Jdq0SVlZIqibvF+5JA5QUTiA4Qp9YAOAvWa8cIn1lQSSUkkB2S1WGAtEneBsgcxCl1SVJetJawbsVAhtFYhRm0pXtIfQ5S+138YBMQQXdSALzbUab0qSBjeIUOQTRco6aWP+6gcdEMSitIFvjYWNlUgJ08oAwnKlEEpUlWFuWCsna3RMbVk803zCHDEAN0brBTNJ+2OJ/ziIBApZI2l67Vl8cd0Sy0BORqAYrLawAwbbSMfWQAzleiyVC7SSyeEGVlSQe8pKToN/I1gYJJcLWpJwTLJ/rW45iFigc6YhIclR2FaurCFBnZCAyRMGNCmu4bY6Mu0XdBToqglicbIpxMb7B7yph99Xga74WXE5wz2ki6a+gt/iYtGdUk3rb8KW5AnhBcvSpAKgCsaLBUANqQKfEdUbyeqQUlBH3BQHj5RLRKZUvLEm47ipI5GvSMzcoQTZLFxUWixB0gd074OUrvcnUKPxB6wNQU7kF9ZFNgILbm1xLNUaTa0BhrPKkDnLKfaSWOKXU2534A3xpiz2HP5epaEylQWVrcJuSlJchmqez9qr0LtCxQSeSbg4OBs+IhZYSmpQB/uD1whtM5JuVzNNoemwwOam0XStQZ3FkkHa4CuCoWKOcmSpTkJUdDuOBW0ETkK2uTvKqfCIPLywAm0ACLjaVXXZLkXXGKmZej3jxV5NDJmcUDOTzWoE7QZnifCM9hNKg6kONdRpZg/OCnOCRoOsvwqHfHxgU3LkEMTTQ56FBhyWl6MFbUK0PrWQeDmJCicsAoJi2F3fV4oioC0dSdnRRa0EqajlAPUMLsI1KzjoQrcVJHBDCOuJQHsoSDtbmEmNKmLTeEjbMI2fw465LwxizmnOSyHEmZX/6kaLgYFPy4pFqZKKRQOpBxuHedzHTm5ws3qluT76ieCZZJhTL8jXOA7jFCraVW1BlC4kLl1D4NviWhyGTNV/49NiejRmoPdkFP4V2P6UFjwhi3NsikoKarrUz4lgi7fGR2pvUkfgpueYT0EZs1Qv8AWJ7/ALsgEXlYPJMu0ecHRNXiw/LN8QIsJU32z+dIw+5Ziig39mSNJKDhpUoxLLQnl+eBLAUZgILsEJAOj2lKUOTx5TOn0jRlDS1ptJdwLy4xBNx2AaIf+kYClOZRfSlZSk4d4EkE/hs0jzi80TCXlyV0rQKLnQL8DjH1dCejGKpc/Wzwau43+j3GaMkly5aSns3WAoqAUCaOLlgsBSHTlIxVymHmVkcI5P0fymeJaUrlzEBD0ZDnvEs61UAe4DC+O4J6vd4r/wAQrrHzNTiTR7ocpMCVFfsTUhjV7ZJ1MqYODGLHaWqy0NpN/wDeoc4HlMhUyz3wLNU+2og6R3wHrfZhc5LOSHVPKwMCsyuYBfeYxZqhvKslcEgTCRUAGazjUJjAdNEKZKZQLLKRMVeCtKi97NiX0wLIZ8mdeC4v7Q2sdKyRD8tSAGSUtoDNyYcYjZas3MQE+zLf4AMMTHPMiY7hSHqwJQaaKIvu8YcsS7+6NYIGz2TEUlB+2sf7hVruU4iZCjnrnz0lgU2j3gkKljVRJqRdQC94UnZLPWXEtVrSpg2w1x5YQ7OyMEn/AFgXwUlJFdSLL84TnZwMpwZcsgUBAsg6GtC/nGkzLXoSVkmUA3qG1XWrH1hDcjtQe+pPxJc4e6TEkZRLWkexheLjvVDBmD3k+vzxlyNKJiZMehTML4pNlt4CTGEypY/hqre4KjvLEnjBbX3kj8x2n7UZUB7w+I/5RLNYmD2WgDakDqmNPLNykP8A7cCn5SiWHUth+JR4AFzzjlzJk6apVhSjLajMh3wdRc7NY2Q7HR1Z86Ugd5UsaBZBO4BzC8vLpayyUWwMbCBu75EZkZDLliktT6VJKjp1jhBFzUYpO+WrxTCxQQ2z7Ms/8jD+l+kUJM2r2R8S+oEAM+ViEDagDqIhyiUzd0AbuQiFo3MyJ77IP4PnAlZvGo7WT/ah+cWcrlAe0lrj3jwoeUJzs5glpKVKP4lgaHZ6jcNsW2RpDSciSD+6BP4rX97ROzQ9ZRH5PFLwpJXPPt0f7KVJHNVpT7xBFBRvlqO2a/8AcowsJfoMVS/d/oV5RUBr/JHxS/OJCxR3TkZUCVkyhjYVlBI/MpVkX+6Y1kOXZNLdKZjqeriYVPdcU9BHByzLzlRCkJISO6EuGd77hp13Xx6fNmQiTLCRvVZYk6S0dGzkv0FOcUGhJL4EKYjeOUcfN8nsFLNpMxKqpAExNkFRLBNgp0Y4R1pmUAVtIGl1AasYwvL00aYk7FPyTEs1QsjLZhd5RRraYt9bJCW2XxRzgPtTQhv/AFKRzmkg8IY+s09lW5K/+yQIr62rBCt5QOaVl4lloGiehdBOUpmuWkaP5YS12mD9mnBL6z3jrqpzAjaV9iXvUSbv/m29/OK+qj3ZQ0NL8QodIllSGRM27qdIitj+tcc3Ks2iySZqkMHKkulmqSQFXcI4uSZYbdkWpwdu8uYipfStsHrDslnq7Oo8Nb3gUhTLssRLotSgW9lJU5pezsNpIhdObAQCqTKxvVMU28gfOL+oJFLEkDVLJu1lQMTgvIp9dmTu7JSpP3lTFlubdYLJzO7GapS1Y1UBTXeRwjaM3JBBKlUoyCUDgC9/3oZRIRcH+JdeJJwg5FUfQkjJ0IDJSlI1Bv1ghB9fOERPlElKCVEX2FLU1WqRQbzEmZIkj92TtmLT/YVHlGSjdk6TwPnEWk+nHq6OX+xnrbWkaEqWeayeg3xE5kCXZaz+IWuXdhwXnwemzgBUjjTiWgCstQpxaSRiHCnpiATHMyaYzhYkS1OwSZdWwLhbabiYck5W1ApCti1XXUTaU3EQqiLkv6uh7SQtJ0otpx1UgilLai1n8Uu1vdCQYCvK5hJs9mkVLntFKLH3QAH1OYAhKJpIXNVMIpZPcFNMsAE7C8P6P4Yn/SQoUzWmJBvTWtwU56QwjOyzeJafxTHbaEjbjG05JLQe6AkilCx2PBHOClcUN0haKos5K7JWVzVJmE4JNABg1kEw4jO2iXMJGhNOJYNDLq08R5GMF6uz4X/PwiNoqi0YGWLN0pQGtcscgoxlWUTB/CHxg8mBjZmHEczdWFp+dpSTZJINzAhR4Coh38L12wn1legDahZ50HOBrnk0tpGxNRxURyghygEfa3oV5Rj6yMVK+BY5kQFHOmZuBXaVNtNQ2m06Xpw3w5LAAYBDalX8E13mNHLpfv8AE+cDOXScZiOKf1ittmVFIVyifKC2UhbjQXBcabQh0TALkqH5VHo8crOKJKgSiZLB0WwAedD6MDyXOhSWe1pBNRsqQRv0RqrRm6fJ2jlScSfhPimJC4zmk1tgPVruTxIxR0LyLJ+1mlANkJ7y1Ek2iThXWMRfHo05MkAJJQoAAVRLJpTEHj+keTybKFSZju9o2SqWTcxP2xe4EejloSUghc0JI/mNu7reMdZHCKsda9qP7qUAj+nXrjRKmLrWfh5d1rqQunJEl3Mwi+sybdiPajH1GVil3wJKupjFnShoSz754S09URl04zG1WpY6APC5yOVRpUv4U+UbGSSsJaNyR5RLLQDK89ypRItKUoYArOGkGyN0DRnUqDvLluHFufMUptPZpUAOMOiWgXpQL27qejPGV2EirJbWANtaQsmLFpeVJBJVlQJLFkrlgDY5UeeMDk5JITaZjbHeBmPaFaFjruHOCzs+SE3zB+W0aj8KWhc/SV/3cqYvXc/I+F90XkcBU5JJYWU2QKd1aw24KpFKShJ/fKBGmYkvr74UTjp5wrMyrKplwEoHYOJVU8N0VKzKVKtTVqWdFTffVXlE/rH8QzNJ/wDIbU8oE7wAcL2hRGcrKimaVHWidMXfqFnZ8ofRm2UAwlI0VSDzILwKdmiUsA2Qkj7SCQa/hAB3jhBSRXFkyaTKR7CFB9AnV24QQyk/yidradClQmRPlXETUDAtaHGvW+K/bqB7YUlQwZ/Jt+mJyVV9HFyh/KG8S/E12QpluW9mAEykAly5sgULXJ348Yx+2SukuWXwKiE4XsT0MBk5tWZgmTF10B66BSgSNAi/0j/QLJjMWrtJgmqDMAgBIOt3G7fHTTlrAJ7GaAMLIIG8qrBevCIS0ZcrNKFC5nIxlK/4vlqikrlAkhBRdXs1p5hOrTBjN38YyCeO0+MSzVAjlUsn21fHNHiIx20s3TTT74LfE7Q0/qviYol7xyeGQxFVEEUnN/xnj3a1iu9V5gV+ax0doP2afdTwEZEiW/7tHwp8ouRMWBnEFLKIsmh/1S2x4UlLkSiSlaUk/eCv7gTwvjiZ0AlTyEjEEOMDX0I9JInJsgsEuAfZa8A3s0dGsVfpzTydeCxzmSf9MGZ/tkD4n/6wwifMZzLroCh5+MEVPF5JG1xwcV3PAvr6AHtDcXPAV5RjvpHTrthFZUr3V7mPQxhWWgXhY2pWOoifWXuSpWNxA/qIgajMwATvfkB4xKKaOWo95PEdHhSfnWUaNbODDoWpBlyFKHeWSK0AAv2ueBEYTm9GCW12lPxBjSxRl5M4k6TMKiexUX+7EjtHN6PeWPzr/wAokdd1HLZYhnPLFKmulNlJLgOXrUg10jBhHpc1TUoSXmJqXYElqabNDvwhR5SB3smWDSpSmZdi5JbZBEZ0yY0CANstPhGZO10SKp9nRVnKUB3loppNp/hJHoQMZ3QbgtQ+6gkGMSstln2SncAOretEHM/yqeVY5WdqZg5es1RIW33lJT4uIzlEzKGdIlIOhyp95DCCDK0nF8KAmtNAMBmZRMV7CEj7yz/1SSTvaLYr9iOTZQuYuxMnLQv3QmyafeN1NAx1w4jMkoEOCo/ePlf6vgOSZpAmmYpRWu/QBRqC+4NfD76q7+TwlLwRj6SXJSn2UgDSABp0AQRUzbww4F4CJowHEdSQInaPdGLN0EuF3h08oq16A+UYtbTvOrREKx6rwiFovtW1flNdtIoTHxPBTniYoH1+kUfX6QLRYW7jqH8SYxNlpWAFAHcKbMRxjSt/E/pGFrhYoQm5ll3pKkn1gXPMQIZFMR7Czsu5EtHSOLPpp6MDm5WlPtLAf73z6xrJsw4REFZxmy/bS+2nMUgqM+pxSpPrV5RRz3JH2ia4DxMKT58pVUypuNUppwjaV9ow5V0zrS8qSqoUC+48D5RU3KEpvUBv8HcxxJmaFKQ4cKZ2bHQdBhGXk65f7yXR7yHGxwWG+C00/oeo12j0as5yxevfX11jBz3K98bgp+kc+RlssCspIOpKfXOOhJy5JuI6MbsR4xHFL4aUm/qMftlJutfCT0ijnQH7Ew/kMN9rr5xkmM2vDdS9PMZ1krXMtJlrajd1V9xgubxMlrKuzXRLNZULyNUegKtPP9Yq1o9NHXd4qjls85WJ/tejmVNH5D1ijnoPVMxO1NfXpobL/oWPKKtl/n00xi14bxl7/wAFjniV7xGog46aNG/r8s3LTx8roKUP+g8YwcjTcUpO1IifiWpF/WBpFYsK0QBWb5ZZ0J3fKMfsyXgkjYo+Ji/iPyGwoiKhP9mJ0q+IxIUvSW/DoKyrKVexKsj7zD+4+EQ5omqNqZMQHoQEjwsiHythpG8dQaRLdKC/A11b4mfiJh6xUZgRZqovpA8g2jXrhXKswTLLImWqMyrQpoo/COr2mPrizxvtaXl9Xm0TNoPTTPMIyWdJFbSSH9lyGvvSSIYk54mIHeCVDWwPER3u1B00vAHyhafk8td6HbGoL1rS+NZp9om210xaVn5JBCxY2gqfeDThBkZQlVErBxapPAwnOzMPsKbUWOBqLtVNUJzM1rxSNVQdb6oVF9C5LtHoErpcx0lKnjZXvjy4yWZLLpChrDkcR1MWc8zU3sWxIBL4F/Jobd9DcX1Hp7XoCKWtr6NpIH6R5hGdlr/eTFJToSlPOohiXLydnVMKjexJFdiQ7wenXZpal9HVm5zlpvUDsr0pqgH7bSXsJWs6ADzIeCScllAOEJB0gA8y8GKwWw9VjH4mvyYlMy2cfZlWdpT/ANqiJYyg/wARCdgduXjDiVVwilH1+g6Rcv0MPWIqzTa/ezlrOh6brRMEl5nlBu4DtKi+40PCGwqMqX6+bQzkXbiSVKSn2UpGwJHS+NP6/X1SBgxHjJqgha/1wiyr0IEDFk64hQczJ0mpSODc0+cKrzWg+y43+jzh1/Q/SMrOLxpNoy4o5czI56PZWSNB+Y8YEcvmpotO9mffjujrln8m6RCxo/SN5+oxt+M5Qzy3tIfZ8/ODS87oxBG0eV8MzcjQcEHcxp+EPzhWfmxGBKeJHExbg/hmpoZTlANQoQR485lGShBvBe5q8Wu+Uak5YpNyrsL+Ua2/GRavxo75Vri+kciXnf3uUUvPaRcFHh4iM7ci7sfTsdrvjJX6McdWekECkx8aIbgQx2tAf2qs0RQbieQjW1Im/E7zHTyiRwhlE/73w/KJDafqJvLxnre2GpzoZ9GF8UZhNBTc3zbZHnkLygGgNnQCGYMKA7L2xgsvPqhRSdzF+r8sIxtv5yaWovvB2LXjUBQYbR5RZUQKOcakcMCecIys8yzV2Og+dBvhkTgv2SNNK77oy012bTT6NonEi6lwF/G6CpXqgSVazxu3eUWWGIjLNJBbddm3ziCaX1aDXrAXx3bvXWLC9LU0fOIaCFWHrrSBrlA+2kKGsA13xFGj6xzLDrFTVWakgYXjDnwikaE8ozTLV7IsbCA+7yEBOYRcFneD5iJPz0mtlXLw84RmZ0UtkptAnX3joawAesd4qZ55PT8GZubZksuFpGg2m5EecYRnWYCyiFNgaGmjHrAU5rmL9tTPWpJPrfDkrMqBeX4U4V5xW4/eSJS/x4NIz6k3gj1rAHEw1KzhLU3eD4PQ+t8AVmeXg43l/wCp4WXmUYLbaBuqCOkYqDOl6i7R1xMGBff5GJa0xwlZumJBKVGgeh44wt9fmpbvKrpBq1WrfsgtK+mHq12j01vdpviiRHDl56WLwDrYjkKQ1Kzykta7p2eJLRl6ckaWpFj5MW/qjc4TXnBF9umpujuYVyjPSB7Dq3AdYKEn8K9SK+nU7T16rA504gXU4Nx3XVjkfXZy/ZQW13cSwjaM2TFVWtjoDkjoI1hXbMbmX/lMNMzkxLnZg20FucAXnk/ZDn1gz+r4NLzPLDPaVtLDlDSJSUhkpCdgv3479UW4L4Zx1H9oSTleUKFAEDTdjfWvARFZsUoOuaok78dZc0wpDw3RGG+JnXXBrbvt2Jyc1y0tQqOk0HAfOGwkMwAAuwi0o9U8vGLe/D16xjLk32aUEukI5XmlK7iUnVdw8o5E7NM1FfaGryNeDx6JU316MQrjpHVlE5z0Iy5+nmcjnoST3QTr+cdiTnNF3s7btx84YnZMlftJB1tXiKiE15oGCiNofnQ9Y25wn2c46c4dcjwUDcHGlx5Rcck5pVpHH5RUZxj6bzl/qentvgNMSYpwxAIGBroGMSJHA9BzMuzaglkiyo1DbLyLmvurSEpWbZrizVw4IIHUvjEiR1U2keeUFZZyuagsoneQcWpfrg8rPhuUH5cxT+mJEjrimuTnnJdMcTnVAo7ki4A+LDnC036Qh2CbQ1lvCJEjMdOLZqWrJdHPn5eteJFaB6D1pg0jNcyYAVLprJJbZ84kSLN4LgmnHN8j8nNEtLO6tvkCIdQhKaJATqFOgiokedyb7PWopdIKSwq+m/Ruigr0/G+JEjBsq3EKr/Wu94kSKQFPlORQHbWtNcZmZIGZVdTk3/OJEipsy0gKshR7idt3RnhKfmnEKbURTlUb3iRI2puzD04v4c/K8jXLa0KG4g+jF5LlpRclO8Ve+++JEj1R/KPJ4pLGXA9Lz0cU1Ogt1Bh6VlSVCh66dcVEjjOCXR6NPUk+wlp4iV7/AJbYkSOB6CKXu9aoldMSJAGCBt9dI0JQFwHARIkLBBdE9eniokUFBUZ7SujT6aJEgQz2g9fpEiRI0Q//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4" name="Picture 10" descr="http://1.bp.blogspot.com/_AyvmX-lPv-E/TRpYA1NivnI/AAAAAAAAAPI/LO2YEkK23fQ/s320/Mesopotamia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1844824"/>
            <a:ext cx="4499992" cy="5472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0629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1000"/>
                                        <p:tgtEl>
                                          <p:spTgt spid="1026"/>
                                        </p:tgtEl>
                                      </p:cBhvr>
                                    </p:animEffect>
                                    <p:anim calcmode="lin" valueType="num">
                                      <p:cBhvr>
                                        <p:cTn id="16" dur="1000" fill="hold"/>
                                        <p:tgtEl>
                                          <p:spTgt spid="1026"/>
                                        </p:tgtEl>
                                        <p:attrNameLst>
                                          <p:attrName>ppt_x</p:attrName>
                                        </p:attrNameLst>
                                      </p:cBhvr>
                                      <p:tavLst>
                                        <p:tav tm="0">
                                          <p:val>
                                            <p:strVal val="#ppt_x"/>
                                          </p:val>
                                        </p:tav>
                                        <p:tav tm="100000">
                                          <p:val>
                                            <p:strVal val="#ppt_x"/>
                                          </p:val>
                                        </p:tav>
                                      </p:tavLst>
                                    </p:anim>
                                    <p:anim calcmode="lin" valueType="num">
                                      <p:cBhvr>
                                        <p:cTn id="17"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034"/>
                                        </p:tgtEl>
                                        <p:attrNameLst>
                                          <p:attrName>style.visibility</p:attrName>
                                        </p:attrNameLst>
                                      </p:cBhvr>
                                      <p:to>
                                        <p:strVal val="visible"/>
                                      </p:to>
                                    </p:set>
                                    <p:animEffect transition="in" filter="fade">
                                      <p:cBhvr>
                                        <p:cTn id="22" dur="1000"/>
                                        <p:tgtEl>
                                          <p:spTgt spid="1034"/>
                                        </p:tgtEl>
                                      </p:cBhvr>
                                    </p:animEffect>
                                    <p:anim calcmode="lin" valueType="num">
                                      <p:cBhvr>
                                        <p:cTn id="23" dur="1000" fill="hold"/>
                                        <p:tgtEl>
                                          <p:spTgt spid="1034"/>
                                        </p:tgtEl>
                                        <p:attrNameLst>
                                          <p:attrName>ppt_x</p:attrName>
                                        </p:attrNameLst>
                                      </p:cBhvr>
                                      <p:tavLst>
                                        <p:tav tm="0">
                                          <p:val>
                                            <p:strVal val="#ppt_x"/>
                                          </p:val>
                                        </p:tav>
                                        <p:tav tm="100000">
                                          <p:val>
                                            <p:strVal val="#ppt_x"/>
                                          </p:val>
                                        </p:tav>
                                      </p:tavLst>
                                    </p:anim>
                                    <p:anim calcmode="lin" valueType="num">
                                      <p:cBhvr>
                                        <p:cTn id="24" dur="1000" fill="hold"/>
                                        <p:tgtEl>
                                          <p:spTgt spid="10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a:bodyPr>
          <a:lstStyle/>
          <a:p>
            <a:r>
              <a:rPr lang="es-CO" sz="4800" b="1" i="1" dirty="0" smtClean="0">
                <a:solidFill>
                  <a:srgbClr val="FF0000"/>
                </a:solidFill>
              </a:rPr>
              <a:t>Contaminación del agua</a:t>
            </a:r>
            <a:endParaRPr lang="es-CO" sz="4800" b="1" i="1" dirty="0">
              <a:solidFill>
                <a:srgbClr val="FF0000"/>
              </a:solidFill>
            </a:endParaRPr>
          </a:p>
        </p:txBody>
      </p:sp>
      <p:sp>
        <p:nvSpPr>
          <p:cNvPr id="4" name="AutoShape 2" descr="data:image/jpeg;base64,/9j/4AAQSkZJRgABAQAAAQABAAD/2wCEAAkGBhQSERUTExQWFRQWFxsZFxgYGBoXHxwdICEXGBgfFhsYHicgGRwjHhcWIC8hIycpLC4sFx4zNTArNSYrLCkBCQoKDgwOGg8PGikkHyQsLCwsLCwsLywpLCwsLCwpLCwsLCwsLCwsLCwsNCwsLCwsLCwsLCwpLCwsLCwsLCwpLP/AABEIAIQAyAMBIgACEQEDEQH/xAAbAAACAwEBAQAAAAAAAAAAAAADBAAFBgIBB//EAD4QAAIBAwIFAgQDBgQFBQEAAAECEQMSIQAxBAUiQVEyYRNxgaEGQpEUUrHB0fAjM3KSYnOCovEVFlNj4ST/xAAZAQADAQEBAAAAAAAAAAAAAAABAgMABAX/xAAqEQACAgEDAQcEAwAAAAAAAAAAAQIRIQMSMUETUWFxocHwMkKBsQQUI//aAAwDAQACEQMRAD8AcamAwYFixDWgem4KUkg9iJM7SDg7aFxPJnemB8UKD6iADcCpAVsSbemFuiCczrllu39O8kkz56cyQSIGB1YkyNCrcxKVYK5JUZMiZJmQIVSFxEEgkmBrwIKXQPJV0uCNENKSrXql4uY72zZuSoJif10flNT4zi5mKhbgSFusOA8L692JIzk4je7PLC7VGClnqLBebSNibXuuQFlGCZOxPbSXActekygkLb6cmDMMTABtEwcT2zAIFp6bafeN2TQhw9Jvj/4iB7FhMLGS0qxMhlZRccSBsZnTnKqigiQFNxNwEiCFJSzYDOGAzGLgdTjeEV6gAnJMgU3kwN7zEbth4ifI0ryzgmRgsVApa7YwFwQQXyczchEwV73DU5RbjkVwlZcVirA01bLKrdhkmrImDDW27eMmBOiNxJUBFCtatsmVMxNzXTnIIjJxA8JUuGf4jM5JknquAuBh5Pc5NsQNznB1aCuoAACQsxPT5gSAM4Az/wDITmNKrvhh2t9BNqCulR3JZpuJpuKeRaVKC0lW97tlM9xqrSmLipAXIIkibSrsQwNpGC2wGANxFt5wdCEMVAV7knE5yzkWrvt2BJ3GRNVFRmg02e8NC1UMxiDaxYmDP2Mxilt4afz8GUG+grywSpa0kFbSIwDBYSRFxtYkRBz27GqU0UQt4N0upY4U9Z29WBHkjsYz2U+HUF13ruuKk+DLx6du/uJ31AgsqISRaCRBkiBi2DliCuMSQPGpvHJmqOOYcbBW64JdUUMsDpeATmMdOGjcxvvmeM44hgTUKhQAocYx1eSSQYz2YHfGtb+zfEtVkDBBeWYQIBJUY3AIY9+otAgTrJ89/D9oS07YlyWYszM5XIMDN0Y75M6fSUW6Yr8BpBWVb/hhjMUwCDBIuZjcQwIRQwJt3YjYSvSrV6YRAYYpe9Sbbd2IZhuIEQw6WVvJlzlHK3oIQxV5ueqSbbWCqFtIVrKgJN2ZIbKnfSvMuGYUKVVmcsqChaQVBy1RpUdTA0kVisgkjfEarSbaYtBafM0qm0kE2QGCFVYhXQkCMJ4BUDHbVzx/DsiX+iAGAczC/wCFTa0EwGcBRiVcN2uI1l+UcLWp/ENRsMpg4EFiHJaMdVqhpGRUEGZ1qB8U2QmfhQU9JjDKC0SbIKjwU3ONLJbXgKArWYOUan8ayYNMQrZFptiQVcie3qye/HFcysIUAmsrgOiEFSSACZXcQFBVgGEkgyAACpU/xaSVFWQo6RELI6bjClXId5YyCahxBEM1eED15emy3VGK1JJ6hLekmGTtZK4mNsoYbqIvwlgqTYfIwQwe24iDcXmQcrMbalTjCcg4bbOQGO4jAY9z+VVmCcDmjw7BFapAmpHSQ2ABlcLBJYQCNwpxOCMyizpAABUGLog3DAgEn1ZEj2AkyeGARZCRKhYZG7DqDK5tXdswTIySUzgg0vB8JWISlJNE1Gim5albapI+G63MjwshhuKi3BgdagpTCGmWIuxus2kypBA6yFDCTPYmDpLiJWo7osLaAoljbaCaeB6QPhKBucN3OLw1HFUGytqVblRkboWmWt+Ha7gkgq6gtJUGCJhonvqa747hwxLgtd8OWeQpkLBIYkBUEVDbmJIAJjU06W/KFZeNwhEgiDCk7iDLIRIMkYiPIGwySCpaXZjdlYjAJySSVgsQZABwto8xqopQKhLVLCHqACMWk3K135WF6sQcQIMZgvGcyJomcNuWEQc5tjBA8jtGjCLTOqCp5DjmHt3xsM98D+Wuxxsd/ngfaZjWUPNYIhs/Kf0GvTzDz9zP221ZxZ1Jmhr83xAPsANL1ePnc/xOs8OYx9NtdJx0nzif5nTxhQJTLx+Ox/f31V8+/Ei8MLYD1yJsb00wcg1QPU5GRTmAILfu65PMxRpNxBgtTi0HY1GkUhHcCGcjuKZGvndSsXYsxLMxJJJkknJJPckmdUhC8kdTUawiw47m9Wu11aozntccD/SvpUewA1wrewP0Gk1OjK2q0Q3Gk5L+La9DpLfEpbGnUYkEdwrepJxtjyDr6Bw3HJxCJUom6T6XgEMoE06gXfHVdIBnBjI+Qq3vrQfhPnf7NxAlop1f8OpOwmQrn3Rmn/SzDvrl19BTjjkP1YPp/Ds7t6Klx6luj6WkKGXqULEYt8nJeNqsVIBhG/K0EhhLfljxgg24OZzoSUluVTKOCARLQCLla0YAi1cAzkYHev47lhc0/iEzTKEMsMdmuwTd4JOdvofMWHQvAWpx4p0yKoBRxUiJhroUhQMhoMjaR30eynUmmWGWJIKZkSbqcxiVm4fUQSNZ3mHNGpMQZdGMKd1EYp5JazuASAcnMjVNU/ETKeklYIZSCAVYHPpG8duxOMSDSOnJ8CXTNxWq0psa0i3rURDK27RHuYPa7fOvaTbEsV6QMSOoSs7TBNxG0Z3zFVy/jLlWqILKZiAIAMgoAZIXup8CIGNWVSqFCqBDBlEkmASIABiQvT0wDvg9JmTbTNYrCLeIBMQcR03ekQfRIDHIBPvkOuGDKrlyLmLKMiJXqAYzCuO378eNBoot6ghoY2kgGeywYPS0hmDDHcaIrgK6tNqC0NkEAYX1DclcKd4JBEazmKWDUcbDzOCAMRB7KIkY/KD21XcZS6L4CsWhQJg7qLhGApDYxLHfOAUqjMwYx1Xm3GbbioLNi6ScjYL3wT1wnFCArAhTnpJYE3GLDaCBKggk94J0FgIo3DOSARaxAADQxBDFiSBvCqRnBD+AdPNVlKkAkfDEq0AyJtMmDdKmG7FtNPQvJkrJQN28wASMTBb2AcnOk6VU5pkZIG4khmJENB9IPbtA7aopJrAtUe0qNoZSBcDJtMCFJM7dwywfc77690Hhqlzt1XZDMT3ELEW7DY5xggj06mlasdNFdXoUnT4jlQIFlpFoN0rahlcz6jO4M4E03FcXLMu0yrLaVCmTIAOQBIEEkiBuIOr3iuTU7bRdazR6oAqC1gzDt12yViCxLTMjD8HUUgFC3V2b1TmQDADwZ2z7YgetpJcl54WAb1GRip3Ghtxh0fjwXgjJH8DpSvwzKJO2rNKxVJ0R+KOu6XGEbd8fQ76TLa9VtMa2N/iDiT+zUE/farWPvkUU/T4VT/efOs8NXP4jk0+EP/0sP0rVwf799UgY6MeBZchRooOl1q/LXXx8RGtQo4DohzjsRGl04hfl89MUoO2fkdAJ9g5LxjVqNF2uJqUqZm5g10KrWEbCQzfRvI10lfcrUkKHAnr9M9MLsxzmNx3Okfw0oHCcKrA5pBgThRBYg3bXSykels7kA6j8JTZfiWj4lzNGTJBg3FrASQG7m4RlhGvHlppN+b9yziuWB/FBRkIqAF7gbl6GJgA5Iwbg/YA5Nokax1dKVQkqyo9oLCoQASSLjgWrvET2mAJ1u6NK/r+CUNVmLRBEA5EMqhTaTiO4M9OXeN5Vw74r0lqVFPaTIkgSwnAAgyRE5G+q6UoxwJtTM1y5lSVPQYB61UlQJDEyDJ6lEzkFRJnDPHc3K1DBpPTZnLLDBUhlug+pQzXT6QDmO+rKly/hhcygp1KFKsbRaWWLhkbrkk+kCIOrccvollWypkr1ZVCxuAeVwoILLB36RBhTpNsW7G2KjK8z50E9W7A+nvAlmCg7WENvg7TOkeF4ssztctSbSHl4VugUiQDgn22JYHfOj5t+HeCp8X8RjbcQ1hJRS57hVEZADROcjEiU+N/DAFAPwpdRGQGYiBhyJUt4JtAwuIidF6UapCy074PeXVhMNUBAZbrixgMINtogqWYEsDgwO8l8UQb6l5krMHbEiqse5EkeGGcRqip1atpLwwJuFVALiRCgPYYKmT1R4GSQdM0+OcXAhSUYBmJA9QmbmEMMg5XqH7wBiMtFrKE2lvWr2kPKwAygYWYAgQQPJi793fIOqjhOZFmWp6kaVDBh0ucA5AjbA/MLiDMxYUOI+IhVlJuBi5kYSZIgqu5twTERk7aTpUGSpUBVLGH5bifSgENhSSzO0wCSbsERpK23YHFhOD45ZAERcQ0z0mxQB/xSS7beZ2z5oKDBi2Cztcs9luHssjJDdRK/PU0krsyiXPHcOAbkuVZW5jCsJZwCYJkDA9wuRg6+cfingyKzAkiooMK0C5AW7A4fEns+fzDq+hVuHN5BcsScZOAAoYMzgWmVGCsEbEZOluI5StdFPUWAJAukmbVQm7EqwLTBzB7Rrvhqdm7ZeUT5ZS433/vtoo4uff8AvM/x1r+N/A5LFAqIighGpqG6o6lJdr8lQVYmBgYlpHwf4JVWV1qsKiC6oAykqwgMMYte4iGIMTIOur+xCrJ7GZGlw5qVFRYuchRJgScAT2zAz5zG+uHQgkMCpHYiCPmDr6NxnIqL1rhRgWw6qAi2jMKcCelhJEGAIAE6zlT8IZpyXlyovdlKscSUIkmYMAAwCJ8FY/yIvnBtrQrwVMVOGC/mpVD/ALKoBmPC1KZB/wCavnU/9LHhfqNK8Qh4erCqWhAXB6gJAMFgAGBFrTAifbWv5dSpVqYqUfSe25XyDoyb5XBRU0ZwcuBxav6D+uuW/DwO9MfQ/wBBrVNwA8D+evBw0aTczUjIP+ER2/nrlfwW5wpz762gTTXCgb6dTkwUkF4MOiLSHVaqU7XAMr0AWQPEws3dJMba5+BURmDZWwkEveoZoBlpbBJWJJGDtBGnkYFTgMBup8HBjviZxmBqr/bOkBbkEEBdxAws3d+/TH31GUGnwMpXyBWvxNJ5ZQUJk5nq7fEAGIGCbdiBsBGjpieHvqkKSYdBawxabREA5cD9JgTqhbinIQ5gCIATr2liT226TjJ8zpU8xf4YQ7ikwqAKSXkloAPqmFJJIJtJGd1eneaNaZqaNKmnWEVuskEG+220AgEgzgEARtmdO0+YAGZvciRIYQVUsZIUdJkYMjpB2iM7wPGmsIS8uXQDqBDFzBkTcINvt53x7xvNWVbTlRA9UFziCiwQq3bA5PUTtCzTafBkyxrc6DOS9MXhxH/DIO5UALMHA3P2JXU1FI+I6BxkKASALTdNpA8Wk4B7gnVVwvMqbPU6BaiKVZoBtIcg9Ji+BIABOV2OA9w3OadrKGJb1AMLiIk5kEr9ZImR200Uwoq1/DlSiP8ABZiGY1ILlckzgkCME+MnsSG1Z8Vya8fEqItxXZroyAom1wRChZIJifBM2FLmdMkFRerMoBVc5IVOlWwYkExBgYiYHS5otWCGlCAZIVQYG6jumQJAk24iNPhOzUigSiUCwyhVJg3FcbtdcQC0ECCZItwYnQf/AHMgb4b5BkVYA3J2BUkw0z1EicAYzoOLoI4IqhFc7lUFWeoR1lJyJM4tuG0AnPcw4HJZFJjcLKzmQjbqxIkwAcA7EDWcYyWQNBKXO6ThbajXKLSGFQDHS1todZAJWD5EjtqaqqvK2Dt/hsKbA3WkLAEAPk3CWxjAO6mZ15qL00upPYzapwaNmpR4hchhJwIMdRWLhhTBkw/zGi1uQqLikx6jioJkqw6skGUmR5OwMDrieJpiXuKkwLRc0EEdSomZ33HTEg+GOWE3YqfEjz0lRIYhYEHwCYMLnVqwXKpqYCtcCqr1ScfmyEZYkEk4zGBA7hoOs2ogZlAh0UA/ukNna1lkjMYgwNaLiJJJlAwAEMBDSCvUs4kMOwPTgmTqp5zwKikoSnIQjp6QYEAQZntjIG2REquzoZrAo/B9TLBpqSH/ACtMiSBO0XiZkCe+lObcqCpUd7Sg6iGURcgMXKGhnskQGGS3hdMTXap1soXaFIm2LisQwY3WA5ghe+mKaXK5ekQBgiViMf5ZKzGJjtdmNKk0LtKnmNWlxNDPxJtDC4dI2stKmWDXD0wer2zmeX8ir0SK9JwJJuTqIeJuVriRI7dUwJ7a09Lh6QYUw9rg/mACsoLFVAA3JGI7T3InriUNJTYZV3LVLRm45mDhbZAkYIAJyNV08PaIwL8QGUOoNrD75xPnB/Q6GWnWj5PzGjUR6VUKUYAtIPY7kxCnaIgnPk6DQ/CaVLnpOwpAzlQ+Mybp7EGJmbTsNdHZtC7u8o1bXqMM60lT8A1LAVZg8SyuuJwYBB9vffG2quv+GqyqTAbHTaQCdgCQ0QJxjyJIjRSaM3YrT4iNjnt/fjQmAJ6lED/VH/bn/wAaMeR8QADFNRJBuqriBMtE4OQImdPV/wAOVgodUDDHpkk9ukRlcYJjvq9RlyStrgLQ5dQIqMG+IwBmFMD0iVnJf1YxsTsNN8UKDzTJKwJJXvHVJB3GBiR7DVIeXVLSxRrRuSIAzH5s765qcvimlTphySsHMDBJAGBOPfW2o1lxQ5ApFy1JtMCQDbIjpB9oGPpG+kKn4dajm4tJAWJQ4yAwbb5R530tR41h0kAgRuo7bFSB8x31dcPx/wAQWm1VYmQB3wS3+oR29476k0uqHsydYxcBcqsYEBZgTZhjuAMA4IPbBBxWWEYtTHSAGzcpFuDEsZKsZywDL76uuZ8uU0iqtLht6ghCcwt3a7Hq7jtvpM8IQkugAgKQbWAMQFqjMyCIPckGdtJPTsKkVgrMqrAuYy1pcAq5ZoAhRtcCLdzd3I1KHEkKGUtIbGGJO6qRHcW48gT8zvwdQuRSpq1q+hRcGUCJUBotEGfpnbStXgGwthwTAIMHAJkbx7eex0i0ug+5DX7fUnLGbc4tbvBBIgYt3EHG+vSjU2y7Oh7iBIMqACdsFhIyB3wNV/7EbAAxL+gqxkY3N53JgfK3HjXvKlrAMtQqAItYtiAVAJMyFO8j90a3Z4NuCZFjWHaGAJYj1bxhpCyY8k9sTVqRTGWqyZlQgYx6hMmN9/Hz1NTcPANlm3EqHZDVwOoghhDAg9LrlcE49J3Hgi4pmKq4rPaGX4pUA9M3ECJLglSIwcERAOkadE1JO5H+rMywtLD3nuMfPQvgmDKyGBm7uGG8nuVkiRJk7SdCI/gWfFVTeFvc2wyFXU3SJh+k3Qe3Yjv2I1d3KKaZqMQbQEWepiIxHhWgR/LQEoU5N6FRNq2mCbhABBkK0Wy20iYzlp+ct8MJRphFYqWh2YlTJqhmBDNt2gECDA1k0ZsSqJDhGS6oCTMAspALAEJduCxKyCCufGiOFwVIZNiQStpWVGw3W3OQZXO+kl4sCFFNMyoFNYgD2dgI6gekRAB0arVvDKyM04IDAdirSbYEWwWYn3J7Bo1i3BrU+DcwAMFOsBmwRElmtDG0G6e42GCTjqd6UnAJJD0ahKj/ADAt6OWU5mQq5tljtMlkcMqGoEg5E3EXRNygB/DQJHtnAhiiqC0O+FrIbsQpW6pTJiO1gEdjmdRnqdfH9k3gy9Dh3AAJZVUSQ0yJGbhnJAtIOenxp81h8H9napFMooySpnFRvY9SzInbHs/TC1lWVNyMptgYWqwIzueuZnILEfIbc8VbAELWM0MzCBBnpFpwTJAkjJ2mNdkJ7n5C9QPL+Nbhk6Ia42PBIJiPWQ0mJMbdtthbHj+xm1hJEzHzz37EnbzpP9qouBfTZhmDc+cznphhk/2dGFXh8EGuAJMwpA7bnPc5j5avsXQWxfiePFILsUBGCu4wWDSZ7fI5+WrOnzVrbTcS2MWg9oEASZkGdKV6NIr0VTZcPWoYkjyVHbyfvoCcGJD3C4EEdcRbkTcBJHbEZ0XB1gFo3FBgTAwoEgjIYZXfOx3Emc+Necy4CnXQUv8ALAa5MAANmYU4gydv11neH5zEEuS0R0L9QAItj+X00f8A9yqR1KR2gk7bHHy0cgKqvyirTDFgGCEiVzj975exzke8LAzkKTjsP7x237nWjp83pFQLUF2xIie0R7e2u63E0adMFkBUC0Tgb3ELv0zJjH8BpsM3BXcPUFVFGzg9QEmCOmGglQMjMdwfnY82up0gBQJKyLe7LmAFAyBMb/mPiR3ynmdJEFRWRSx6kSnabQTAMQYO8sJPbbTP/rCVSQq2kQJGScEggEnGfOPbWwgZM1yWhWYirUBADIb7IlADeChJhlZUUdmgMdgdX/Gunrg+rqYT1Y9LFSRMwcZ/mfk3GcQjFR1pM5O4/MTjGNXfEJRqIUF1OWuNvR1GPUAQGO0zrBoxnMKyVgqqiqyiFZZ8bN3bYfL66ouODKM2ErgyqsYHckDPznsdbLmnI6iiJYgElZIOTE7dzH9Mzqtbl9SySFtU3SWXEzPS0R7QR9dAxU8m4WjWAV1tnIcEjP8AxEm0fKNTRmqlCWvUHImPiAAz6QMD5g6mjtQMivENUpVGMimwYgPl59c3XCVBIwNvG+faALCpJvgBwsktBhCQDuvqEdjae51meC4N0SqSoZqK/Er1LpYXBlVWOYODgRMliCEEvcs4r4VRmWoDIZoAF4uDtOel1wSZ85UElh5bjnBZusl9VSV6MiRA9VxI6YwAQVWPtrzh5EuQHyxg7HqUAGPZzn5aWWjCBSSJ6qbAghlBBEDEEmQJO6sOw0M8WDLRdcYdV6uv/CuUDuZU752GkvNGi7FHI9I6bTAiJAG0nzufqex05Q45QerqvCllCwLCSkIq+cn3MY80tRKtar8NaMkuQpjG5gkkQAQQfl21aNw6rUCFKqhiEBRqYBAAT0klhhcDAIkYlptK6oLkNVm9QKrUnMr0kwQBOfKjdTEr3g67QQRliKdrOlu4QlxJJyQotIA6cgk7CuakFZClV7RKOGUg3dQhiGLI0Hutkk9Uxr3lVYmgtT1EtGBYY6CwiO6gn3lY7jUZwxYLsb5dxDLeitcwp1JaDBDg1FYjsUdT/v8AfVPS4MFe6tF05nPpAxuQQTPbVzymla4ZWaHNVSXUKCGpCMzESp+5xgapOG4Vn+J2b4gGSFzcYEmIMEjHiPGqaclFv8BoY4Oq1Egio+2FzB77wJiPv760PC81FUKAiEjAvZfc7vk+N9ZmotQGxnWopxj/ABPIHaZPgeex0D4yT1JnYxI/jtrrtPJjecIoJIahwqz+ZqmfkIOf4atf/wCamJtoRG2D/MnzvOvn9BFKAFmPcFgVI+okEbf00xTaqn5pHe4zPn9dOl4+ojZc8yVCL0SnYYWQGGTmSCNseP66q34imdlQf7l+oMx769fmzYD0w0DGSR9jH21yzhxhR8t/0kzq1MnZ4zL5AH9+/wDPRBXc9JLRHdiffAmOw86B8EAg2qCNpUn9QcHXPwbyzTmJwBtiYiBjv7aASypVlKBLUwbhcOqTFwlQfA38aPy7jVSqzVM3KFlRdP8A0so7+0n76pxRjz9ddAnbOttNZqOH46mKpqrUrWgHpK98KOq6d4G2Plpyt+IKJMj4pJAySN/bv+m/jWW4A9DmDE08doLE7dx0/bQquFDg2YEkTuTUH8F+2pqTtpBN5y3nySRUqR2kho+/9/rrjmHAzLiqXEA9JLEDxYGHaP66xVfj2Vz1TncAgjE74nfXVPnroSQ58bHbtEGe2rJiUaSlXp/5aV4kySSw+cAgx8jqazVbnzOsOVce4BYeLZyPnP076mg2Yzt5k0yphxIiVBLlSzP2JwouOekDaISp01XiQAYK1VVisSQGVSFBHgEzq2T/ADFggBSGUnt5+kKD9Pc6SFETPcz779yT58++vNUi7yhytw9XhqjUg/TSepZJmRLGT8wVPcg5EEZ55jSbZzUDi05N2LWZc9xace42xGu6tQuzMWw0nOTJ8+cga84lDUi4iRTA9RkxcokHypAj/hGisgRSV6JvlQTLSSXMnf8AdAJ3bt38acViHV8jAIh4PiSSC09I9zAyd9Sny07K5IA7kgRg+ft516EtUZBI2z73YBGfG+ndMagtPi7XYFbbmnsSNolpkKTM9t/A17wvEmSgtUB1BlTgBpJz2AvnzoNNAxiVAPqtH6TIi75dzo6qGzHqJJJz9D47fbSSSNQ3ynmIuq0mMBw1uYghSF2MESbfHX3Ea44w3uxyBUQO3i64FyBsCWU9icgag4FA4IYqziCIXbE7ZBwDn20HiSYBj1g7ebixAPuROe8e+tsSla+fKCiVOKDloVXknF0k52AbaYnBjRK6pJUKFAwCScm1ZPbuTj5Y0nSrFSbQpVuxEz3yNx/+aPS4pWwWt8Kqlwdv3p/hrqi8JCNUM8HwpBkFY2wP1O/2++rCPE/NT/I6UoUAvUmx+aj9I0yCTsQft/TXQsLh/skwPxBP5fr0nRGQ9wc+YP6EZ13TqzuIx3znXksvpgL7Aj7gk6EafHpj0Azr9nMTMD3Yfac69o0ArXXQwzhGP6wBIO0bEHQFq5nAPm5vvjOu/iAz1D9caL+YNkHxVBQZSYIleo47ECfBwJ7Qe+uPigSGdknY2lgP9VoJXOZyNHzBWPeAdiMHB7Fd/kp7aEac/lP6fw1NJtBss+GuC1AYzYcZEEgggjcSWz8vBAV4mq1lJTGVBI/668/YjRuHrj4LqcWWld9mZbl+VwDfU+dA4iLaRH7reezMO48EalBPc/P2D0FanF3s5iLmLR9ZH6YH00Na0FiBlQcjx4/sa8aiXMAtMg9OZ9jjIMHGvfhOrrBt+aj5YkD++2r4SFIOKQNayN05mLd8b949x3EammuZXXP6ZDATtPrmTBz0jt31NCFtY+YCVvxiqgg9m+0DXjVmui47+T7amprzmOhjhBO5J+ZnxodQ9f8AfvqamulL/OzfcDqjfXNISfpqamhtVoZMNWpi1WGDnb5SPvrkC1EjuBMz3Un+IGpqanP6hglekA5IGSFz82Cn6kaG2WVewtj6bfx17qarqJKbQFwPcJRApj+euxwitiI916T+o1NTXo6cU4pNdDmk2m2chYgSTvk+3y1xSqEmDqamuFvbqVEo8oNW4cDYn9dKs+fPv/41NTXbJJk0xikLpnx/e+pTpgtaQPnse3jU1NS1HtmkvAfodMgUSN0ZbfrOPlj7nStVYJicEj7nU1NakpSrv9kzR4Fm491WoQ2yE/OCCJn5atGrkU0/1Pv2m3b9BrzU1zRbbz3+zGYtUqGdzt/Px9ToBrkCOxI15qabVbXBkWHHVzNT/mkf99b+upqaml0m0n5hp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elblogverde.com/wp-content/uploads/2009/07/contaminaciondelagu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860" y="1579295"/>
            <a:ext cx="2763004" cy="2425769"/>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6" descr="data:image/jpeg;base64,/9j/4AAQSkZJRgABAQAAAQABAAD/2wCEAAkGBhQSERQUEhQWFRUWGBgaGBgXFyEeGhscGBkYHBoeGxgdIiYfHBwjGhccHy8jIycpLCwsHB8xNTAqNSYrLCkBCQoKDgwOGg8PGiwkHyQsLCwpKSwsLCksLCwsLCwsLCksLCwsKSwpLCwsLCwsLCwpLCkpLCksLCwsLCwsLCwsLP/AABEIAMIBAwMBIgACEQEDEQH/xAAbAAACAgMBAAAAAAAAAAAAAAAFBgMEAAIHAf/EAEMQAAEDAgQEBAMHAwMCAwkAAAECAxEAIQQFEjEGQVFhEyJxgTKRoQcUQlKxwfAj0eFicvGCkhVDohYXJDNTY5Oy0v/EABkBAAMBAQEAAAAAAAAAAAAAAAABAgMEBf/EACoRAAICAQQCAQMEAwEAAAAAAAABAhEhAxIxQRNRYQQygRQiccEzYvAF/9oADAMBAAIRAxEAPwBJweYuNT4S1JmxIURbpajuUcYuMupcLjhITpJChfp5TY0uJZtA614cOSf5Fc500dTH2qNqQPEJITJnw9Kpg2ELgz6RSXxPnWGxCipnDlpRuTqgT/suPrQRGF6T71uSevahyElR5h8LrG4ok3kaigrQ2VJT8StJUB7C+3MimrI86wbeEIICXSIOoJJ9tUggwaVHyfGWG7FRIAQbwdgNJNuwMUfyD+A1kWS4JxX9XFBKouhSCkemozTgzwllWkEuINt/HIn2gUlt8J+QKfdDJ/Ju4oTERaSK3Xg8EhIUHn1+aFAwkjaYEQau0uicsYsTkOXNLCmXlBQkgag4nYgyBBpZzF1TSClnFhaZ+ALWk+gSREAd6HZhghrKmUuJbsJIOr3Owsa8xrGk2nSBGpQI1Wudus0mxpA59JVzM96ky7KXHlhCAFKPICf8Ct3NrbHY9aK8OcSuYNRUgAzck8vSoKLWI+zfFJ+Pw07c9vkKB5hlK2llBUFRvpPlvyPeimbcSOup+NZJkqkgXJ+tAA4reQkj+fOgENeBzZlLLSCVNltJCgL67kkgyIJmLg0eyrj1pbZghRAACROxFpn60sZVwaXk6g42CY8xPXqoC3SsxXA2IwQ1nSEqVHlhVosdXIHavH1v/PT3SV31/Zspp0rDWK4seIJCot+GP+aD5dn+lRKjqSq6h1BuqflQoocXYFZPRIj9Ko5filYZz+okpQqQCU8iIO/rWn0P0/ibZWq01SGrN8QWyfAUlTS06gk7pKx021DagjPGAWhAxQLi0SlKiqIRJhPsOdWcDlacS26WyslJhtKEzJO0kkW5Wk1eybgtp51v7whTdj4nieUg8oHUiLmIvXsOpHIsA93OMPigA6lYAQNIS4Bp0g7QkD1kV7hc1YdSHFIcUpENgFzdKEwnUQnpa3SnvFfZJglpV4eI0LP4ioKN+txaLUjcS8CYrDCGENOoHNlUrPcoJmfSaNgbke4DPW8OSEtTrELSVkpInb2I/m1O+WZ1hPDLiMOnw1TY31ECCAmwNxXDVuO7EER8xTHluarS0hKXS2EEkp/Nq33kU2q4Fd8j65xlg1OaVYdKUdUrKVJPoARFq9zzFu4sJ8AYotkQRuIEDZKdqVuH85W24A2WzJvqbSR9RNdIyLjhbTel1OuCTqAI3JPwxEAdKpWS8HP3+HnkX8JSe5QQPqL1UGBUrcd+RPyrp2O+06PgS2sX3VBHbTJpYzLihl+SrDNFRuSZHyKedV+BCs3gOyv59KJDLENtJcKkyfwAkq53I2FTJwTYhZSlAVdKUr1fRSgRv2oRmSCmdBkf77xt8IJ/U018CDD2UPJbLhZWlAAJUU2g85oenFDqPc1phTiFohS3fDNoKlQQO07Vs7ggkfCfefrVR3vkHRuMUe1ZVX74kWgH3NZWu1k2Ss4Rlxgua/CINgsA6rXIg7TzoUHyUkwnneSmY5iTzkCqhbVtpKp2TNpPYfpRhvhhcArYUFW1anAE6ZuTKgoHoBbvXCkrydkpKlSKHjBV0BUfiHIe9ajESIUCel/2+VN+W8FNFKpK1WsVnQlHUjSTqPIDbuanHB+FQlQc2SAQsuEEjnKRZPPlXZH6GU1cWiExHKwRcwfSsDsGUkj+cjUuMAQtSWllSZPUCJMetQpkcq4ZRcXQyVvEuTZRBixk2npemPJeFl4psEPNjeUqkqF4kmOe9LbTkkFfwzcAwe94MUTw2OS06lbTihBAIBOkp/3EAifQ0qBjQnhvHZeUuIKXEG5Qkkg9ToO59L0xZZ9p7KlBDwKTsQoHfoQaTsx43WkqDSgok+YL849ifhPpSzjsf4zmrSkE7wIB7m9UmTVnV8fgMDjXVt6W0qgLS6lQQYV+EiRKgQTsREc65vxDkZwrmgOJcSfhUlYMdiBsaEqeIV5fJ2SdvQ1pHm5Cm6YJUMeX5M26AQ4oq5gRY95olmX2eLS0HUK1p6WkUmJxCkrBSSD2pxb43cThQgKeUZGoKCfDHorekkhsXMHmDrCoQqADGk7H1teug8PccPYjS0WUqCbLunYzbSux2pLUw/j3z4LZUqADA9BJMQBVz/wLGYFaXQnwimb60knr2+dNCYUx2AxuFW47h2SwlVrgLG87pNgfaKF4nPCUQ8lCtMKUm61EgybK2jpf1pnyT7UkaFDEMrJSnzLavYmJUkm31pGz3MsO4+V4dCm0X3IJJJNyP2vFCSQssG4fPEl5ISlzwwskJB8NR5iNAtTYnjNZhYZdUQCAVqCjA7lMn1pbZDaiFOApBn4QCbTsJA35T6VY8BBslQiNtt+Uib0W+jNxLyftReQ4JTCCDKYkg9QQB8iK34g42ddaToeGgkeWIXPPzDlQhjJGg6PEUEgpKgR5onYGNucztUz2WNoIKdKkz1EHc3SPMKrLKSRezzNBiwFKw7SV8nGwUq7ymSDQdnKlKISIUZiSYFuU0SwGHQpZ8ZR2JAFgSBIvMUwY7h9BQF4YiYG1pJEg6fxW3jagop5TlmLJSGnAiEmNHJMxGvnJ9dqP5ZxPjcGD4wU+iblaj5egCjf5iues4V5zUBiVIf1RoTITA/1CAb2getEm88zFv+i//UbUI1GDbmAsXHPehJ2Y+WDdWNGN4iYxRUF4ZuSCZVJj0iAmqmScNYR8lC3vAVMBKVAi/dVZkOLwiL4jDlZncLMD/pgfrTcvP2UlC0MtIYvqK0edW0aYmL8zWk04lJ2A81+y9SUzh3g7AiIuPkYpHdy5TZIcSU8vMN/Q/wCfauqucZMpQklstKXJABvA/FFoHrSVmWYJfb0lToAUpVo0kmTOmN7+9EbfAFPL84KQlCinSOcav+BRlOf4YwFBCiJmCedpF4J7G1UMFlOCeQhDDrjmKJOpu4uASrSBaB1ofmOUOsuBJBSIJAJM2MHfvQm5OkOkuS7/AOyiOThg3uL39qyg+p7ktcdiaylUvbFaATbzc3K0f7YP0qVrFaphIUkGdR8txtO/yrbMXEr06U25jSAJ5RFz70TyjLnFtlA0AQQQoEarmJFtREmN7VnZrVA9vNygDw9SI5oJTP6USwrOKeBLafEnfY7TueR51qeFlJSSpaUjqduwg9etCmFllVlbHdCt471SnKPDAOjgnHKv4Cz6KRPykUPxORvocDbjK0K/1JIk9jsfajOT8fqaUNWpSeqt/cA/WnJzj3BvMJDgUpUjygyB0N4ippNCbaOTu4dQ/wA/2qFbZ2mfY/2o3xDi2C7/APCpOkjzBV/NzIud7z9KEA84ify8qiqKTCeR4zDokYhkLv8AESbf9NpAroeTDK3G40oPXy2+p3rlLjEkb9prG0qQeY5G8UJ0DR1nH/Zkw8kqwjiUq5CZH1Mj2Nc44jyJ/CL0PpMclfhPoYHyrMJmrsgIKiSeSlEntY0ewXCOMxQGsq0zst4W6eUkn51W5MSTQlNvRtPrR3+i0pJcP3mYICVkIt+E+UEnuCPejWK4CDZh7FIBH4U3I6cxy7VQf4ebSgpOKSQLp8sEHaB6j9KlMpqwp/7cNLaUyGPCZkENtKCZiCVLcPmMHkBJoFmRL6gAsxcpSVqXA6EmQL25DvQt0BswHCRbbaoErIJgx6G0d6qyaLDi0hCfNKiVJUmIKY2IIJBBHtFY1ly1NqWlJ0ogKVIAvMRJubGwvai3DHCjeJ1KexLbKAbhShrPcA8v1pq/8MyfDp+Jx5RFlSSPUCwj2NMG0c/bSSmJMDYR9a9Qb7A+tWcwzVBXpZaSlINjBCjygx/PSqoxItNoPr7d6mg5Jm1rSQpMo3gpVe2/Pa9Y24XHE+Isgk+ZZOox6C/sK9SkG55don9jTdg+B3nWkOIQgTsgk6otfYAj9KuyWUs2bwCUEYb7w4vkpcJSPaJPpVTAuPqTpSuBYEHYdBvv6dqH4sLQooXKVJsUkRt6VV1zcrUYI8uqwjt09DTsEiUYdSHFaQTJ/wCe4p4yplTbOpxMiJ0nzAk9o5CBa9I6MWrVMn9Plej+RYlBKjiFvr2IQDeOYSLXNr1k1TtGa0o3bQXyjh3xE+K4oNhJGoKHUxFiN6t58XGkreC2S2ANNlA84Bleki2wM9qA55n4c04ZCHWWgoq/qxJVaBAJOm09qB5rlz5SlKnFFsGf9NtpNO5Sa3GkYqKpEjXiqdW68tS1OAEqtptMAATCYO1XE7Daq7a4FyNvr+1SIdrvg0lRk8g3E8NOJWHvOhK1E6kLA332uLdqvtsOIGhbi1wSU61SQFQYBPe9TpqdDsAibHlSWnWUx3Yaw2V4dKEhWIQTF4Soi9968qkxlLqkhSUmDtBrKiv9kAu5dw848VQlCCLf1FBHsEzM+oFMXDn2evrUTqSNO0E/UCJpg4kzDLsQg6XUtuDnpJP/AHJCp/SkzBcY4hpwIZV4smEwFQrpCbH51zUka22MT32XvuBWl1CrkSOuxEg9tqBY77Lca2P/AJYWP9Jv8qM4jjzGsgB7DNwDYgiJ6CCRIm9EXePXggkqQ3A5JCjMTe6f5yoe0lWjl+Nyx9glLjakx+YQI9961S8NIsIJ8p5SLRHw0wZlx3i3LHESlXJTabex1fSl3EpK1ElQkm/T6AD6UsF2GssyhDqVKckb+bxEhI02iBsTyF9jVpWHwqY0tgpnZxUlQ5iQJBUBaIgUtoxKSkNuaSiSbWMnqRc8onap3Mva0giEiB8M7+5iTv8AOgAzicThllKGsMEK8QJVpcKgEkgEyqYPryE0WVww0CSnU62lX5AHDygKkDTzkCelKTWNU3IHYGTuAIgH0ERRlHHC/u6SQlNygTHLoOnK9TT6GMeVZMpTmptIYgeVNzPQXF/9xqpxNh1YdsPOr0OkxobhINugt3JFuVDst+1MoAL2laUCwAhQ7ptc0v5rnK8a94ztkX8NsfhTzPc86FFp5Jss4nENSdCidQkn4YMHqTJvQxzCuEfAruSQR856VphD59SR8Pmvaw/nK9XVZ+pThUthDk8lTE7TZQJNXjseSunBlKQtRTpmLEE+kE0b4e4pXhlKDaBpUBqTGrbmCb7HrHavHMsStUhjylQA8NZJkgEjQZUN+fzoc+AlVoTeNKpmJPz79OVJK+As6Xl/2lN+CYYbUREoOoWPqFCfevczxGT4psFyGHCmSWwQUk8rABXyrk6sQoTpKoJvYgfresS4CmFTJiCRt8rmqTolotZtg2m3lJZc8VG6VadMzyid68wuC1JK0oWpKSAVBJgE7Cete5Ll7bjwDh/ppkqO0hIn26U45rxKy5hwygJaF9OjlCbWHU1rDR3Js59X6jxyUUhSTtbVF96e8g+0YNYeHWVOLQAElJtHKbGKQEt23qbwTHl+h/WsmjpwbZ1m3jOLcUBK1THTsD0qodhH1rAje0/4qZTBBIsYjpz7ikMxo3vTVkWQYd9pKluqSvWEqJiEydKT6bUpqbj8U+m/v8qnwuKLZkHofUgyJqaYDFnuULw48JZDjRI0ufiHz2n5U7pxGEVhi00jUQI8qLTBiV7Xiuer4mK2ygoSmTJUkQT63g3qm3mqk2SSJM7x/wAmtIoh2EsBw6t/EKabUlPMzy67dKK57wojDItiNShuCkD9zQDLM3UwvxEQDBF4IvWYnHqdMrMnqf8ANXTJtEBdVBIKSAb3A/zXjOYKEEEb2tN+VudYnApN6nawQG2/1qlpyfArRcVxViD/AOafZIj6Jisqt90HU1lV4ZBuQ35t9laQCpg6gs2BV8B7K/L61zniDKl4J0JM6hBnlNj5VAnbr9KsI4qxLYhDpjsT8jVLNM/xGJSlLrhUkbARv69e9ctro1SZSOIKuibk9JJ3Jtv3ozg8c0WlpU2fFVOkg8ztY2+XWhrGBxGlUNr0qFyUW/7th86K4bgXHWWnCuifMCB+29Oh2RMcMYh2yWlD5CZ/3Gq+acNu4cS8haRsNr+4kU65Pxy5hFJbxTBBECSkoPyO5ppx3EWDxjCiCE/m1JJEc/hsTRQrycZy3LS+8hpoEFagkSeZ/WumY/7OMO3hSsqIcQiS4ZIJEzKTynboK5zjHNOKJZUAEKlChCbDY7/FR3H8bP4tvwn3oRAmEQCRG6kgn9iaBsVWF6lRBJPrcnpG9dOyH7P2ywDjIOsjShIEpM7F2LGd4iucYJfhO+K2AfDMibenr9abs/4qxzjaVOtFtl0eUogA87KA3tNNCZnGTWCYUgYRKEuIPmMFSTuPNMgkb0BRwli3gtbbXic1FAlJBE+UjyxH/FXOFOHxi8SlKitSfMtwAfhTyB3JUenKa6XxJifu7PhoIZQBAUbADogQJNCBnGMdh1JUAUaNIAKSokwOvT0kU38AcOtYl9SnGSAlIcgGxBICQkTPOSSeVCM1zFtaJTuFeWblRMEqPQUHYeUJKJT6c/ehgdg4m4iawoKNbSOiGwNW3MJ9rn61yrNs48Z9TiUhGq2kcvc8z2qqtPmgiSd7bTuT3i9GeFMkGIeDaInSVE7FQB+EFRO5pMEC1OEQYUOhkfpvUAZ1SdV9yOZ710DiLgEIQpTFtIMoJJ1ADcKnfoNvShvBvEGGY8rzLakrIkkBSwY5zuPTakwsX8Bh3NSdKSodEjfe5Bnr+lXU5QhJCy6gQSNKhKp5wk9uddExeQ4F5Jdwx+7uohQcbOiJvCk7Hp1qFjMGiSzisMl5e6nEtSCk7EECJIknaK0UmsGbSs58+1hkp8jzkmfwggmOQEEX62qmqNKCFhUiTa6bn4hz25Gui5twpgsS2g4ZxLaZunnJUATCrgRMjsKAK4Xbwq3EYltTpjU2pDoSjSSQNWxG02PSlZSFVL5H4QY6Ej9RXsk7pI6CRenvDcLYHEMlTbqm1pBlAIWP+mbn2M0u5pkLmHUkKTqSRKTpIKh1g3FCjY91AhxF50kdiSYrX7uSfi+lqugbxbp/zzqVBVpIje1aLTJ3FH7mTb6gfsKtDK1CJ+vP06UbyTJsTrS42wtYSdimEq7G4kVvjMsfSSXm1oBJ/CYH62FXGEexNsBjAKHY9q3RgI96uIUmOnt/iiOWYZtwhMqKlentExVuEY5JtsFt4UCJ+nSplrv0AsBygT9etTYttLayncjaf52q5lnCuIf+FEDqqw/vTSgv3MWQelom4FZTMeCMQmwW3b/XH0isp+Ze1/34Dacp8OYO/rW68H5dQteL7H0MR7V2LPMvweBw50toBiP9UwY8xvPOuTZnmi3UISqwbTpABt6+vevP4OlOyfCZo+4lLKnleHIjU5DYIuLRpPvXSMoxj6AA48JIgEKVHLsQf0rkLa59T/L0QwebOtkBFkjZJuD/ADtTUhNWdSznB495GhK2lNkH403HuoG/p8qQswwr7CHG1HQpIChzDgJhRQRby2kQDTdlfEmOQ3CcNrUYvpJSE8945VTzridsqIxLbyEq1QkpbIBMX06QZ3vM7VXJKOeeIha/O4ST8SlAnaI70VynIHsU5oaIUkfjUISPXn+tVMHlIdxAba2UqEki4SLkqA5x0muwZM5hcCwPM2mLXVKjvfSLyYJpFNijiPss8BGpWIlcgp0tnTb1uoekehpRzjONWpCHFeEVSUBOlIUJAtNjb602cT/aKpQUlkKg2CyYP+BSPjQyCkslawR5g6mIUehSo6vUxSQifI8wSwsO+KUOJPlCQSr1sCKKZ1xMnEiXE4h5wEwtZSlIEXASe956UBw0A3FjvBvy50SzHMUuWS2ltImI3juo3NVYqKBuBP8AP8VqBB2+Rg/KpydgZAO5EkX6XrVTKiEwkwTA7k1IzQuQ4RqUE7cp977VZwGYKYdS40qFDbt8vnUGZh5shDkp07D95G9U/vB2BP8AO3OmM6Hm/H+JeRpLfhjTBUhCpg2kE2EjkKTXHU6U6STM6gojTawgb8pJNNHCf2gltxIxKULTCUklHmATtHI0czU4XFkhgwhRClgBO5kar2SUkTINwaLsXAuZTn7bSG/Fw4UQQQQvoTu2bQedpNr0ex/2oQ0UspSgqkEJb0kCN7GKR8bhktrKVrJH5gd+na3ao0NJnyrBPeR/g01fRLSLuXZ0QB4c6403uFEmdQBBE3o7ieDwGku4jEJCoCwlMKgKmJ5RYj2oPkWLeSoqw7etxII1fEAhQ06QkgiSeYvRTDYLFhZW9h31eTSn+mSEx8MDaL0XY+AISWyrQsgTuDAPp1HtV/OOKH8S2lDsK0bEJAO0XIubVFjcErdaVJ/6SP1qBKALa9uYqljgRFhyCoapjmBvTrlWe4VgAs4b+pHxOHVf2iPlSyh9Bb0kSqZSbT3kj2tWrBv12n+fStIqyWOJ4zd5FKUnfTM/UfvVXMeLCpIBE9ySR8qg4d4ccxizphKRGpRvE9OppjzDIcJg0yoJWr/WQTPoTA+VDjBYFbENWK3ACRJmYn5dK0bN94/najuNzphf/lN9oSP8D60IxLyFRpQlHoTP6xW2lxwEjdl4NLCklK42CgSPWDBqzm/EOJxGnU6pCAI0NnSPfnNCj2NbpXHP5Vb04vJKlREpIO61z/vNZU+hR/En3mf0rKW2Hoq5AHMM3deIKllRH5jN6ou6jY/z6VdaRAKgPNcdrj9b1AyyUnmoxAF5rzaVG+Tdh1SgGwo6ZskwBJPf9zXW+HOFMPhm/EL+H8Qi6rL02vpKlW9QK5A9hz0ITY3Eb+u9eofXEAqiPb+1PHYqXR0PiXPmEqXqfcxNvh1aEgjlaxTSJj8wLxnQdVtIQfKB0AifeaxWDnSAdUiVQRAnqTzqF7DhCvIVhQnn/anVARNPqRcEg9iQR/Jq/hsE6tOtDbigTA0gwTzAMEneostSkKBc1KJNzuY7A866NlXFmBwrCks+KpZm6m0hQPWenvSWRticvgTGJR4hZDaRfzuJBA7gmR70ExWGKSPMlc3lJkfO1MuecbOPHyxzPuecbUsuncmSTzJ/k+1UIh/nepEdPlfn7/pVrKMmW8TEhI3tJk8gkbn5Cr7PDWKIkMuFO4sNusVAAp5R03F5va8dz07VphsXoUCk3v6X3+lMGVZSzqP3zxmRMJUkSJ5hSSCedGkcE4V6PAfUok7LCbR1AvPrFVYC+HkPICFXUBYkxtsPaguKYUyspUBcfiHXp3pozHgBaHChLqSqfhIg9bRP60KxOVqaXGIlIEeaNU9gZ3o+BArUsp0ciZCYG8bzE7VMWXQyFBadMwEJWnWI5lAMjfc11nBYHA4vBEICNSQbgALEDeN/WuVvYLS4oKUUgEwdO5BtYEb79qbwCMZVrBKnAkgfikzb337008JuMoErdIUswtJYSsRyhUkx8qXMDi1tqJsSYnUEqFv9wMVLjMalw6tEqteQnnMBKR7CnyhHYshcw7bhWMS3OnTp2CY6AwQetGP/ABgE/wBNaHLgeXcE7SJ251x5rP8AwXE6mn20mIQqFEA8/wCokq7jkaYsvzzCkf0HFIUpQnWsJ03uTAJVFCdITQ2Z3xM7hwS9htSBzB1A+0SPeufZjxFgXipZwkqPRYQLDeL/AErpi8Hh1NgrdWpJBGrxV6SIk842G3agT32fZcsSlZTN5Dg5+tVQrOWuOtqOptBbA5FZVv3MR6CpmlQCabc6+zNLYlnEtq56XCEn5ix+VKWIwC2jcptcEKSoHpsetbQrslljD4taPgWpM/lUR+lTN4N19QCUrWo7Wn6mqmFSBJPmJvcn6UZw3ESmynSTpSBpRCdKVTcm3m9eXStZuS4QlXsqu8Pvpsps1X+6KT8aSPb+Cjz3FjjitUpCgPiIvHQCO9GcryEYtIU9iBpiYTpBmSIN7Eb+9ZLWmnUkU4qrFNGZrSICG/XQD86pqSZkwPT+1dRZ4LwSPiVq/wBzg/QGh2bZFgBCAUoMEylfQx1N6pasI9E02KbOcpCQPu7Co5kKk+sKrKrv8QsNKLflVpMSWQSffUJrKPJp+itsgdw591Uo/e3FpHLQmZ9VcvYU/wCEzXKGQPCbCj+YwT81KmuZsOKOlOlHumPrUuGwbzmrw2lqiytKdvU7fWuJNI1aHnO+N8GZCGUk8idJg9om9KGd8QpfuWG7DfYyeflihSkEEgiPfamLgjJ3XnFBJARYKJSDJOwBItYEzRdhVCrhkHVKZMXjn7GtHCdcKGlQ31WP1ma721w4y0gpDabi6kgTPMkx865Bxgy0MSssfBb5/wBqTQJ2BibfrUpSFJASNSpnygz6dx6ADuajUCU0TyTPFYcykJ2iFDnyM723pRG/gsZfws+vSPCKdW2oXHUhP/FMOByrFYU6UYRpwC+tSEqUb7yNj7mt8l+0NzWpbvhrAFkk6SBv5LRv1NHP/eukjyogxzg/IBU1qkvZm2whkriQCp1rQs7kyRFrEAQDNWsx4mCAB/T36x9CQYpSd4vxbplpoqH5UoP1JMVWzTN8xKSXMMB/uSJ9Ik07SwKmw5mnEmGMeKlkgjkoH6TSTnGY4VOo4V5xBtCUo8pPry9qhzPGYopKnMG0hJ3UWB9FXpY1ySYFQ/g0SGdHGbugJUltREQShJNtjcX351DmHGb7yQlWgCZMNpE/IXqth8qQvCl5JOoGDJEduUj51RYbKgCkSBuf29RTd0CSPcO4E3DhSTuAk/Kdq1U4VR09T9RW72EUIJSbiSI2qAHoQbcjMe+1TdjMKd7W6TvXqTzAI6TvXhURtPqDV/JsOHFFClaZFvX3oQmerzR93w0KcWvR5UDcieUxJHYzTvw59lri5XiAUTsAdJ/6ov8Ap60Hw/2evOI8RpaFRfTdKt7X2n5UOfzzGYdZbW48kosUqWf71SdvJLOl4jgRDIHhvLbSJJAJ0kwYMEkDtFJucaGQUqxqyZnSkhUnrKYigeY52XkwtxZ2/EQNtwLzG1CW8JKglRiSBq7Ei/1q5JolUy4vFLcJ8yli11X9JJmKmQxdMwNRgEHy3PXnFOLHDCUsjzAgxpQ2dRMmCSJFzvJP9qDqQylSg4goKVplsG5AVcGRAPW3aedG9rgbSKuIykoA86bfEVSkDpc1Bh3EhULBgG+jcj3kVJxNl6HJ8AvBvmgk6QRvAk7VCxgFDSpwLCfzFJvA6xz61pCcuJMmUV0EnuJMHh7fdyqQIK9KiZKrwrblareW/aSyhQCG9Nv/AKaQLDsq/wDegTuBbUCpwajsAP2VtPtVvLsjQtCQ3iENFdi24mDI2GoTIg22rPUi9xUaoZF/ak1N0JHQKR/ZVVMJ9oOGxDgS4yhQIJs3BkRzJNqGY/7PX2061tgpBuUgKIE7xuBQxnKg2vXpEkHZNzMXB/aiEWx2khjXxZlRJPhsi/MLBt1FZS6cG3+X+fKvarxz9E7l7H/hv7P0s6H3jNgSko8qbXE6vrerXEmY4dFyAlIFlAR/2jcn0oLn32nKV5cMjQPzLur2Gw+tIeMxK3VFS1FSjuSd/wCdqwckuCkm+T3HYkLdUoAgE7c9t/femThHjJOCadSUBYUdQkxBiKU2wJgmL/FE/SrLbQkgKCh3EHbp61GTTHYez7j7EYpOmQ0g/gTaR3PMdvpQBtQ1JU4nWmbiTcDYekVE63EQIHb969SbQLHr1psSLeMxjBH9JkoJmZUSB0gSaqKCY2BPr+1aqZm5UD2H968b3vJHSkM1UgJ5E9b0ayfPUJcQv7s3pR+GSNR5FRMze8UOSuTWeGBsImmmA2Zp9pjyUlQQlCUiCEDzTyIVeBtypWwHG7+Kcba8NtxxaoSoyCJ5apsI5mvUN/W19v8ANGcgwjbLqH3CIbMk6ROxECNzerWTNjY99mC1NJCsUqQLpIJRPaTb1g0h51wfiGSoeGFpT+JBnl+Uwa6O39qOEWCjzIPLULH3G3vQ3hzi1gpfLrhClLKkjsEkAJO0me1W44JUmc4wr7zeGdbQ2FIXEqVIKD2A3naoGFHTZZiIIkwPUc/amzi/JiGfFDrcqM+E2oK3/wBQNz6UjGU71LwachLCh1zV4fiER5imYjvFoqq6CLERWmEzJxtwqQ4tsRYiYnywCR7015TxY2tY+++AtP540rkWAKkiYJ6zU2uDPc0xfZwa1EAAzynaiyeC8aBrDRteQpPteR+lMWYcY4djQllLTq1EEgpQpOlWwSuASZjynamd/icNjw8Q02gkTpcUEiDsb2I5diKvahqdirw/xYcLKcS2sEkQUxFt53k96G8aY9l1SFNGVAHWUzpO0XN6sZ5i8K6pRQQE2gI8yZnkqhebuYVSdbQdQvaFAFJjfzAzPsaTRXIG8UdNKT9D/aKtYZ5pQ0+LpWDYGNPrr/YiqZM7iRUqGki8aR6eke1qpajaolxzZKviB1ttxIJneUm0j2/epsBxeh0JGIAkCNSQEq9/zVSdwu0EKB5j9xWr+VJUB8JPpBn1EVNtETgpdjnkeB1lXgkOJMHSFQuE7GDc+lN+SYrxPKFa1JNkq3E7ykxauV5Rw/iFEfd9ere0QPcm3pRJ159hlbTjQ+8FdnVEpWgdgLTf67Ur3MUFNYfA5Z/wvpc8Q2An4GyCTyGj4efIiaW8EwhSyk94Pwz7cqp4fiHFNoKStxwdfGINtjHWvFY1kMl1aHi/JGibH8pKrz1MD3rWTaVGiQ+ZH4iQUocXYfDr5HmJEWoPxMy6hCUKKVITsopGsT1Vz6SKXeE+KsXOpxCShO5M6h2m5E96u8ccToddaXJbAbII5TPJaQQZ9LdqmMnH9zyLUwiqjEED4hXtL5zFJ2Uj3mayr/Vx9HL5H6PQDt39q0Wo8qbc54DeYQFpunmOY/v7RSst0AkfqI+lctHfZCgkEmN6sNJJ2An2qReDXAOhcRM6VRHW42/k1G2idibdqAs3KZ3msDA6VslXI3Pyr1S4O9IRNhMpLhhMe9MmW/ZoXQFF5AtOyrDkYMW9KB5XnCmCVNkAkRJSD+tXlcSqUmFgkHcA6R8uXtWkFHsl2EsT9nC0CUuoUJvAMjuRO1QJ4TbGnSVOTMqPlTI5Cbz2Nb5LicQdZa16ViDqEpjoVK5Xq9iMQ+0AXB5UiEFAG4IubG/cVtGMV0Q2z1nIG206i2hUCYMzI5QSaSs/xynFKQkgCNIA5CnTPc4RiEFGrwyEghZESSLi1iQIMc5rn7jCUIKy7rWlUFEWIA3Cp5za1E36HFXyBPuiwr4//Tf6VKxhwk2CpO5HP17U05VhmXi2hrDrU4VXJMwP9vL1NPGV/Zm2k6sUZKgYaSbDndViT6W9azy1kt0jlTxT5dIMx+axk9ItblUKcKpWw5EgRuBvXROKk4LDBSGUBBAi3xFX+nVPeVfKlNGWrxz2jDJUuQCVFUkW/EqAB8qSHZQy1lpU61aCdpJt6wDRPBcPMvDzPMqJsAFAbHqSDNulWc44FfwwC1+FYXOogQN7mxpQdyguHV5hfYAAUqQHQ2vs5bbSVqLd7puVEdIJ5+lKvE+VpOIJKyuEpsomRbl29b1BliVsWGIcSDumRHuINSMYUqVpahJUSTKoKjzJJ60K12BphEJTpAHlEWA5TePatyDF5N7RYReJvf1rVSNKoKh8tu1+dSqQoG4A6TsfYGKaYcEZYUIsQe8A/SttSjA5Tsf57+1atgagFKKRG+mSPQc5qV9oCd/emlWRMwPx+EG+4AH7VeaUhcnQEq6xdXyO/teqmGJg9K9Qog+VHvP/ADWsYtk2dU4TxjKMIAjTqMlQJEyfzQZFutxS9xnnzKQlLpBUdkpAK0CdyoxIPST7UoYjJg6daFFCz8REiexihmJyhQMLUtRnmqx9YE/WsVHbLI+VgOBxKkhSdjsf5zrNXlINe4CG0hKQNoIIB39axSAN/pXorKyZFrD4nQ14bfwqgqkXtyH96o4mVGADBEG4i/UGvRb0res3pRqkO2DxlR/Kn/tFZRDxaysv0y9jscn/ALV2XGwHcOuQRbWALeoNc9zzNEOurWhJSFGdMbdpqknDFKjqISoEWJt6b/3FRrElUn5RHzFqxastY4L2X8Qvsz4Tq0yCICjF+236+lVBjFSrzrGokqIi/sAOdV1sx2+v6V603JAKgJ7SPfTcfKkrCywjFDe6iOpNFVZ8tdg2wnSkWDY1EdRJ8yvSrvBfDTeLB1Psp3GhSiF25jYRT5lv2YIa8zbziSQQdMXn/eFClkdo59gkBeouaJFiBpRptMwDKp6QfWi7OZYRRa+7tDVpBcCrmRGooBJsQDTE/wAAFKxK3nUmwQ7pU3PUhCkkWB5GvFZMzh1T9yWgbeKypKrnbaI9xVx/glkr3EhLLYbQVOrkqCQU6IsAYi8UtZ1mDzySnTo0GdJlGqEgbHfmruabMZmiWQ0hRIBKQVKTBSDfzAbymgmP4hwbjakFSnFydGltWodNKpBEfK+1U2yUjn2KBn+oCO0RfsKjOEUoeQTfaZPyoirJ8SpNmXyB/wDbUf2oatpSVRpKTM9D/PasezSzonAWEbw+HDuoBah/UCpk3kCQZ25AVWz7j0IecLRUsKSEiVHSLydPO53G1hSY26fDUNZgyAJMzvI7daxwAgdJuJ59rVVCPRji+6VPRqUUiSmew9APp3rr/BzTOFYCBdxUlem5PuK4u5h4Nwbfz9KZ08SY95Aba8SCI/pNkEgcpAH60kxhzjnikOtlvTCpICSJIuR5hyERbc+lICWlE+d3SN50yTHpVjGJcB0uILSu4In1veoWEgWImYud+0HpVKNibog1AGSCoc97j13E/SpE9Y5zcz9KIeFN9u1aeADWvidE7jxWHQEhSlpST+E2716lKVDcgfmHmt0Amo3MvC41AGNp/namNjgV4NFyEBIE/FyHoSP1qYxceRtp8AM4UEkpJgc/72FSeHFt6esm4Uw7iUlxTqVK2StOhRMdwfarWa8DsholsFBEXWokekyN6uMoroliVh8fCPDU22tM8xCh1AUDMes17ifu5/8AlodQemsKHz0gmrb2RwTpUmfLACpnUrTv63rxjKHgjWlBUFD5bXjeI2PrVLVhJ0jSehOMVJ8AoDvW6RcVi2yJmd61SqafkjJWU9CcZqHb+fx/Rqq2+9eKc61u43Jmt28CpQJSkqAF55UR14SwmVqfSamnHdJYIVSD5ptYg/z9K1npWym1xsVd/wBK8bQeYI9q2tI5TWRWV74A/MPkayjchBvj3I/CR40aVawkXBOxJmOVvpSN4Npt3ohi1OoJS8hWo8lzNUgIukx1m9efwbDBlfEODQylvEYIuLSTLiSRM+38irrea5YtOkMvNzIspJgE8tSZnnvS5h8bo2CSOpQP3ovk2ZLccGlwgjkUJ0R0I5gj9arDFkKZZlmXLASHMUFk2gTz5aT+tMDfD7yUasG/iieQcACT0kk9hQzFYtwyjxEt6tPwJIVpmZM3kjy+lMbPGikpGhCAkCBAJt9JpWDQGfyXOTfUuf8AS6kf+mlzOnsyTqRiFvxcEEkpI7xaD3p2xv2ohtYSUkgmLRY89U+oPzqtmPH4SohQSqd4uI7EU89CoQsBjMOEFLrClL5L1CIn8pFoFopvyzOGihTjDC0hGzaRAVdM61JgxE86AvH70rS2151HkL+wFtutWV8KvNNFailsxZCpST+gJ9adexjDmX2sBqEpQINhpBV/a3LagHEPF6cQ2UqYStahKVKQoFIOxCtp7UuuYUK6g9Z/ea0DSpETI+cVr47JshwSSgaiAqQRc7SCAZFSFsgFKTY7nlVtrKnSPhUR6GPcii2UowqYLwXN5CuxkQkb2tJPLajZFcBkBIwlxAJJ26n0tNFkYHEohP8AXaSBKQAVD2EiPUU/cPZngUo1akJUf9MKAHt05CiGK4pwYBhcnl5Vf4qKfoLOS4trEKOp3Wruq/8AxUKXim0C/UGuiOca4cEy3IPVMfvQ7MuIMMpJnCah1KYt1Cpq4y9oVCUl+VxB2mRt9f8ANSOEVdxGOw6p0YcpnY+Mbe2mDa29DZt/it42I3qwzjFI2JHQg86qpHrXunpVAM+E4rxKk+EXSQoEAHn7xv3q3mXEi3AS0twJIFpm/MAmfWN6UygmL35U65TjWSy22NNgdSFAkqPOSbC/SueSp0VBJvLoVvvC5usyY7bGbxWJzBwWC1cufSasZvhghyExBvCTMVQ1HtTjpR5SKlqSa23glLyiLqJi3aP2qKelaqHr715VqEUqoHqzb3N5Jamw+MKNtJ7KSCD/AIvVZJq5gltFUv64P5IB+RqfHFdFS19SSpyYVwvFLekJcwqPVCyk/IyKtKzHDFIUG3Up1QpaglWmehsST05Vvg8swTik6FepccA+lo95poXwjh3EplsqA2/qqj1EGKze2+DLIrqXlhuSf+psqPuqRNZTL/7vWPyL/wDzH/8AmvaP2hYJ43aScrKiAVak3Iv865FHnNZWVh2VHg9piwDQ+7EwJ07x/rrKypZfZe8BIaKgkA2uBflzqJT6vCnUZ0bzevaynDkcuBbwV0gm5IknmTVtAuKysrpiYs6j9nTSfupVA1FxV4v86M8ZJ/8AgXuyUkeuoVlZWPY2cmwKQZkVf4kYShtpSUhJ81wIO/UVlZUv7jWPBNhnCFtwSJQSb7+tV+IBZo87/tWVlVp/5ED+1gZW3sah1GN6ysrvRgEOHr4hM9adM/xKyoAqUR4oESdunpWVlZP7gEvM0/1nf96v/wBjVA/tXtZWi5Ez1utxWVlNjJOlEsjUQ9IMGDcb7VlZUoCgDevF15WUICIG9SLrKyrA8Z3rdW/y/SsrKQGmq9HslxrgISFqAjYKMfKsrKz1OgG0Yxf51f8AcaysrKyA/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8" name="Picture 10" descr="http://t1.gstatic.com/images?q=tbn:ANd9GcTqneBsxHIjflRsrrZ3NhDocB6pfbyyelFhpjX-E60JkWki11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3437" y="4293097"/>
            <a:ext cx="2664296" cy="213163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http://t3.gstatic.com/images?q=tbn:ANd9GcTujIzn7QwmyclOjX_OXnvjPnSJga-bXGH2JGfgYraxR7NvCLr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80" y="1579295"/>
            <a:ext cx="2664296" cy="2425769"/>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ttp://t0.gstatic.com/images?q=tbn:ANd9GcS-gHKwoyBqqcIN-IoIF9BeMEe5WAGsb1q4AKmJhn7DKUNA5m5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0818" y="1583879"/>
            <a:ext cx="2648327" cy="2406297"/>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http://t1.gstatic.com/images?q=tbn:ANd9GcTerXYYcBPgcWjp_LGoXo35pvx9P91fgwzJ40BTFrg1Y2q-u6wq"/>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4860" y="4264497"/>
            <a:ext cx="2647950" cy="2160239"/>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http://t0.gstatic.com/images?q=tbn:ANd9GcT1OaG2Luq64RkZl6xUEuEFNyxWJtzRcdh6aPo4zaR1AGJ2SVE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47864" y="4293097"/>
            <a:ext cx="2808312" cy="2160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271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1000" fill="hold"/>
                                        <p:tgtEl>
                                          <p:spTgt spid="2052"/>
                                        </p:tgtEl>
                                        <p:attrNameLst>
                                          <p:attrName>ppt_w</p:attrName>
                                        </p:attrNameLst>
                                      </p:cBhvr>
                                      <p:tavLst>
                                        <p:tav tm="0">
                                          <p:val>
                                            <p:fltVal val="0"/>
                                          </p:val>
                                        </p:tav>
                                        <p:tav tm="100000">
                                          <p:val>
                                            <p:strVal val="#ppt_w"/>
                                          </p:val>
                                        </p:tav>
                                      </p:tavLst>
                                    </p:anim>
                                    <p:anim calcmode="lin" valueType="num">
                                      <p:cBhvr>
                                        <p:cTn id="8" dur="1000" fill="hold"/>
                                        <p:tgtEl>
                                          <p:spTgt spid="2052"/>
                                        </p:tgtEl>
                                        <p:attrNameLst>
                                          <p:attrName>ppt_h</p:attrName>
                                        </p:attrNameLst>
                                      </p:cBhvr>
                                      <p:tavLst>
                                        <p:tav tm="0">
                                          <p:val>
                                            <p:fltVal val="0"/>
                                          </p:val>
                                        </p:tav>
                                        <p:tav tm="100000">
                                          <p:val>
                                            <p:strVal val="#ppt_h"/>
                                          </p:val>
                                        </p:tav>
                                      </p:tavLst>
                                    </p:anim>
                                    <p:anim calcmode="lin" valueType="num">
                                      <p:cBhvr>
                                        <p:cTn id="9" dur="1000" fill="hold"/>
                                        <p:tgtEl>
                                          <p:spTgt spid="2052"/>
                                        </p:tgtEl>
                                        <p:attrNameLst>
                                          <p:attrName>style.rotation</p:attrName>
                                        </p:attrNameLst>
                                      </p:cBhvr>
                                      <p:tavLst>
                                        <p:tav tm="0">
                                          <p:val>
                                            <p:fltVal val="90"/>
                                          </p:val>
                                        </p:tav>
                                        <p:tav tm="100000">
                                          <p:val>
                                            <p:fltVal val="0"/>
                                          </p:val>
                                        </p:tav>
                                      </p:tavLst>
                                    </p:anim>
                                    <p:animEffect transition="in" filter="fade">
                                      <p:cBhvr>
                                        <p:cTn id="10" dur="1000"/>
                                        <p:tgtEl>
                                          <p:spTgt spid="205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060"/>
                                        </p:tgtEl>
                                        <p:attrNameLst>
                                          <p:attrName>style.visibility</p:attrName>
                                        </p:attrNameLst>
                                      </p:cBhvr>
                                      <p:to>
                                        <p:strVal val="visible"/>
                                      </p:to>
                                    </p:set>
                                    <p:anim calcmode="lin" valueType="num">
                                      <p:cBhvr>
                                        <p:cTn id="15" dur="1000" fill="hold"/>
                                        <p:tgtEl>
                                          <p:spTgt spid="2060"/>
                                        </p:tgtEl>
                                        <p:attrNameLst>
                                          <p:attrName>ppt_w</p:attrName>
                                        </p:attrNameLst>
                                      </p:cBhvr>
                                      <p:tavLst>
                                        <p:tav tm="0">
                                          <p:val>
                                            <p:fltVal val="0"/>
                                          </p:val>
                                        </p:tav>
                                        <p:tav tm="100000">
                                          <p:val>
                                            <p:strVal val="#ppt_w"/>
                                          </p:val>
                                        </p:tav>
                                      </p:tavLst>
                                    </p:anim>
                                    <p:anim calcmode="lin" valueType="num">
                                      <p:cBhvr>
                                        <p:cTn id="16" dur="1000" fill="hold"/>
                                        <p:tgtEl>
                                          <p:spTgt spid="2060"/>
                                        </p:tgtEl>
                                        <p:attrNameLst>
                                          <p:attrName>ppt_h</p:attrName>
                                        </p:attrNameLst>
                                      </p:cBhvr>
                                      <p:tavLst>
                                        <p:tav tm="0">
                                          <p:val>
                                            <p:fltVal val="0"/>
                                          </p:val>
                                        </p:tav>
                                        <p:tav tm="100000">
                                          <p:val>
                                            <p:strVal val="#ppt_h"/>
                                          </p:val>
                                        </p:tav>
                                      </p:tavLst>
                                    </p:anim>
                                    <p:anim calcmode="lin" valueType="num">
                                      <p:cBhvr>
                                        <p:cTn id="17" dur="1000" fill="hold"/>
                                        <p:tgtEl>
                                          <p:spTgt spid="2060"/>
                                        </p:tgtEl>
                                        <p:attrNameLst>
                                          <p:attrName>style.rotation</p:attrName>
                                        </p:attrNameLst>
                                      </p:cBhvr>
                                      <p:tavLst>
                                        <p:tav tm="0">
                                          <p:val>
                                            <p:fltVal val="90"/>
                                          </p:val>
                                        </p:tav>
                                        <p:tav tm="100000">
                                          <p:val>
                                            <p:fltVal val="0"/>
                                          </p:val>
                                        </p:tav>
                                      </p:tavLst>
                                    </p:anim>
                                    <p:animEffect transition="in" filter="fade">
                                      <p:cBhvr>
                                        <p:cTn id="18" dur="1000"/>
                                        <p:tgtEl>
                                          <p:spTgt spid="2060"/>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2062"/>
                                        </p:tgtEl>
                                        <p:attrNameLst>
                                          <p:attrName>style.visibility</p:attrName>
                                        </p:attrNameLst>
                                      </p:cBhvr>
                                      <p:to>
                                        <p:strVal val="visible"/>
                                      </p:to>
                                    </p:set>
                                    <p:anim calcmode="lin" valueType="num">
                                      <p:cBhvr>
                                        <p:cTn id="23" dur="1000" fill="hold"/>
                                        <p:tgtEl>
                                          <p:spTgt spid="2062"/>
                                        </p:tgtEl>
                                        <p:attrNameLst>
                                          <p:attrName>ppt_w</p:attrName>
                                        </p:attrNameLst>
                                      </p:cBhvr>
                                      <p:tavLst>
                                        <p:tav tm="0">
                                          <p:val>
                                            <p:fltVal val="0"/>
                                          </p:val>
                                        </p:tav>
                                        <p:tav tm="100000">
                                          <p:val>
                                            <p:strVal val="#ppt_w"/>
                                          </p:val>
                                        </p:tav>
                                      </p:tavLst>
                                    </p:anim>
                                    <p:anim calcmode="lin" valueType="num">
                                      <p:cBhvr>
                                        <p:cTn id="24" dur="1000" fill="hold"/>
                                        <p:tgtEl>
                                          <p:spTgt spid="2062"/>
                                        </p:tgtEl>
                                        <p:attrNameLst>
                                          <p:attrName>ppt_h</p:attrName>
                                        </p:attrNameLst>
                                      </p:cBhvr>
                                      <p:tavLst>
                                        <p:tav tm="0">
                                          <p:val>
                                            <p:fltVal val="0"/>
                                          </p:val>
                                        </p:tav>
                                        <p:tav tm="100000">
                                          <p:val>
                                            <p:strVal val="#ppt_h"/>
                                          </p:val>
                                        </p:tav>
                                      </p:tavLst>
                                    </p:anim>
                                    <p:anim calcmode="lin" valueType="num">
                                      <p:cBhvr>
                                        <p:cTn id="25" dur="1000" fill="hold"/>
                                        <p:tgtEl>
                                          <p:spTgt spid="2062"/>
                                        </p:tgtEl>
                                        <p:attrNameLst>
                                          <p:attrName>style.rotation</p:attrName>
                                        </p:attrNameLst>
                                      </p:cBhvr>
                                      <p:tavLst>
                                        <p:tav tm="0">
                                          <p:val>
                                            <p:fltVal val="90"/>
                                          </p:val>
                                        </p:tav>
                                        <p:tav tm="100000">
                                          <p:val>
                                            <p:fltVal val="0"/>
                                          </p:val>
                                        </p:tav>
                                      </p:tavLst>
                                    </p:anim>
                                    <p:animEffect transition="in" filter="fade">
                                      <p:cBhvr>
                                        <p:cTn id="26" dur="1000"/>
                                        <p:tgtEl>
                                          <p:spTgt spid="2062"/>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2066"/>
                                        </p:tgtEl>
                                        <p:attrNameLst>
                                          <p:attrName>style.visibility</p:attrName>
                                        </p:attrNameLst>
                                      </p:cBhvr>
                                      <p:to>
                                        <p:strVal val="visible"/>
                                      </p:to>
                                    </p:set>
                                    <p:anim calcmode="lin" valueType="num">
                                      <p:cBhvr>
                                        <p:cTn id="31" dur="1000" fill="hold"/>
                                        <p:tgtEl>
                                          <p:spTgt spid="2066"/>
                                        </p:tgtEl>
                                        <p:attrNameLst>
                                          <p:attrName>ppt_w</p:attrName>
                                        </p:attrNameLst>
                                      </p:cBhvr>
                                      <p:tavLst>
                                        <p:tav tm="0">
                                          <p:val>
                                            <p:fltVal val="0"/>
                                          </p:val>
                                        </p:tav>
                                        <p:tav tm="100000">
                                          <p:val>
                                            <p:strVal val="#ppt_w"/>
                                          </p:val>
                                        </p:tav>
                                      </p:tavLst>
                                    </p:anim>
                                    <p:anim calcmode="lin" valueType="num">
                                      <p:cBhvr>
                                        <p:cTn id="32" dur="1000" fill="hold"/>
                                        <p:tgtEl>
                                          <p:spTgt spid="2066"/>
                                        </p:tgtEl>
                                        <p:attrNameLst>
                                          <p:attrName>ppt_h</p:attrName>
                                        </p:attrNameLst>
                                      </p:cBhvr>
                                      <p:tavLst>
                                        <p:tav tm="0">
                                          <p:val>
                                            <p:fltVal val="0"/>
                                          </p:val>
                                        </p:tav>
                                        <p:tav tm="100000">
                                          <p:val>
                                            <p:strVal val="#ppt_h"/>
                                          </p:val>
                                        </p:tav>
                                      </p:tavLst>
                                    </p:anim>
                                    <p:anim calcmode="lin" valueType="num">
                                      <p:cBhvr>
                                        <p:cTn id="33" dur="1000" fill="hold"/>
                                        <p:tgtEl>
                                          <p:spTgt spid="2066"/>
                                        </p:tgtEl>
                                        <p:attrNameLst>
                                          <p:attrName>style.rotation</p:attrName>
                                        </p:attrNameLst>
                                      </p:cBhvr>
                                      <p:tavLst>
                                        <p:tav tm="0">
                                          <p:val>
                                            <p:fltVal val="90"/>
                                          </p:val>
                                        </p:tav>
                                        <p:tav tm="100000">
                                          <p:val>
                                            <p:fltVal val="0"/>
                                          </p:val>
                                        </p:tav>
                                      </p:tavLst>
                                    </p:anim>
                                    <p:animEffect transition="in" filter="fade">
                                      <p:cBhvr>
                                        <p:cTn id="34" dur="1000"/>
                                        <p:tgtEl>
                                          <p:spTgt spid="2066"/>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2068"/>
                                        </p:tgtEl>
                                        <p:attrNameLst>
                                          <p:attrName>style.visibility</p:attrName>
                                        </p:attrNameLst>
                                      </p:cBhvr>
                                      <p:to>
                                        <p:strVal val="visible"/>
                                      </p:to>
                                    </p:set>
                                    <p:anim calcmode="lin" valueType="num">
                                      <p:cBhvr>
                                        <p:cTn id="39" dur="1000" fill="hold"/>
                                        <p:tgtEl>
                                          <p:spTgt spid="2068"/>
                                        </p:tgtEl>
                                        <p:attrNameLst>
                                          <p:attrName>ppt_w</p:attrName>
                                        </p:attrNameLst>
                                      </p:cBhvr>
                                      <p:tavLst>
                                        <p:tav tm="0">
                                          <p:val>
                                            <p:fltVal val="0"/>
                                          </p:val>
                                        </p:tav>
                                        <p:tav tm="100000">
                                          <p:val>
                                            <p:strVal val="#ppt_w"/>
                                          </p:val>
                                        </p:tav>
                                      </p:tavLst>
                                    </p:anim>
                                    <p:anim calcmode="lin" valueType="num">
                                      <p:cBhvr>
                                        <p:cTn id="40" dur="1000" fill="hold"/>
                                        <p:tgtEl>
                                          <p:spTgt spid="2068"/>
                                        </p:tgtEl>
                                        <p:attrNameLst>
                                          <p:attrName>ppt_h</p:attrName>
                                        </p:attrNameLst>
                                      </p:cBhvr>
                                      <p:tavLst>
                                        <p:tav tm="0">
                                          <p:val>
                                            <p:fltVal val="0"/>
                                          </p:val>
                                        </p:tav>
                                        <p:tav tm="100000">
                                          <p:val>
                                            <p:strVal val="#ppt_h"/>
                                          </p:val>
                                        </p:tav>
                                      </p:tavLst>
                                    </p:anim>
                                    <p:anim calcmode="lin" valueType="num">
                                      <p:cBhvr>
                                        <p:cTn id="41" dur="1000" fill="hold"/>
                                        <p:tgtEl>
                                          <p:spTgt spid="2068"/>
                                        </p:tgtEl>
                                        <p:attrNameLst>
                                          <p:attrName>style.rotation</p:attrName>
                                        </p:attrNameLst>
                                      </p:cBhvr>
                                      <p:tavLst>
                                        <p:tav tm="0">
                                          <p:val>
                                            <p:fltVal val="90"/>
                                          </p:val>
                                        </p:tav>
                                        <p:tav tm="100000">
                                          <p:val>
                                            <p:fltVal val="0"/>
                                          </p:val>
                                        </p:tav>
                                      </p:tavLst>
                                    </p:anim>
                                    <p:animEffect transition="in" filter="fade">
                                      <p:cBhvr>
                                        <p:cTn id="42" dur="1000"/>
                                        <p:tgtEl>
                                          <p:spTgt spid="2068"/>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2058"/>
                                        </p:tgtEl>
                                        <p:attrNameLst>
                                          <p:attrName>style.visibility</p:attrName>
                                        </p:attrNameLst>
                                      </p:cBhvr>
                                      <p:to>
                                        <p:strVal val="visible"/>
                                      </p:to>
                                    </p:set>
                                    <p:anim calcmode="lin" valueType="num">
                                      <p:cBhvr>
                                        <p:cTn id="47" dur="1000" fill="hold"/>
                                        <p:tgtEl>
                                          <p:spTgt spid="2058"/>
                                        </p:tgtEl>
                                        <p:attrNameLst>
                                          <p:attrName>ppt_w</p:attrName>
                                        </p:attrNameLst>
                                      </p:cBhvr>
                                      <p:tavLst>
                                        <p:tav tm="0">
                                          <p:val>
                                            <p:fltVal val="0"/>
                                          </p:val>
                                        </p:tav>
                                        <p:tav tm="100000">
                                          <p:val>
                                            <p:strVal val="#ppt_w"/>
                                          </p:val>
                                        </p:tav>
                                      </p:tavLst>
                                    </p:anim>
                                    <p:anim calcmode="lin" valueType="num">
                                      <p:cBhvr>
                                        <p:cTn id="48" dur="1000" fill="hold"/>
                                        <p:tgtEl>
                                          <p:spTgt spid="2058"/>
                                        </p:tgtEl>
                                        <p:attrNameLst>
                                          <p:attrName>ppt_h</p:attrName>
                                        </p:attrNameLst>
                                      </p:cBhvr>
                                      <p:tavLst>
                                        <p:tav tm="0">
                                          <p:val>
                                            <p:fltVal val="0"/>
                                          </p:val>
                                        </p:tav>
                                        <p:tav tm="100000">
                                          <p:val>
                                            <p:strVal val="#ppt_h"/>
                                          </p:val>
                                        </p:tav>
                                      </p:tavLst>
                                    </p:anim>
                                    <p:anim calcmode="lin" valueType="num">
                                      <p:cBhvr>
                                        <p:cTn id="49" dur="1000" fill="hold"/>
                                        <p:tgtEl>
                                          <p:spTgt spid="2058"/>
                                        </p:tgtEl>
                                        <p:attrNameLst>
                                          <p:attrName>style.rotation</p:attrName>
                                        </p:attrNameLst>
                                      </p:cBhvr>
                                      <p:tavLst>
                                        <p:tav tm="0">
                                          <p:val>
                                            <p:fltVal val="90"/>
                                          </p:val>
                                        </p:tav>
                                        <p:tav tm="100000">
                                          <p:val>
                                            <p:fltVal val="0"/>
                                          </p:val>
                                        </p:tav>
                                      </p:tavLst>
                                    </p:anim>
                                    <p:animEffect transition="in" filter="fade">
                                      <p:cBhvr>
                                        <p:cTn id="50" dur="1000"/>
                                        <p:tgtEl>
                                          <p:spTgt spid="2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solidFill>
                  <a:srgbClr val="FF0000"/>
                </a:solidFill>
                <a:latin typeface="Agency FB" pitchFamily="34" charset="0"/>
              </a:rPr>
              <a:t>Contaminación del aire</a:t>
            </a:r>
            <a:endParaRPr lang="es-CO" b="1" i="1" dirty="0">
              <a:solidFill>
                <a:srgbClr val="FF0000"/>
              </a:solidFill>
              <a:latin typeface="Agency FB" pitchFamily="34" charset="0"/>
            </a:endParaRPr>
          </a:p>
        </p:txBody>
      </p:sp>
      <p:pic>
        <p:nvPicPr>
          <p:cNvPr id="3074" name="Picture 2" descr="http://www.tecnihispania.com/iqair/images/contenido/contaminac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5794" y="3907755"/>
            <a:ext cx="2685678" cy="204152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BDAAkGBwgHBgkIBwgKCgkLDRYPDQwMDRsUFRAWIB0iIiAdHx8kKDQsJCYxJx8fLT0tMTU3Ojo6Iys/RD84QzQ5Ojf/2wBDAQoKCg0MDRoPDxo3JR8lNzc3Nzc3Nzc3Nzc3Nzc3Nzc3Nzc3Nzc3Nzc3Nzc3Nzc3Nzc3Nzc3Nzc3Nzc3Nzc3Nzf/wAARCAC3ARMDASIAAhEBAxEB/8QAGwAAAgMBAQEAAAAAAAAAAAAABAUAAgMBBgf/xAA6EAABBAIBAwIDBwIEBQUAAAABAAIDEQQhEgUxQRNRImFxBhQygZGhsSPBFXLR4SQzUmLwc4KjsvH/xAAUAQEAAAAAAAAAAAAAAAAAAAAA/8QAFBEBAAAAAAAAAAAAAAAAAAAAAP/aAAwDAQACEQMRAD8A9/lF0hLXbQseH8RH7Jgxn9Oy0fVZA/HY0Agjenn0+XL8vZB+i2OauNm9nwmPK2DZQU87STo8ggs7IEYoELpnZLGO1+6VSSteTZVo3nh3CBk0NcPgKzkkLAUE3K49ljNkOI2dICJc0bB/VYNzGk05yV5EpO7Qpe4nRQP3yhw0QUO+Q9kux3EOG9fVFPdaDVrxaIY9At0t49oDPVHhcLydWVkxpcdC1t6buxBCCss8kTPgHI/wsGTyU3nITR0CtZo3t2gH/DIXO2GnugbS5PqM4EjfdLcmEvqm2G/us/V5iwTS2bK0sG9+yACTH9QchohDzD0W05M5X8QQRXuUkz5zu7IQZyyW03QQXrFpO1V7nvHsPZLppZGvNDsgJy5SwBzSTtYsygSD5Qk85lZQJtZRhwfZ0PYoPRQ5vFo40vUfZjMkljnEwOiCCV4bDxJ8lw9Ir3HR8d+JhNjkPxkklA3fILu1mZvmhy/Wysi4b2gM9cBRsnI0Sgee9K4c7ugJkJBq9LLlWrWTpC5TZ2g0PdRUL6UQeucPg0eyDkeGefK1nLmbu9Lz+bmuMlDwgcMyAPKWdQnFmtfNAHLeGmrQ885cKcdoOyZQaCL2uMzDXe0tyXi6vaGErmn8WkD05PwkoaXMJFXSBdlUzuhXZFm0DD1HSGgtS0NHxEDSVxZQYVt94a7fL90BIkIdfhHMmaRRSgS32IXRMR5QPQLFja3ja72KE6U8ytqvmF6LExOcYtu73fhBjhAkca2jTGY4y5zb9kfgNgxX8pACQNoXqE8ckri1wAPgIF0obITekryojRDfyTDKe9jLibyPsEtycxsjPYgbCACKJ4P9R9ewVmt4C738ysnyAEusn5LIyczQOkBzp+cO3DYpKcph2BsIn1GR7qyhcnMF0KQKpHPZK2NrficaCJl6SWM9UvLn1tpGlphNbNlCRxNheibPH6YbQQeDmxWtAPHgfITHE6LLmRh5eGM8E+y9NJgYWQCZmFx/zEUrRxxxVHHTWjQB8IMemYEeCwVbn1RJR3qk9lRzS0XzaR8lnyA3aAhzxSwJt3dcL78qA7QbChRKuHC1g0Eq/Gu5QXJCqXhZPeVkXGkBBftRDWfkog9nERk453bgEhnhuQkhGYOW2NjheyEWyD14TLwICBKIWnVIPKxiCaHhekjxGtFkgWsZYoyS2gg8dJCXOIcEG5pY+ivaf4dHYc8W0jwhczouO6nMcb7oPISd6r9FmY+V0aXqHdIxyNl2ktzMJrSQ3dFAjfY1drITOuv4RkmMQ46QssJB7INWSmu63hLpXUEGGOFI7GmETBQ2g9N0rjiRNfMRfgDadYvV4ZB6clsN6rsvFDONLoyyXtIPY72g9tO82Q2RCcqv4kBFkOexpu9K4c5xJJQMBkACqSHq2PKZHyQ1xPhFPlc00Fi+ZzvxdkCe5mj+pdLsJPL6pi5wpCTgMa57e9IBMqYVxbaCk5Ci7yuyTfESSueoZBR3XZBriv4PsJpHM3VbKTGMtIo9/dExO4gb2UDh03FocDv2QWZkvcyw2z7hCvlc3sqGYyxkXRQMMTPAgIJ2PfwtY8hshJG6SOFj3PLORt3ek2iibBGK5OJ2SEBrXWtBZPyWDCNEHSuX12tARz4hcdKCCEN6hN2qF9nSDdzxfsqlyxsqWa90GnqAKLAuF91EDqGxx9l73ChY7AYIxfJvnwvnuPMeW+y9h0HqJMDoidgUEA2e0scW9kCWO0fmmHU5AZqP8oSyW1ekFnO5NrtpDOaW9zY910udWlSTk5oCAbIkbRDatA8QduHL3JTIYzQSXbtZyhkYIpAjnx2O5X8KAnxWNaRd15TLNa7nY7HsUK9haKOyQgTyDiaVWyUr5MU0bjbDXv4QznE6PdBsZvZa48lPBIH0QTbLqRsTIwAb+JA7gzWtDRxofJM2uBaHDsQvNxyhh1Sc4Waz0C2StdkG5FvWckbqoBXEjSbAWkfxuA13QAmN4b+EoWWw11jwvRn02xubVkhJ8uIPJFIPM5GPI48mC77qohl48mbA0R5T1sDY9j91i/iHFvEC0CgySsr1AVpHONIjLh5NDaFnsUFiwcHuMpFDsgK5332q6Hw8TyROGyN8tu/AO6Zugx30WNo+9oAsTBs+obA8ptyiiiDOIc1DY7JZnemZmNY38RDUc2LDgH9UmRxFWdD8ggCdJEwtYxhBPgdgoXchSx6k6JsRkw/+c0gUTo/qs2SkN+Ki6t0g3uirto12CCEpc7egiGvF90Gsg1pUs0uueC3SpaCpO1FagfCiBtj4x4h3k+6aYshxByDqJCVDL49tKHLvuSgaTZBlF2eSwdM8AtQQzWt91m/M5HSA9uQ4aPdaCY1tL45gaK29T3KAoy+yxkfyB+ayMzW7tZmZtmigznFtodxvslb5Cyazu/BTVzg7V2gcqJvK6BQA5jy8cQNfNAOxwCQT3HdMnsa4VRQk8YGmu2gWkOiB+qozJIPdFhrnWHMOljJjM42BtBz7z4BRuFJNLIGt5VfekqELg8UU5wpXRVsbFFA5EoY0AeFaPI33QPqAnZtXZR3aBr64PY7VbaSbCDBIHlXa73dSCZMVtPAgH2QDMWSVxJJBb2CZOkDG62VmZHhvMVf08IMX4rnwEkU75pB1JpxXRvDXcXefFr0xkLmcXCj4K899pRKyBpjtzLs/JANHm+m2waB8Jnj5DCGl8lDuvGjId2Jr6pthzco2MabPZB63HfCzk9rweQ8ofqOayFuzRPbfZZxudDiAtou8NA7o7qnTBm9NMbSI5S2w4+6DzM2eX8AxwBJHc904hDQPiO0hxemzNlAnDyGnTAbBIKZCYg90Bjmi77LMzhpIBWLp3O0h5C4u0gP+9ABXjkMnYfml8fInY0i2ykaGkBd1q1EEZjfdRBuMzS6M0n3SsurVqcigaDLvztdGTR0UpMpAUEpPYoGwz+J7q3+In/qSoRufsFXbA/wgZtz77ldOWCNFKZGyN7rgc9A5bltui7fuuuyWmgTaTcjeyuGZw+aBs6ZpPhDSvYx3Ii0AJiDa1lk9VvwhBqc48aFV5oITIzAAAKFlZPYdgGj7IVzA0kON+yA6mkBw8rWN2tITDAbYDr+SNY4AWEBMbgas+Fq6QsAIdYQTX+/ZVe81QQHjJNb/AFWkc1nulQe5axyWe6BqJARRK09RoaQN/VJ3zlnlZnL13QNZZi0AD9UJLO0ghwv5IQ5JI2szJbvqgW5/SWSFz4HcT3DSsensMMwL7bxu7KdOjfI34b/JCydM5tc4OcHeNoCx1JrHMHIIt3VebbLjrsB5XlnRccoM5/hPleh6ZiCZwaSNDugKxst0JEzQSSfi+i5nTQyn1HcWuJ/EBX6ojKjGHjgmzX4qSLKcyeRjW2/i/wCNm/7IGP3dw0VvBgSSdhpdkyGuF1tE4WZwcCSEGuV0g40TS4bItK5YXs7p/P1IZDC00fmgJmsI1+6BOSb7KLaQNLzpRAD+avYVA0lXbGSeyCjmcthWZEeXZEMhd4aUUzDkoHj+yDGIcAiGEe21qMN4FlpVTHvXhBxzQ8VSzOPYW4aQOytXy/RAEcbSxMPHVbTRrOWwF12ISb7IFJxwO4K62LidBMXxkihVrP7pIRraAB8IJJQs2Pe/KetwJCNDuleZBPC5wkYW0UAsUDQ4fEbRDo3M82D2IQQdIXfD4XM3KyMLCkyhGHlugHnV0T/ZAc0O8rZsZceyWfZbrr+tdRlxZcSKIxxGQOY4+HNFUf8AMvVNgaHXx7oFwxiG7CvBheoHOs68Um4gJGmhXxz93e4Fg+I+yDzGVA+Mm2EDwgvTeT2XvJo2ZA5GNoPGrpL2dIY23GqvSBDj4bizk7S2ZiNBs7Tt+H8NNFBCOw3g90GTOMbaACxc1ridd1tLE4dtLFzTtB5XqWG+B752yW3nXZOugOe/D9VrvjtbzY8bo3xvaC1/dJsac9PmfiCQW117QMM/KzGcgXa8gJNH1WaDIDJml3I6HYr0sULJow97h22SkAgfCfVkY0/Hypwu6OkDtaRtJ2FTGdHPE2Rp0e6I5taKH7ILMPFWkLj5KoJWnzpcdI33QZOa6zRUVHPHIqID29JlDg0iifdEt6c+HZo/ReizHid5c4Naf+0IZ7bHvSAbFxw8DmwV7ozjCxnHiDSElnewUAQqiUkHkgvJrVa9li3HYXcirh2/K6Xg6CDF+Jbjx7KrMMjytuZBUMhrSCRwBhs0uytB7LF0h+SxfI73QEMhjafiNogSxhtABJ3zPvQVBkSDuCgcmdrd6QPUpRkMDaDiNrNs3KO62h3lxOkCaaKnGvhPslP2kZkHpJ9KZoj5/wBRpuzrVfv+q9NlQ8m2RRSHrzOPSpt+Qf5QI/sF67ftIzhI1o9MmTkCeTQQSB8zQX1ITCx2Xyv7GOr7Rw7q4X//AFX0bsLuygZNygNAqxyGON0kjpX32VG5Dw6kHoDkgirUE/zSgzuDdna76rgLKBsZxXcLKWdpG6Sp07/CxfO862gPmnb21SFdkNFoJ8jnHSyPI6OkBj8hp8BLeowwZDhJNRa0aAG7WpjIBtZPa6u1oFGJnSxgxG6aa2teo5T3wANaeQGztclwWunbMeQYXfGAe60zJA/4Wx8m/NATgOGNiMYHlxIs37rY5eygWs4tAaKFdh4XQCB2QGjKq7KqcwDsgnA2NFZODrQGHL3/ALqIEg33UQfQB1K/Kn37f4kiL/mueo7wUDx+a13chc+8g/NIzI4dytGT+5QOvvIoq8czb2k33kA2CiIZ2SGjo+6BrzYey6QKsdlTCijc4F79fNHSQws/A8fQIFzgFQhvsUe7FDhbT9VJcMcPhdZQLXNF2F302ub4VpsaaMbBQkr5I/xA0g14eGq7W8e9ID77XhVdn2KQMJ3MdogFec+00Yb0iUDfxN/lGuzLOylP2iz2/dPu3BznSguBHZvEg7+v9kHmvskAftJht/6mPH/xuX0r0S0/kvmH2cmEPXsCTt3G/m0j+6+h/fzuz3QGelYWE0TW3xq0M/PJFXSo7LBHdBcucAW1tbNmJbTyKQJyBfdUfOB5QMDK0aFKnqit0lxyBfdVdkX2KA4PaSo6RvuEtdPer0snTOv8SBm6Zva1V0jSO6BikLj3WnNvug0fTmObeil0xLXtGwi3yNruhJCXuto18kB0DS6Bh9x5VX68LBmQ5jQ02CFHz8u/dBJHVdLAykLrj81i8/NB10gJO1EMe6iD0LpjSgmJG1yPFe49jX0REeA4+Cgx9T9F3kfCb4fRo5W/1H8R+61PRYozuax9ECRhJRcDXlwATFnS4Q6y/l9EwdjYwiDI4wHWNoAo2PABDiSt2SOHc7C1MAZprzaHeyrJQENyD7ld+8kH8SWyyOaSG90E/KeSgey5fJtEoZ+SCziaP1Sh07yO6xM7r77QFZUTXHkyh8kHLjPv4XLpncO5VTkE+UFPQeCd6SrrTOMrQRdx3f5lNTPXdKesv5vaf+yv3KDznTnV1XA49y5o/XS9jclLxmE/j1Dp796kZ/IXtDkCkGb+YG9LL1XBaOmsVSzLh7IJzNWql7vdQyCqWfMILcnHsVwueuh7aULwggtRVLwFXnyQaNdXYrhcT5VQoWnwEF9kd7XnOuyTDLaxwpvcUbBC9G1jqSTrzSJ2f5Wn9z/ogJ+zxL8FwJJLZCN/QJoIiSlP2aNxZLfaQH9R/sn0OnbQYnCmcLAVRgSH8Wgmona1vcIeWYOBooATgb/EFFZzyXHaiD1LMhtWRRWozW12CRmV16tT1SgenMDgA0gfRZmUkG3/ALpL6xC4cs+6B7HK0N/F5WjJyDfPS84Ms+6hzHeCg9Kc0AbIJWTstp7lee++mvmq/e3FA9kna7YO0I7gfqloyiuHJNd0DAltd1k9rTsFA+u8+66JnICnMJbVrB0ZvR0q+s4qkkxFV3Pb/wA/NB18ZOgUB1JvDgCb0ihKSAd/Ea2huoGw2+6DzMO8vD/9Rn8he2GOwGiV4+Hp2dI6B8eNKQ0glxaQNH3K9JJmQROImzMePewZASPyG0BZja3WlhI0HsgZeudOicR68s1Gv6UdAj6ur+EvzftE1zmjChe1oJ5GUgkjxodv1QOHM9lmW+/dKY/tFRPqY7SPFOIP90VH17Dk/FHJH+h/0QGBnuVCCFkzquA/tLX+ZpC2bk4723HLG4XVhwQQNNKwYPK4ZK7XSqZEG7Q0LpkA7Ib1dqj5fmgK9UBJ+vuDnNI8Bv8AJRJkS/qjuTP/AG/3/wB0GnQJfTflN9y0/wApuckrzvTnlmVKPdv90x9RAeco+SqnIvygjJanNAYZ/mogy76KIPRB5KsJLCiiCkgsClg5pG7UUQcAcT8ls2Ohvuoog46KlTgb2VFEE4bXQwBRRBfk0DshZupYkBIkdv2DSoogEm+0eKz8MTz9df6pXlfaF8jv6cTQACBdlRRAOOuZQJIDDfgjX7KHrPVJnUycs+UYDVFEGcUGZ1G3vmc+u5keSrYfSzkwCQPNkGmj3UUQWbjYcUYZkPInII4gE0f4XOotYyHHBgLaYW89DmdboH/y1FEAJ9IsAAcHeSeyjmMIHpuJPkUoogscc8mta4HkaC45krXemSdbq1FEHGzSxn4Xlv0NLcdTyrv1DXt/+qKINmdYm3za135UtG9Xv8cdfQqKINW9QidVB3b2WOVOyWM+mbppvVeQoogyw3f8WfmxMOQUUQdva7ypRRBOaiii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6" descr="data:image/jpeg;base64,/9j/4AAQSkZJRgABAQAAAQABAAD/2wBDAAkGBwgHBgkIBwgKCgkLDRYPDQwMDRsUFRAWIB0iIiAdHx8kKDQsJCYxJx8fLT0tMTU3Ojo6Iys/RD84QzQ5Ojf/2wBDAQoKCg0MDRoPDxo3JR8lNzc3Nzc3Nzc3Nzc3Nzc3Nzc3Nzc3Nzc3Nzc3Nzc3Nzc3Nzc3Nzc3Nzc3Nzc3Nzc3Nzf/wAARCAC3ARMDASIAAhEBAxEB/8QAGwAAAgMBAQEAAAAAAAAAAAAABAUAAgMBBgf/xAA6EAABBAIBAwIDBwIEBQUAAAABAAIDEQQhEgUxQRNRImFxBhQygZGhsSPBFXLR4SQzUmLwc4KjsvH/xAAUAQEAAAAAAAAAAAAAAAAAAAAA/8QAFBEBAAAAAAAAAAAAAAAAAAAAAP/aAAwDAQACEQMRAD8A9/lF0hLXbQseH8RH7Jgxn9Oy0fVZA/HY0Agjenn0+XL8vZB+i2OauNm9nwmPK2DZQU87STo8ggs7IEYoELpnZLGO1+6VSSteTZVo3nh3CBk0NcPgKzkkLAUE3K49ljNkOI2dICJc0bB/VYNzGk05yV5EpO7Qpe4nRQP3yhw0QUO+Q9kux3EOG9fVFPdaDVrxaIY9At0t49oDPVHhcLydWVkxpcdC1t6buxBCCss8kTPgHI/wsGTyU3nITR0CtZo3t2gH/DIXO2GnugbS5PqM4EjfdLcmEvqm2G/us/V5iwTS2bK0sG9+yACTH9QchohDzD0W05M5X8QQRXuUkz5zu7IQZyyW03QQXrFpO1V7nvHsPZLppZGvNDsgJy5SwBzSTtYsygSD5Qk85lZQJtZRhwfZ0PYoPRQ5vFo40vUfZjMkljnEwOiCCV4bDxJ8lw9Ir3HR8d+JhNjkPxkklA3fILu1mZvmhy/Wysi4b2gM9cBRsnI0Sgee9K4c7ugJkJBq9LLlWrWTpC5TZ2g0PdRUL6UQeucPg0eyDkeGefK1nLmbu9Lz+bmuMlDwgcMyAPKWdQnFmtfNAHLeGmrQ885cKcdoOyZQaCL2uMzDXe0tyXi6vaGErmn8WkD05PwkoaXMJFXSBdlUzuhXZFm0DD1HSGgtS0NHxEDSVxZQYVt94a7fL90BIkIdfhHMmaRRSgS32IXRMR5QPQLFja3ja72KE6U8ytqvmF6LExOcYtu73fhBjhAkca2jTGY4y5zb9kfgNgxX8pACQNoXqE8ckri1wAPgIF0obITekryojRDfyTDKe9jLibyPsEtycxsjPYgbCACKJ4P9R9ewVmt4C738ysnyAEusn5LIyczQOkBzp+cO3DYpKcph2BsIn1GR7qyhcnMF0KQKpHPZK2NrficaCJl6SWM9UvLn1tpGlphNbNlCRxNheibPH6YbQQeDmxWtAPHgfITHE6LLmRh5eGM8E+y9NJgYWQCZmFx/zEUrRxxxVHHTWjQB8IMemYEeCwVbn1RJR3qk9lRzS0XzaR8lnyA3aAhzxSwJt3dcL78qA7QbChRKuHC1g0Eq/Gu5QXJCqXhZPeVkXGkBBftRDWfkog9nERk453bgEhnhuQkhGYOW2NjheyEWyD14TLwICBKIWnVIPKxiCaHhekjxGtFkgWsZYoyS2gg8dJCXOIcEG5pY+ivaf4dHYc8W0jwhczouO6nMcb7oPISd6r9FmY+V0aXqHdIxyNl2ktzMJrSQ3dFAjfY1drITOuv4RkmMQ46QssJB7INWSmu63hLpXUEGGOFI7GmETBQ2g9N0rjiRNfMRfgDadYvV4ZB6clsN6rsvFDONLoyyXtIPY72g9tO82Q2RCcqv4kBFkOexpu9K4c5xJJQMBkACqSHq2PKZHyQ1xPhFPlc00Fi+ZzvxdkCe5mj+pdLsJPL6pi5wpCTgMa57e9IBMqYVxbaCk5Ci7yuyTfESSueoZBR3XZBriv4PsJpHM3VbKTGMtIo9/dExO4gb2UDh03FocDv2QWZkvcyw2z7hCvlc3sqGYyxkXRQMMTPAgIJ2PfwtY8hshJG6SOFj3PLORt3ek2iibBGK5OJ2SEBrXWtBZPyWDCNEHSuX12tARz4hcdKCCEN6hN2qF9nSDdzxfsqlyxsqWa90GnqAKLAuF91EDqGxx9l73ChY7AYIxfJvnwvnuPMeW+y9h0HqJMDoidgUEA2e0scW9kCWO0fmmHU5AZqP8oSyW1ekFnO5NrtpDOaW9zY910udWlSTk5oCAbIkbRDatA8QduHL3JTIYzQSXbtZyhkYIpAjnx2O5X8KAnxWNaRd15TLNa7nY7HsUK9haKOyQgTyDiaVWyUr5MU0bjbDXv4QznE6PdBsZvZa48lPBIH0QTbLqRsTIwAb+JA7gzWtDRxofJM2uBaHDsQvNxyhh1Sc4Waz0C2StdkG5FvWckbqoBXEjSbAWkfxuA13QAmN4b+EoWWw11jwvRn02xubVkhJ8uIPJFIPM5GPI48mC77qohl48mbA0R5T1sDY9j91i/iHFvEC0CgySsr1AVpHONIjLh5NDaFnsUFiwcHuMpFDsgK5332q6Hw8TyROGyN8tu/AO6Zugx30WNo+9oAsTBs+obA8ptyiiiDOIc1DY7JZnemZmNY38RDUc2LDgH9UmRxFWdD8ggCdJEwtYxhBPgdgoXchSx6k6JsRkw/+c0gUTo/qs2SkN+Ki6t0g3uirto12CCEpc7egiGvF90Gsg1pUs0uueC3SpaCpO1FagfCiBtj4x4h3k+6aYshxByDqJCVDL49tKHLvuSgaTZBlF2eSwdM8AtQQzWt91m/M5HSA9uQ4aPdaCY1tL45gaK29T3KAoy+yxkfyB+ayMzW7tZmZtmigznFtodxvslb5Cyazu/BTVzg7V2gcqJvK6BQA5jy8cQNfNAOxwCQT3HdMnsa4VRQk8YGmu2gWkOiB+qozJIPdFhrnWHMOljJjM42BtBz7z4BRuFJNLIGt5VfekqELg8UU5wpXRVsbFFA5EoY0AeFaPI33QPqAnZtXZR3aBr64PY7VbaSbCDBIHlXa73dSCZMVtPAgH2QDMWSVxJJBb2CZOkDG62VmZHhvMVf08IMX4rnwEkU75pB1JpxXRvDXcXefFr0xkLmcXCj4K899pRKyBpjtzLs/JANHm+m2waB8Jnj5DCGl8lDuvGjId2Jr6pthzco2MabPZB63HfCzk9rweQ8ofqOayFuzRPbfZZxudDiAtou8NA7o7qnTBm9NMbSI5S2w4+6DzM2eX8AxwBJHc904hDQPiO0hxemzNlAnDyGnTAbBIKZCYg90Bjmi77LMzhpIBWLp3O0h5C4u0gP+9ABXjkMnYfml8fInY0i2ykaGkBd1q1EEZjfdRBuMzS6M0n3SsurVqcigaDLvztdGTR0UpMpAUEpPYoGwz+J7q3+In/qSoRufsFXbA/wgZtz77ldOWCNFKZGyN7rgc9A5bltui7fuuuyWmgTaTcjeyuGZw+aBs6ZpPhDSvYx3Ii0AJiDa1lk9VvwhBqc48aFV5oITIzAAAKFlZPYdgGj7IVzA0kON+yA6mkBw8rWN2tITDAbYDr+SNY4AWEBMbgas+Fq6QsAIdYQTX+/ZVe81QQHjJNb/AFWkc1nulQe5axyWe6BqJARRK09RoaQN/VJ3zlnlZnL13QNZZi0AD9UJLO0ghwv5IQ5JI2szJbvqgW5/SWSFz4HcT3DSsensMMwL7bxu7KdOjfI34b/JCydM5tc4OcHeNoCx1JrHMHIIt3VebbLjrsB5XlnRccoM5/hPleh6ZiCZwaSNDugKxst0JEzQSSfi+i5nTQyn1HcWuJ/EBX6ojKjGHjgmzX4qSLKcyeRjW2/i/wCNm/7IGP3dw0VvBgSSdhpdkyGuF1tE4WZwcCSEGuV0g40TS4bItK5YXs7p/P1IZDC00fmgJmsI1+6BOSb7KLaQNLzpRAD+avYVA0lXbGSeyCjmcthWZEeXZEMhd4aUUzDkoHj+yDGIcAiGEe21qMN4FlpVTHvXhBxzQ8VSzOPYW4aQOytXy/RAEcbSxMPHVbTRrOWwF12ISb7IFJxwO4K62LidBMXxkihVrP7pIRraAB8IJJQs2Pe/KetwJCNDuleZBPC5wkYW0UAsUDQ4fEbRDo3M82D2IQQdIXfD4XM3KyMLCkyhGHlugHnV0T/ZAc0O8rZsZceyWfZbrr+tdRlxZcSKIxxGQOY4+HNFUf8AMvVNgaHXx7oFwxiG7CvBheoHOs68Um4gJGmhXxz93e4Fg+I+yDzGVA+Mm2EDwgvTeT2XvJo2ZA5GNoPGrpL2dIY23GqvSBDj4bizk7S2ZiNBs7Tt+H8NNFBCOw3g90GTOMbaACxc1ridd1tLE4dtLFzTtB5XqWG+B752yW3nXZOugOe/D9VrvjtbzY8bo3xvaC1/dJsac9PmfiCQW117QMM/KzGcgXa8gJNH1WaDIDJml3I6HYr0sULJow97h22SkAgfCfVkY0/Hypwu6OkDtaRtJ2FTGdHPE2Rp0e6I5taKH7ILMPFWkLj5KoJWnzpcdI33QZOa6zRUVHPHIqID29JlDg0iifdEt6c+HZo/ReizHid5c4Naf+0IZ7bHvSAbFxw8DmwV7ozjCxnHiDSElnewUAQqiUkHkgvJrVa9li3HYXcirh2/K6Xg6CDF+Jbjx7KrMMjytuZBUMhrSCRwBhs0uytB7LF0h+SxfI73QEMhjafiNogSxhtABJ3zPvQVBkSDuCgcmdrd6QPUpRkMDaDiNrNs3KO62h3lxOkCaaKnGvhPslP2kZkHpJ9KZoj5/wBRpuzrVfv+q9NlQ8m2RRSHrzOPSpt+Qf5QI/sF67ftIzhI1o9MmTkCeTQQSB8zQX1ITCx2Xyv7GOr7Rw7q4X//AFX0bsLuygZNygNAqxyGON0kjpX32VG5Dw6kHoDkgirUE/zSgzuDdna76rgLKBsZxXcLKWdpG6Sp07/CxfO862gPmnb21SFdkNFoJ8jnHSyPI6OkBj8hp8BLeowwZDhJNRa0aAG7WpjIBtZPa6u1oFGJnSxgxG6aa2teo5T3wANaeQGztclwWunbMeQYXfGAe60zJA/4Wx8m/NATgOGNiMYHlxIs37rY5eygWs4tAaKFdh4XQCB2QGjKq7KqcwDsgnA2NFZODrQGHL3/ALqIEg33UQfQB1K/Kn37f4kiL/mueo7wUDx+a13chc+8g/NIzI4dytGT+5QOvvIoq8czb2k33kA2CiIZ2SGjo+6BrzYey6QKsdlTCijc4F79fNHSQws/A8fQIFzgFQhvsUe7FDhbT9VJcMcPhdZQLXNF2F302ub4VpsaaMbBQkr5I/xA0g14eGq7W8e9ID77XhVdn2KQMJ3MdogFec+00Yb0iUDfxN/lGuzLOylP2iz2/dPu3BznSguBHZvEg7+v9kHmvskAftJht/6mPH/xuX0r0S0/kvmH2cmEPXsCTt3G/m0j+6+h/fzuz3QGelYWE0TW3xq0M/PJFXSo7LBHdBcucAW1tbNmJbTyKQJyBfdUfOB5QMDK0aFKnqit0lxyBfdVdkX2KA4PaSo6RvuEtdPer0snTOv8SBm6Zva1V0jSO6BikLj3WnNvug0fTmObeil0xLXtGwi3yNruhJCXuto18kB0DS6Bh9x5VX68LBmQ5jQ02CFHz8u/dBJHVdLAykLrj81i8/NB10gJO1EMe6iD0LpjSgmJG1yPFe49jX0REeA4+Cgx9T9F3kfCb4fRo5W/1H8R+61PRYozuax9ECRhJRcDXlwATFnS4Q6y/l9EwdjYwiDI4wHWNoAo2PABDiSt2SOHc7C1MAZprzaHeyrJQENyD7ld+8kH8SWyyOaSG90E/KeSgey5fJtEoZ+SCziaP1Sh07yO6xM7r77QFZUTXHkyh8kHLjPv4XLpncO5VTkE+UFPQeCd6SrrTOMrQRdx3f5lNTPXdKesv5vaf+yv3KDznTnV1XA49y5o/XS9jclLxmE/j1Dp796kZ/IXtDkCkGb+YG9LL1XBaOmsVSzLh7IJzNWql7vdQyCqWfMILcnHsVwueuh7aULwggtRVLwFXnyQaNdXYrhcT5VQoWnwEF9kd7XnOuyTDLaxwpvcUbBC9G1jqSTrzSJ2f5Wn9z/ogJ+zxL8FwJJLZCN/QJoIiSlP2aNxZLfaQH9R/sn0OnbQYnCmcLAVRgSH8Wgmona1vcIeWYOBooATgb/EFFZzyXHaiD1LMhtWRRWozW12CRmV16tT1SgenMDgA0gfRZmUkG3/ALpL6xC4cs+6B7HK0N/F5WjJyDfPS84Ms+6hzHeCg9Kc0AbIJWTstp7lee++mvmq/e3FA9kna7YO0I7gfqloyiuHJNd0DAltd1k9rTsFA+u8+66JnICnMJbVrB0ZvR0q+s4qkkxFV3Pb/wA/NB18ZOgUB1JvDgCb0ihKSAd/Ea2huoGw2+6DzMO8vD/9Rn8he2GOwGiV4+Hp2dI6B8eNKQ0glxaQNH3K9JJmQROImzMePewZASPyG0BZja3WlhI0HsgZeudOicR68s1Gv6UdAj6ur+EvzftE1zmjChe1oJ5GUgkjxodv1QOHM9lmW+/dKY/tFRPqY7SPFOIP90VH17Dk/FHJH+h/0QGBnuVCCFkzquA/tLX+ZpC2bk4723HLG4XVhwQQNNKwYPK4ZK7XSqZEG7Q0LpkA7Ib1dqj5fmgK9UBJ+vuDnNI8Bv8AJRJkS/qjuTP/AG/3/wB0GnQJfTflN9y0/wApuckrzvTnlmVKPdv90x9RAeco+SqnIvygjJanNAYZ/mogy76KIPRB5KsJLCiiCkgsClg5pG7UUQcAcT8ls2Ohvuoog46KlTgb2VFEE4bXQwBRRBfk0DshZupYkBIkdv2DSoogEm+0eKz8MTz9df6pXlfaF8jv6cTQACBdlRRAOOuZQJIDDfgjX7KHrPVJnUycs+UYDVFEGcUGZ1G3vmc+u5keSrYfSzkwCQPNkGmj3UUQWbjYcUYZkPInII4gE0f4XOotYyHHBgLaYW89DmdboH/y1FEAJ9IsAAcHeSeyjmMIHpuJPkUoogscc8mta4HkaC45krXemSdbq1FEHGzSxn4Xlv0NLcdTyrv1DXt/+qKINmdYm3za135UtG9Xv8cdfQqKINW9QidVB3b2WOVOyWM+mbppvVeQoogyw3f8WfmxMOQUUQdva7ypRRBOaiiiD//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8" descr="data:image/jpeg;base64,/9j/4AAQSkZJRgABAQAAAQABAAD/2wCEAAkGBhQSERUUExQWFRUWGBoYGRgYGR0XGhgYFxYYFxgXGhgYHCYeGBokHBQXHy8gJCcpLCwsFR4xNTAqNSYsLCkBCQoKDgwOFw8PGiwkHyQsKSwsLCksKSwsLCwsLCkpLCwpLCwsKSksLCwpKSwsLCwpKSwsLCkpKSwsLCwsLCwsLP/AABEIALoBDwMBIgACEQEDEQH/xAAcAAACAwEBAQEAAAAAAAAAAAAFBgIDBAcBAAj/xABDEAABAgQEAwUECAQEBgMAAAABAhEAAwQhBRIxQQZRYRMicYGRMqGxwQcUI0JS0eHwYnKC8RVDkqIWJDOywtJTdIT/xAAZAQADAQEBAAAAAAAAAAAAAAAAAQIDBAX/xAAkEQEBAAICAgICAgMAAAAAAAAAAQIREiEDMRNBUWFxwQQjgf/aAAwDAQACEQMRAD8A4/Sov4fv1i2pNn2Fg25jPJV3h4/OJTiWOtngRGkylMktrr09RfyeITZNmL3/ADjPKrFrIBIZN/l56xtNxCm/tt5vjmX+vev2zow5L728PyjYkRFOv72i1Ic3MVGNXywdWiXakrHUEeUQlA3ub6x5NDEefwi0tqpZSz73HUcxHgMQpJpCmexBd+gce8RoCusVO01ACLEIuLRIK6xYlQ5xWkoCV0j3s+kW5hzj1Kx42626wG+klSFBSbEFwbHTobHwNo0BXaTSogJKlEkJASkO5ZIGg6DSKSsRbIQo3Rtzg6nYi5cxa0oQSCJZITo4CiHD6kPz0ctrHtShgAzRFCFJN2Oht4vGusUCLCF/CmWdfJ0DRZRS7/vlHwlEs3IPGmkkKzB9SQB8IZa7WJlsUxbN1iSpRCgI8n6wT0KhLMbZKIxSxvBOml2f96wxGLH56pcggJzGY6PDMk38bQCwKnP1inl/dRMJBbKSFgAulyzFPXWDHGM5SaYKTYhaR6hQ84WuGaw/W5KlG/aJ+LRhlbzdmN8Pw6svPfv606h2aXCQ7u1uRLa6QH4mkKIKld4ue8/uPWDy2ZKwzi1921jPV4rSzMyFFKSXsAQkEDQHnF7rn1HPFC8VN3/KCeKUyUzO4XS1jGDL3/KNGT1orUItWIpULQBSoX8ogRFjX8orPnE04UJQuPGLZ6fa84+lLAaz3jVPQkvsY52gPSy3UNLXv43g7kYHoIEyKT7Rn0vBdabNzb4xUFfSEWubtEwkZvKPcoiKReKS0IAiE9It4xJIeJTx7PiIr6J9K9oefwi8S4oFlp8Y0IXDhVMS4tlynjAqtUC1vSPhiCv2Ie4WqKmlvHwkQL/xNfP3frH3+IL5+6DlD40ZFODGmmmJl6vfl+kBZOKTE6N/pBhi4ckqqUrJUHSzWbV+XhE5WWKxl2gqeiY9iGSW8dt9Igqc+0aqiQwIOrEeYIiSpaT3cwSHYkvz6amHjNQXtRLUXsfFrbwRqsNXLy5yHLaKBb0Notp+HHWUqmykJ/GpYAIO45wXxThcyJKZgmypiCQ2U67uOjddxD32NK5aUtLJQ5e6nIBTlNnALKt74HmahQOZw5LZQ/QC8aplKpBKUlQT2alOxALJII/0k36x4jGlTQ2RAYOMoykkBtbsD8tYX8Kv7ZJlIoIzJBDXLs4DgPZ21iuZiM5WilNbSwtzAsYPVsqcsArTkTYBA1VZxmIHeJdwAGEYMEmFSJxKAZaQxLEqSAX7uzmySW3g5dFx71ArjuYr6kkrBzLUhYKmS47wJCRqHf8AbQi4K/apI2Wkk8r6vtDvjMyRMkzEhDFsyQ7sUpJBJbToDCpg8oBJscxLO5D3FrfzPEa7Onv/ABpIBQV5gRcJBVyPtKuLgG3XnGEntPYQCej5n1KiNTE+HeGjPQpedKEp1dQceWpB2MRKptMsJStsz3Gv7tF7/Bd+6F1ZGZ0nMkDU2+MVS5xTMCgxtuAR6G0TmyyTYWvFc5BSob2t5PFxnWidUqmsk5UhybJA08BFBphzPOBs6qXmNyL7W1vG+QVqSDsRrzt1hywrKjNkBnuPCMuR4nWzlApZTW2MZCo8zEZWbVjjdFgAtGucm59Y+k0ZOrjyf5wQ+oWJ1LPoztyvGMaBCVMtX8v/AJRoRNiBkELfZmv0v8oulyHMKB6JsWSwVaR6Kf8ATrBfAML7SYBoCWfRn3vDok2HSpb8o8KCS1vM/rHs3DUioUlRDCYpLgO+VRD28Iz45LT2qsoSA7WHLeDZ2NipDFypAv8AiH5wQp6PO+RSV5QCcqgWHlCsB19BDJwrUplKzmaEJJyLScwISpBZYIBBcunQkWLRUy17Tx2HTPaMRMWVBGcsbPbwcxnmeLQ6Sg6+W/gfm0X0cwvYW/t79YrP8z+kTlqL2MSY2KUkORtDTwNKYTPFHwXFHDQE2Wc6XDEZvAPaD/D1KJZmbh0N5Z/SFtrMfVSxnDiqWky5I0UVTAvXVwpN2OhGmrRdO4ZyJSc4D6hRLkEhi2VhY8z8osmTJaXzVOQXdGa9zozvdoETuJU5gZYzKFsy2duTOokNGsyRcZ9luukETVjVlEehgpw1IzqXLWWBS4c6KdgW3uYtFKFqXMUXUpTkXSL3sP7eEasOSlCxMAYpOzjpfnBfSZOzfMwszUsSEoZmBUHFtQYyTOGSkL7MIYoKQ4B7yiAVFRDhku3I7RNPEctKXZRV1EZZ/ECpiSEhQewLfHr0jHt0WSgONpnS1dkZomBQBdIAIYlg+vXXeCmAYYZkpclKlJQoutZcp6AtYt47wPJCX7kwk3J52f8AIxVM4rnyQJctU2WgCwBCb5jmVbUu48o07rLqKMSoJqJc0Jl9wJWMxyuQkEFV7wrYQrunxIdhyFrw3YnxZV/V5qVqWxSsEmYkkBQMsi7khwdIRKcnskGzdtz3yp25dYLvfaDxgktSU51qKUZmy/isHcaNb3RM4nPQoASEFQLhQTn9oEAcjYwHrMXnZ1AqZlGwuAQSLE7awQpsVqEjOJqA6czZSpu4pbXDP3Wf5Q9U+U9M8w1SCZjTEdSSkQLqqwrmhSnLAAAqJ08tOkFcXxGdMsuaFhJP3Ake1ldvPeApTeK7R0szBS1EoSNOu3V40ypeY5U6Dpb4ww/R9wgKwzVKNpZTZ7Fw7HfzjdjGE/VJyTOkS+/3UJQTsOm94eOQuJCxSnKSl2308oxQy8cVuYygEpSEg2AYguNfSFczYzy91ePoSqMGJUWKA38YHxaM6MOWHBGx0IO3R46WvhFEw5m1/bQNqsDVJKgAybl+jbxnzbfG5lPw9yslrj1J6Qa4WndmmYklIIAIeWlezH2h0jDWoUJhLGxuB7vdG/CaoS1KUUkhQDN08usJAlIpJs5XdEgkDTs0jr7PwPjFeMLmhKpQTKzEs8pOUuA+oLc4b+FauVMl5lyilQOULIbu7uWax0ifG9bMkdiTKBQe8mYCHUAkkpL3A3fpzhzLvS7j1tyepQc6lM93Ycze3T8oGTFlRvB/FcS7ZSlplhBUlILGzj2lAbOdngSEiKY1lQknQQYwahEwTkkpSRLUcqlZSohiMnNQuWLQOe4a0EcOrUSllUwOWYFOouAQUuxGUnrBTxkDplQoH2Dy/XSPPrCvwH9+UTWhWuaPU06vxQ91OledX4D6xZJKiWym55xYKZQ3MTlU5cd4wuzdM4Mw77I6EjbyghgZKlLBTZx6AqEecEU6ky1Zzc+EMFLhisyyLO3xMZb7dck05zj81IqVdwFll33AKT8AR5xmw9itPdZmdt2DH84J1vD01dRMKiA61a8ip+RI0Eb6PhfL/mJv4256h423NOa43YjRV8sGyUsW8bEG/p742rnoy2AAZvc0LtTTqkzGN8rX2I2NxEplTnvmDCFqNNi/bJUCCN/mT84pnTigAJ2/MH4iI0TEOZiE/wAxL+iQT7otWqWASJ6H5pTMUR/sFoW+zCK3ETlLnb5NC5VVJWe8efvJPxMM9XIkTZgBqAFKPdT2Mwk+ibnwF4C4zw+uVMyo+1BSlYVLSohSVBwRZ+Y8o1ljny3QbEKxWVfeJsX9X+N4CipUQEkuAc3mf7QdrMMmiWtSpUwJAJJKCAB1JFoDSqfuZwktmyk6h2JA8WBhZXsp6F5aSbvvcmPZwi6topkg5ZqChRAUx5HQ2jMqrt0i9p0zTF3jZA8OTG0XPWD2PRx+jyQrtVLRmzIUgsncXcFtmh/xabPqFJUiQjKLJUojMk/eIIOmzNeOb8CYz9XmzQpaEpUkEFSSolSSwT3bgMok66Q5q4jXPV2cmoQwFzLlABAP8cxY90TqtZYVOO+E1y5CpyjfMHA71j94naEvBcBm1SymVlBSHJWrIGdtTDnxcMrCZWfWCXGRBcBtApjlELUiYUvlQEk7g30Fh019YcxuSbZHTKTE5gbum4Bbu2JFw5PN40TqtSwQtCi/Ipt6awiUgc+0Wa/SCcmrYhHP96xyuqVPE+GAp1BKn5t00hMxD6xKfKUhIGgQgm3ik8o6NT05IzB/KMdZh6FFpyQCfZmZbp6TAPaT/EO8P4tIcuiymypw5xZMSlpikKTYspCGcG6SAGykPs4cHaOry6KlxSk7LOF9m2VQDKSFpdLgWBylj1TptHPsQw36qgrVTylfhU2ZCuRSRqD/AHaHXhHiKSJxQgGWjKklJSEXmIC7N7QuLhtYLUyWFjBvodmKXNRUHKBZKkkncMeTEP8AsQj8Y8HzcPmmXMDpPsTADlUOnI7EdI/Tfbjns/lCv9INNS1NKqTPqJcog5kkkEhSXbu6kXIIF4c6T7fmOasRGmWc6T1EOX/D1FL/AOrNnTlfhlIEpOn/AMs0km9vYjfwtLo0rWVU2dSElaQftXA1CswygjXQCFu0cShTIKlsSAC9yQAAH1PlD3wlw9KcLXOkt/Cmasj1lAb84CcUY8amoCsoRLQMiEgAd0Ek6BrknyaLcPxsjMB3UqHpZou70maldBncP0kwXmJYDaSq3XaAmIcB0qQFGqKB/wDXXubEsqL8Lr0mWlJLF9ef6QyGTnl5UJzeAfSI3Y34yqsE4eCKf7OeiYwKgyVJLJse7cj+0bcMxJO+rc+URwpapBExaciQr75CSULSQbByzhB02gCirkiYVCYySXYBTDwdLM8Z5ZSLxn0aawZlZhcW16OQNdHKvWAs+UM2ifMAiCfDFJ2qFlYU1srG5F3+UWVfDCAfZUN2zKv6RUpdAOI1iVyWWgBSO46RlcEkhxzGr9YUlpAX3ErU1yHew6M0dHrsOlqB7jdSo6+Ajm3GlGiUuWEg94KJZR1cAG+2sVE2S/pYjFgEEFPfJuTyA6dT6CCiq2WJAJSM251flHP58hld05vAvBanriUBC26H5PF1lL9VbibzZyDLypCQlsxSgAi9yS2p1jpXDeGTjKlzM8vVQssKzJUysoyEh0rKmvoNnjj9YgpOxFrdOUFMC4hXITlfKha3KQ5sE3PmQkesF2JJ72M/ShiKgiXJLuolSmVycBJSDe93PK0J9Kv/AJRaR7XapU3QS5gJ9W9YM4/NTPp0zCGmZ1MSbmXdn5WZhGfg/De1WpJJDszDU339IMZ+SzvfRl4hwObXTETJakBPZIDqJTcAvsWhRq8EMqYZZWhRBYlLkOdrgO0dbwng9eUCZlI5KTm8+hgyjgSmJBVLc+g9BD3qlcduL0uDMk2JPJntEhhM0XUhSAosO5dXgNzHcJ9EJAHZSQf5R+V4rn1wCcxlJ6OPZfe+kXM6V8ccbl4RMZykhHIm56kD5wZw/hqoX3kpyIbVR94s49w6w60GJJcpTLGYaKf1cq28xFlTTrlELmJXOUp2KCFME3fKWSG8405o4FjDOB1zFuUgsxP3/EEuyi3KD1H9HEkTHnFOW7S0EvrqpWtugAg7hbVCM0xSkqDgBS0Egc/swG8414nWy6GRnCHuAw3J3JPnEXyX1FcJ9uHVEtUtQDnf9vF9PVLe5JidfQrSQZgPTkHgVOrD2gAIyxzt71THIqSSOXjE6/ESDfToYzIqU5WBEYKlBKiQHgMRlcYrlIKFJTNlm/ZLBKR1DMUnqDvA6bx/l9imkpLAO3L3wArVOruq8unhAupRmUmWPaUpvLe/hFSaZ3J0rA8bVVJAmVFDJB2mBaj8kP0zQQmSMKln7Wrp1q5SZDn/AGlcccq5rFIGh73k9h6JMQkziC4N+cOxPJ1isxXBU2KKpf8AKjJ/3ZYxJ4hwoBSUU1cUq9pPb9mlX8yUzGMI8yrzsTc6OYnLBF2aDSedOtOcNmexhs1X/wCxj6Z3j6skUEsOvD6qWnmmpC/mRCeJxBDFobMKxgTJfZzlJuQO8NvxZns1yXhWQTK1bR0lKs5qYzwQH7OeEl21yrQbnoRfnsbaXilTsCfWx6NBqVgNO4PfcGzKysf6fzi1fDdJLuJSHO5c9dCWg+PbaZ6VzOJZc0BMwZEqZ5inLFnzMDYA23N3gGacqUClJyt7RBy6sVNp5f2hiqJ1MEsrIyQwGVNgNBpAiVWUctWdKUud8pJPqIV8O1TyaEcA4tCZiJQUEgBfeK/ae4GUlncHTV9Ib08XIAGdlDo0KiOLpAA2P8v6RAceSn0J/pip4v2i+T8wWxbiCWsFKFgF76Fhs7XH6Rz/AIzOaWFZ0qUkjKwYsTfVRfaGmZ9IEkaoJ/oBjHOxjDKn/qyVIJPty0FJc7kIsr0fqIPj19i+TfWnP8NpMx7ywgF7nSw08TBSXQywkvUy/K58AGENM3h2nBTlQlaFB0LC1MtJs/tOC4IINwQQYhX4bSyZJX2AUQdMyvMu5YRG1TApz6OmKb1KgqwFrdXDP74OcPcJ9nLM+d2ZSxVL7VGf7MX7VSVFgCPZBSSemsTwuXSLVLmzpSKeUlRzBbkzFp7yUJcOUtlUqwFwHYl9X0jY8exRLSX7b7RZFxl/y0BWhG9tw+8aYT7rLO/hGi+loy0gfVpQa3cQlDt0a3rG8fTdNIATToHio/AJjls5Mb8IxVUohtN+bPdusacYz5V0NP0uVKjYSUuWuJp87J0gwvirEWJ7Sk8AFF+g70Kia+lSQsz1KzuW7N1BjlAUXLG3o0bjxLSBASjt5kxXdSgIAzLNkpBfctfzhWQ5TEjiDEdTOpANSVIUlI6uot743yDic5Lpm0K0HcFah/tcH1jkGMyVmpUmYsKmJbtFJJZJb/ooOyQ7EjW8Z14/NQsiTMVLdkqykh8o3bU9dYOOxydxpeFpiz/zHYp3eRmS56hbj0aCasFlhJSVsOrPH52OJz1+1OmH+tR/8ogpzqtR8/zhcar5HfZ+BSNp6U+aT6ObR5Nw+UpOVVYkp5FQ/wDeOAdkN3935R52SeR935Q+NLmesRxRKklK1AZhZO4aOd1a1doSNH08/dD/AIrICS4Acnl+nKBkntVA/ZjoQkj4nWOaOnKbYMNqCqXd/jBCmBLOlfiAdPSPpkyqbuhI9PmYqlVFUqxmJHg3ySYpPpmxTDUkZkesKtCV51qmBlJQpKf5j3bAcr+kNmPZ5CQrtO8sm6dQ2t7MbjSFaZe4WHfdw/O5s8VGefYdWzPtL2DMPJLfMx8mYOvkD+Ua6maQHUHbf9YHmtLOEjR9XtF2xnprRWNoFeg/ONH+MTDY5m6kQJFTMOif9pMa8Nkz5y8qElRGoCQ+kLcHEeoE9o9m3d9vSHDhzC0k5lCyWF91G4HgwzHowhLpaGZJIz2LspOZzoFC2zvz5w88MqJSM5s1hzKi6leNgPARPtrjNCU+tGb2tNufSCJZYvr8IH1OEAKzJv01jSHCSWb5RGV3XRjNKavDULsVEDxAiioweUAGSbad4/KM1ZOd3v5wu1uLTb5Vkf1KuIrHbHyT9j6cJlg3R1uVaeLxfKwSSfZSl99T+rQjKrphuZqn/mVHhrpidJh9/wCcaaYGTiSTLp0g5Ud63suR4PoesAcOXnUoqOVLWvya/wCcDpmaarvKJL73+Jg7g2FF3ylZI9kDz2MTZVYnPheemWjs1KGRRDkuyF6ZuYSWAU2zHYCNVZjktKlylyci3KXVmUx/qKkt5NeAtJTVGcjs1ANyCR7y0EsZwieqQhakELHcF0kzZY0sFOVIFtLpbdN01CDhAWWmZ0oBsQy0kOWJBJI1bdtGAtGzG8FSqSBLS8tNg12DMPL8oFUuIzEWBtyOmvKG7BqtKkBktmcKf2SSzFO4IaCZ6HCWECjwBMwlBmypS9u1V2aVDosuAehboTpFyMCpEgGZWyk9EpUsjoe8PCN3GlAQoBKQRzez/KF/DsWRTS1fZgzi/eUAoJB0CQQW6nWL+S7Z3xamxaZLwpCgFVU9b7y5DAXbVSz8I3YLLk04qa5IVklBUumExs5U2UrKQAxKiwGweFudVhdPeTIzLJaYEALDEbhhr0eBypczTMWJch7ONCRBu1PQgpTJuXWokqV1N1H4+kBs3eHmfcY3TZhOpDtyZ+dx4cowTBe8aM2uWuLkzByjAiWDufUxPsorSWtUwRHtRGXsxHqZTlgCTD0NuuzeHZkx236mKTgS0jIxf0BPiY6VLp09PGJzZQyk2tck7RwvQ5OX12BLkoBXZ7gM4HK8L81ZGuUnoNIeOMcQ+zIGjNrrCKlbmxMPQpf4vBaSokm6kHldiPeDC7NWAHOj/HSHDiTDkrkKUpyqWlSkF9DY6bgtvCLVKzS1evp+kNllO3tSp02Fi9+VrQLRMtrszNz6xq7ciXq3iHf1jFn8PQQ0rZdSpIYEDfQfEwXwidvYKd7MLBhtAPOYJYcWUgku4Ivtfn5Qypt+t9owIuTdRL5rM5JhmwSsCiUkAF+6oWA/hI0IMIyFBxvDJhky1tXi6WPs6Uk0q1NwWvzgsmgzBiznrAPCcxAzF2tu/N7+MF5NaBY+sZWx0zbFiWApIYrSkQq4ngUpF+2Ho/zhtxKvBDW9ITsWD/KLxqM4wS8PkXJmnyTEVS6Qe1MnHwQB8TEpRYbRqoaRKnsk8y2/KNLnpjMNiPC9JRLWyUTVK2zkM/gABD1TUKJf+WpI2uB8IXeF8JCF5xaw/fwhwqasZPKMcs+2+OGoVq7jeVImFPYLJ5uNvGNtP9IcmokTpa0rlqKe4XB7w0uNC7Qq8XKZQLOFDlCtIqggkMWP73iue4i4WXboUvFZC1jMhKpxZzbKu7OR+O2oFw7xomY4JKSVJACdAkP10EczpsWKZyFjZaT5OI6fW8LFM0hUwLChmchgzt1vEHsi4pxJPmzQUoPZ5iGY7728XhZxeqaYlNtGO7EEjx2jonEi0ol5iAlGbKCBcMRa3mfKOVYqft1sXGYkHm/hBek3K601SqsiNMups2nu6/toCqmxKZVHKebQck6GVOd7tFaahrKgVQVha53jZMWTlVlURzax84qZWejxxxysmV1Fk1RBdPnGf/EVaRrzKKSQkkb6iNfCeHyzOK5wBQhiUkO7nYFgfAloJnlXT/keHwYa+LPl/wA0Gy5E2dZCFr59mlSti3s9WiiuwmbJS8yXNlqJtmQpHdbW4G/wh3quNKhCilDS5Q0QCWA5d3KPQCBU3iQrLzEJV1uD6mK1v7cVdpw7iUsxL+cR4m4qaV2aDc+03Lk8cvl4sQqM9ZjZJuYUxb3KDNbW5tS7e6MPbjYwDm4mecVor73jTjGVzH6ifnlTA+qFD1SYRJeDTAQymceLk7EaQdViAjJNqn3bwhcIVz2BYjQFDAlyAx6bxOg4dnz0haEOglszgC1jqX3iOKrLs7vqXvGEKUA12jOqn7NOD8D5s/1lXZAWSQpNzdzrcemsTxHhBEmWVoqErKe9lJSHABdmUb9IUnMepd4ntW5odp6jXmIL0OIKSbaQompKVHcPpBOixAH8oraI6lg2IgjVh+gjZOqX5wv4Ehk5jcEBhtBUzH8oydeNvtTOqynUFvEwCmrUtdhbk+o84ZpVNnBzCxjErBSg5kAHxhyyHlcspr+oxKwh2A3583howThgZGd94CUkw9o2h/Yh1wtkgd4WhWpmMEsMwcS3cwPxarA0LDT984KzZ2ZNjA+bQJWm4u/KJXOuyxjkjtJNiXFrcusc7nyjmYkk/tt46/iGEs4B8oScbwkhRUluvSHjdF5OWU1sqokgENqT8CI65gEtE5JUoqJe17t4fveOdYFwvOqp4CE9x7q+6ka3PO2kdlouFxJlBJKQUi6nI82i5WGnOeP5OUKls8vKVvuFizXOtwY5MsHNHe+K+FJlV3Za0pBufaLl3G0J9T9Ek4IWrtEEhJISEqdRAJCR1Og8YOisrlalXiSVR7PT3j4x0Thv6KVT6aXNVMTLzjNlUgkgOW3GoAPnE+ykrnSLCLqJBmKAcv42+EHuMuE/qc5MoLEzMjM6QQzlQIIJ/h98BKaWQ+U3Hv5w9lo302HOky2Ym+Z9X2aBor1UOcJVqRoEnbmpMHVYLVypXaqlLIWkZcvfJBDiyXI15QqY/wBllLTFrmv3u6EoABLNfM99wIJe15ek5uKmZchCgemX/tjwTkbpUPAg/GB1IbNyjW0bSud8cfWfup98UzMVWdhBSXw8jcq9w+UapfD8r+I+f5RnutuJcNcvpETVLhsRgckfd9ST842SsMlDSWj/AEg/KHyo4EXtV8zHqZC1fiPg5jokuQgaJA8B+UCuJK+bKCezOVJdzu/K+kG6LhIU1YRNAzGWoDmQUj1MZSmNE+cpRdRKjzJc++KiIqMqhHjxLLHkKkpVKi+kUEkPo/6x5lj1CRvEVcp4wniANkLBmAH6wbo6nMf23jHLkzsqg20OfCuIFQVmtv4xm3xydBoJY0fWNFTSMrdmhSpMYZetn/docaGrzp7xblzhNpQ8YQc4WLBvjBKm01jSZJWAB6xdTYcxuIBsWw2nZF+UbaRgkgpbqPnFMiYAGMaJtSALQ0WsVRRyy4DZvG7QFq+DDOWHNo11s0pVmaDOC4qlQtqIIdtkY6XhtNEjLJQo5jmPetmIA8tBH1VLnkZlLYfh2/Mwbqq5QS4Aha4hxcjKTbe39opGOybjtLUoK1JmLuCwClMPfHOa1dQonMpZ8VH5mOi49xSchCWN/dCVOxFMwuQRf92ipE56L/1N1MpN43GQsJ9pXqdIY8KwtM0lixa1uXzgdXUawopuGO4b+8PUTqyBsmlUUlwC+kU1GHNyA5izN0hhwuiUC5Q+W7nSB+IIM18oFyzeOpA5QtH9FuorCpTOW28orqqRQDvZ/ON9RhaEKAdzvyEaiApgWOUfsw5iztDaemIYtqPfr840pRG6ZPGgAaMy0ttGsQYEyotSmIpixK+kYulYhMXJQIrSvpF6VQGrnIV90gbkqPyY/GFjF8RVMBQ4KX2Szt4k2htmSUrSQTYwCncMrfukEeLQ4nLf0VV08UmWYbhwtMP4fX9IivhBZ+8j1P5RW2XClLJH3Zw1/wDBR3mDyST84kngxO80+Sf1g3B8dKXZR5kh0l8Hy91rPoPkY0o4Qkfxn+oflCtip46QhJgthlSZVx0htTwzTD7r+KjGiXhEhH+Wj0f4xPSphQLDsRRnBLkvoTDnhOMpzAEG0YpaJafZQkeCQPlF/wBeI3hVc6N1PiYbui+ukUT+IFg+wfd+cLX107q9S0eGc+5haVsyTcXnBiEgvsCLe+NScQWU3IHm5HpCmhZO7DxMa5RH3j8T73tBobM0urQR3lZj1Pyi6lxhIUySlukLIy7f3j1E0g6AQ9EdZ2LoKfaD+MBameiakpUcwgaK8naPRPIgAXifCmZJyL1/Ft5jX0hdH0fzX9uV6q/9YdxUPHqVQ5bCuMoFg/C06U32qBd/vN8BGqq4TWsk9snV/ZJ97wclhg8XpqQA1oNnr6AKTgzLZUxwdRl8rd6KzwjKlPlWSo75XbwvB+qxZEpBUshIG5LDprHPeI+Mc1qeYoaucoAPgTf4QTdTdRuVwBKJvNX5JETHBFPLuVzG5khI9ctoSJvElQdZ0z/WfzjFUYktftrUpvxKKviY07Zbx/Dfi8lMqcpKVBSAe6QQqx2cbjTyizC5ImrAV7IBJLttb3wITNiYXFRFM6bRcmZFIiSdIydDShUaERkRGiSbQG0pi1MUy9RF4EI0gImEx8mPngNFUuM00xcox4BAGTtTo0eKCj0i5UROsA0pyHm8SztFoH79Io5/vlAWnhnj9mJJnDm3hGCpN410ghpWAjkYtQgk6GPQLCPX9nwgVpoQqL0tGdMXJ1HnE016Jnh5RamZzY+UYzpFqIA3IWnnFxKOf79YxSzeNEg3IgC1Msa6x4S2x8Yl+fziatBAFYWeZaI9qY9mR6f36QwF45gv1lABLFNwXcB+Yjn2L4FOkHvpt+IXSfPbzjqaoCcaFqRbb5fjDl0jPGWbcwXFZMSXEFRs5nzx8Zxjwx4YCf/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82" name="Picture 10" descr="http://ecologia.cienradios.com.ar/files/2011/11/contaminacion-de-aire-autos-en-DF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1556792"/>
            <a:ext cx="3031505" cy="2227709"/>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12" descr="data:image/jpeg;base64,/9j/4AAQSkZJRgABAQAAAQABAAD/2wCEAAkGBhMQERUUEhIUFRUVFRgUFBQXFxQVFxQUFRYVFRQXFBQYGyYfFxklGRQUHy8gIycpLC4sFR4xNTAqNSYrLCoBCQoKDgwOFw8PGikeHRwtKSwtKSkpKSwpKSkpKSkpKSksKSkpKSksKSkpKSksKSwpKSksKSkpKSkpLCkpLCksKf/AABEIAIEAyAMBIgACEQEDEQH/xAAbAAACAwEBAQAAAAAAAAAAAAACAwABBAUHBv/EAD4QAAEDAgMGAwUGBAUFAAAAAAEAAhEhMQMSQQQTUWFxkSKB0QUyobHwM0JScoLBFGKSsiM0w+HxVHODosL/xAAYAQEBAQEBAAAAAAAAAAAAAAAAAQIDBP/EACIRAQEBAAIDAQACAwEAAAAAAAABEQIhEjFBUSJhE3GBA//aAAwDAQACEQMRAD8A752h34ndz6oTtDvxO7lAUC0yZ/EO/E7+p3qq/iHfid/U5KlQlFO/iHfid/U71VDaHfid/U71SVAUDt+78Tu7vVXv3fid3KTKuVDDDju/E7ufVCcZ3F3c+qCVE0we+PE9z6qb48T3PqllUmmD3x4nufVUcY8T3KXKopq4PfHie5V748T3PqlKApph2+PE9z6qt8eJ7n1S1UpqYZv3cT3PqqOM7ie59UCGU0wzfH8R7lWMc8T3KWFaobvjxPcot6eJ7n1SAVYcgdvTxPc+qpLlRA8uQFyW56WXrGt4aXKZkjOq3iaYeXKByQcRUcVNMacymdZt4r3imr4nhyvMs+8U3iaeJ+ZCXpOdVnTTDsykpW8VHEQw2VeZZ86mdNMacyrMkb1TeKphxchLkrOqzpphudTOkF6m8TTD8ysOWfeKxiJpjQHqJLXqJojsZCcZY3Y6B2MrhrXv1N+sJxkO9TDW84yo4ywb1VnUxddDfKxjBc0u5lVPNMNdTfBVvlzA88VRxHcVcNdQ46HfLmb13JUcdyYa6Zx1Rx1yzjuVHHPBTxNdM7Sq/iFyzilQ4xV8U11xiqb1cjflU7aSnimuxvlN6uPh7UQmt2wK4uukcVCcVYd+pvUxNbt8pvlh3im8TB0WY/P618vRWsGHiBRMBOcll6sPofr6qpmEdlNxcAXKsyrDGYxMXT2YbHQZAzjwjxSCDc9YI80vKRePG30RnUzJeIYJHD4oDtDct6zHSkwex+CupJ3h+ZVmVnDOWYoDEyNSflCh2d0TH3S410v9BY843/jqsyEvQZlWZbYMzqZ0ouUzIDLlJSjipjMQR3UtWTVhyuUDcQR5Hurn9lUMjkhKIY3wE95Uc9ZlW8embENVAEb4mUOZbYGCpKWXKZ0DmuV5kpr1eZA5rqqkDHVUQMc5LfiQjONANj4vhAV5m29KfXRZtxqTSGYtR1+vmVr2bGq79J+DvryWTFe0Gk8eHIV/ZKcXTQ0Med4p3Us1rjfEWO/xHqs8eH9Q+RWrDj77ZPGgpGplZniAacCetVqM2fXYdif4bvzeqMYng/8AE4LnnahkNbmQo3bgALzkItqVxvCvTOcA53NEAknEzMk/DqllxEf7+krs89PDhx+SMlmvw6c5WQYxBuCNdYHmpjY3D5fIJhKdjPboes9eiBuKsu8NxqiD6Tx6cFcZ1swgIvHrwuo09O4WXDf4fqe6PDdwPP6lBr9kvqK6t+Q08lbpnz6JGwYgaQTxbyROxSJMDjNqLGZybt3jFupx6oM6p20An3QT1868EOLjzp01P10WmOl72aWr5d0/NAIMGogxS3HzWFz+dkTcS01jRXCU/e8kWeUnNP76KF31IRGhr1EhjxRUqNMVrFjE20hVibQ0QQ0VngZjp1C1bW9shxJGc5W0nxQNZ4GOyVibCD7zhSaGlKUo0GaioXLyn118b8LwHjEBMVBmK2ET1HIJYbPiAgGwILTbgNPqFobsbR7pqL38/jHdQZQKlteOYxbUEA62qDqLLN5fjXj+lCPFQSKzUC5EXtQ9kreyIAvQ0cafXNam7O0mfDYe7ApN6+IU1njKybSMrnA0AJEGaDqa24q8aWEnCcBMGB05DjzHdKc6Lz2vXmhwtoLnGZLa0qKciNU4vgHK1zSKgisaUnRdNxx6FspipmsRTSP+E0umSQfD73IGgnigftgJnIJNKgwOZqAeNOJVYuM0NI8MuIHhm/6nR/ys3t0nU6R2LwNrXEfsqh7hIiNDBPYxOkJJwhqWzSkmehELWNmxGNaIHARU3zQY+qK3+mZtKOyui8SYIiCI40+VNLhJJIkRPDl1RkOdSReCANRewIpzKoksk94INfNXUsVhNcYkQCY+gnbwMNAHEjlF/mUGBtPhfNDHhm5cYm1zCTheKkjMaBtzS9B5ok6G3Eym8fV+SgxJFDPE9R1UbsWICPAY8ra0nnTonbZs4a2RI0hwDb0Jip80thJfZGYidRNBEtE6/D4osOSL0Glq2V7BhDEdkMtBEi5BilJ0ugxnBgLZrm6DKc9Z0jKO54K73hnWgGKCYtJFzA78FoeyBp/7VM6SAFiwMOZMinHpxFFraybyRMDyykR0kJaTsWBhh5P3YAkkz70xWQBbVHi7OGBpLhciaachKm5YGF2YXjnEEm5FeH0Ut7BBIcDGg1kgGzjGtIWZ7auSNOAcxHizTQADoRwgQCosmHtJkeHhcafNUrZSWO5teF/DjxZZcCQ7MAWzQC1ahKwHz98QYNCR4SAAAegOlJuFh9ubcccgwPCIpW515pWDtkZQQRlbEkxaeXMBc/G526eU8unQxXfzVNKWDoNZPiv6iyThYDsd+Voa5zWlxlrhIoPeAOrogU6WWbF9oiHQLVDpsZigvrPDzT8D2kBhtytLnAOEEF8gwDBzDKDHDtrMshstw0ez9paK4OIBEn7OnEiHcKzwQ7WHjBJc6Q2MomQ054DS2feo4yJuKjQMT2zi2DA3NOYFrTIMh8NOviPkYogft7i2CJDBQFoaQPCKXg11U/l9W+PxzsdzROXWhM3sTI0qmbBjl2cQ2jC+oB90iawTY2oDqUDmZqBreVIAEU8TRehR4GwPaXEZYAIIJaJaRMeOD92fLyXa2Y4SXXaLyIhuFIFSW4g+O4I+KXh+zcTLmccJjNXZzF7kuk3PDVYDhtNXYvumaVAv7ri7loEQ9tYmFhloxJtl8RzM5t0Ap8Vyy/HbZ7rQdiwM0OxA43yta6vMktAHmh2vZGMa14e+C4jxBlstMuXPFYuZvZcc4zSfHDuJNSeZcbnjflCPF2ywMAAW8r8u01W/C77c/OZ6am4gIAzECwvF6Cok6A8leJtTmkNplEwQCYpaTaoC5za6iCZqCRHHhC0MxJA8VQIi1K/AxC3jGtI2kNADSRoQM1iTMx6JGFhguzEUrRxe3NTwiWtmRTtdTExGi5B5ADTSLgeXmps+0sYWmBMg0Nh3NeimL7o3swWRmw5ng54jU1Nzy+SaWOLQGDK0iAM0k6Ct+NBStAue/FBEZhemkcfP0W7B9qhrWgEmNJ7apZSWfS2YpYQZMxEiCRN7gwKfFLe3MJkl1LxHPRVtBz+LKRoToSL1FzWyTh47gIHHlz9VqM2/BtwzESBNI8uVE2zZigMGDyBk05kfpNBQnO7aXUrMQT1knsmM2supIpJBIgWIrzglKTPQxi9O6tuKRWG97+UVsEloLpgNgAuJppJMEmvICvJMxMLKXA5fCcsgZgT+maUuh2NmM4mhudCAAfoKLPhiorrzueH7qJkJa0HGfnAkFpcMxyjj4iQZtfS/VbcfEAZR0hpmAWQ0hoFADQwcvkQObn5YBxS+RSWmRSwykjLwpOnBc3bttc+YJyGQAXCgBq0u+9GvnxXLfKus/jGj2n7KdkljyaBzmlzGircxygVsHVkWPNbdlwGBjHBjA44bczhhNaScokyNiJM6medZk85/td5bBDiyA2MzwCP5i2h0p5KYG3hrQ2jQAAPfc4ibnK5rRbjrYSlnLO1l470d7Uw2tZRrQQ4xDQDEGRI2ZkC33h0K07FlJJdlpBBMCKgHLJbFyuZte3nEGWkTecU/iFAcRzTfX4Jmye1jhz4b+GGvcDQxJiKUP+11m8biznNdYhhMkMJMSZw66/8AUhczb8jXAgCA0CGubpNnDEePjpYLRi+3iKEPnhvHEmL6OjS6xYntg5g6JIGWC7NQSZNBNCaGefBOPGwvKA2nY3BudxBaPvC5tVtINXHhZZsNzDE5r6BsxNbn6lJ2jbHucC8kiuUGCAJ0FAm7I6ZIw2mKe8GXE0AMm3xXWbnbj1b0YHACJfIkD3bdJm8KjjtkRJjkB00N6osPDJBAygkCRLZ0JMkGeHiIvSymJg/4RplMipcAHSHF2nS5+7AummUoOJAJNyZmJAmD16IHQT+IQf5TGk5bcUlpLh7toi2sxU9D8FeHs5DhIIE0EXip6mJWmd/DcjiZDSJBgNBtFhANI+VUOzziECYboSZExP7IsfbaQ0ujpAisAa3KzOxJJc4mTXjPnISalzW5+wBt8Vn15pG0saCA12agk6TrHL0XRw/YRDQ4F5NCKQ2bgzU30TH+z8Sag0aRNDEHMYgCCc19ZuszlP1u8P6cls9tJr5Cqj+YiKR4p1raNNeIWpuG2h8fEw0UzCQHFtjBtMod2wuu+ukWvNZNad1qVi8WEhOwMXKa1HDidFr/AIbCrLxbU666dKDjdXtHs9rCQ7M0xMGJggEGOhPZPKHhZ2A7azRukRykmJnn8OaPEflqcM1qSYkXvGvVYHgfdNNBqBpKM7U4iCcw5xpzTF8v10tkDHWbWkdZqOlaHVRc/Ax4cIAuLgcVExZX0Htb7L6/nSvan+Xwf0/Iq1Fxnx2v1zcT7M/mH96oXd+b91FF0jlSRb9Tfm5bNm99vn8ioolXiDYLnqf7gsrrfqd8yoor9L6n/S8b3e/zKZsXufr/APhWoq5/QbTbzPyKIfYu/wC83+0q1FGiMT3T+VJfcdQoorGb9MdYeSQ/6+KtRVmvRNh+xZ+VvyWT299k387f7mqKLxcfb38vTk4/+VZ1Z/qLmfXxUUXp4fXj/wDb3P8ASxY+fyCPC9/9Kii0xwYmqh+/oootwom+8PL5hRRRFnp//9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86" name="Picture 14" descr="http://upload.wikimedia.org/wikipedia/commons/thumb/4/4a/Sha1993_smog_wkpd.jpg/250px-Sha1993_smog_wkp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58482" y="1556792"/>
            <a:ext cx="2381250" cy="2227709"/>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16" descr="data:image/jpeg;base64,/9j/4AAQSkZJRgABAQAAAQABAAD/2wBDAAkGBwgHBgkIBwgKCgkLDRYPDQwMDRsUFRAWIB0iIiAdHx8kKDQsJCYxJx8fLT0tMTU3Ojo6Iys/RD84QzQ5Ojf/2wBDAQoKCg0MDRoPDxo3JR8lNzc3Nzc3Nzc3Nzc3Nzc3Nzc3Nzc3Nzc3Nzc3Nzc3Nzc3Nzc3Nzc3Nzc3Nzc3Nzc3Nzf/wAARCACxARwDASIAAhEBAxEB/8QAGwAAAgIDAQAAAAAAAAAAAAAABAUCAwABBgf/xABBEAACAgEDAwEFBAYHCAMBAAABAgADEQQSIQUxQVEGEyJhcRQygbE0QnKRocEVIyRSU2KyBzM1c4KS0fAWJXTS/8QAGAEAAwEBAAAAAAAAAAAAAAAAAQIDAAT/xAAiEQEBAAICAgMAAwEAAAAAAAAAAQIRITEDEiJBURNCYTL/2gAMAwEAAhEDEQA/AO5Vee0tCzarJgeJ2AiB4ksYm8TeBAxh0U/1zK3YiN7fGYm6e595trUA+TGjN8Yyczl8n/SmMXbuMSi+rfWdvfxCAoKiD3sUBwZOWwcZulvumrO5h3PYwTVtvs7nAHeX6rVvznv6xbdrdzYKy2GXI5Yi66iy/C3EidO4bHJg9epwcrmH1axQoYgZ8xrnZ0WYy9tU6Es2G+E/yjlNOnugpVSIhfqSh8iNdNrwyLvwAexks8srOTa10uuJTPJ4HceILp7bLNRgtlPMv1F6Opw0q05FWnY44U5+sn9Gk4S6jXSlYt2qcdsiI9bqmcZDYXHaEdS1i6hQtbfiYl1hCplWYsO4PmP48ddhleAuouZjySR85Sjc95uzkSpeDzO2ThzimwlYJ5Jj7oifaKuWJVFxFQoSxUU5C8HMdaO5a0xUAOMYHiR8l40rjOTzTWKtQUA8eomAljkQCnU2Nzjt4hVdg25HBPrOWxXS+wAr84p1jH90Lsv8DmCXYcHOZoOtQk1oJBK98wWm9gcbuYdrEHODE2oVkO4S+NTp2mrrUg2V/F6yvWa+l2Ub8Z4xEr6jNQy2eeRK9VbWK9lQGM5JPmUmMtJcj0WVuNqnJg+oSsggFdw8AznjqbFb73A8eJBXYWizJ75ODKTx/wCkuZsNKjsPeEEA8c9pHU6Wg/cOCPPgzdFlWqGQQjehM1YxSz3R5P5zbsbUqizRDHjMHbSAHH84ddYyLz28QRruT/4hmWTeuLswvEliH6fRqLP65ht+Rl32Oh7PgOF8iSvkhvWlREzzG12gqNX9Xww8xayEHBGJpnMm9dLtCfd2M/kLxCVfcATxnkmAIWQgwmm9c4cYX5+IucNjTTRWGxCp7LwD6zNSuFMr0ZVMgHIbkYlt5BBnPl2M4yINbkt2iy6hyexzG2sIBYjMGpcluZTG6h72Vsr1qc9zIte6LlgZ0Y6auoQM4IMD1vSvdnjJX8oPeBogssIcc5zCU1pUrlicd5G7SYsMh7kVryPxj72A6zX7awweDHq1mSjOSvgZgFwJGMQY1sDyDDJA2Ou1hwdnEAbUkNy3BkLSQe8FcEtmNNBTNXLKCcTTDnMmlae4R0bORzKLLCvGeZSZcEsMKbyG5J7QrR6l0t3ZyvmIxYw+cvq1LKvMSwZXX/a6DWGU7SZQ3UAOA05hta2O8pXWtuwWkv41PZ1i6wb+TGlW26nOQDOMrvLAHJxGOk1z05+Lv4iZYfhpkYamlVJLkc9hFutrQVEjGfpCrL1uTcT8XpKLEDVtu4wMzYtXM6g7GPiV/Fs+LPPMP1NYR97I2D2JEFtYMc4xOnCVDKhses2RJ49JoiXiavJHmTW518k47czCOJErzCyNt1tgAZjMRvhHJmipme6fwR/3RWeme/LSxbyo+vmV+52DL8gd8GRYYfG0geMzk4dPK37QxBAJlRsJ7mYeO+R9ZpQCcZx85m7YC1h27c/hMZcHyD6GHKxrRQijPqBKbQ9gyw5BmmQWI0XPWMLDF1KsMHhpSumY05IA8/OVbCM5Bi3VFu+lbPr9JunSBe6iW0jPLeIXWOOeMxLTbb06FRgyrXVFlwOxhYYZwJG3HmISZfJzWs0m1gVXmD2aTeACOZ0GrWsgHzBL6l2kjuPMb2V1w5+3SBRjEFspC8MOY+933z+UA6gmQfh57ZjzItjmtTjecDHzg3fKk/jDtRXgtxicD7SXMOp6pBYcGpUxnzwZWJZXT0HRrjTjJJmWIGzmJv8AZ4l2s6PeinearyCGbkAqCP5x/fVZSSHXgd8R9zovNCivg45MyysqufQSwc/dEklL3MVA5hYssZskStMho01HSdTUD7xCDjIHyixqipOc8GJuG1TJdQldCj4Q2c8cwgWi1gUODjmJVQHG5iIVUXXCrnHygsGHNd4rH3peNWrVg5wRElpdVz8pWmpIGCTF0bY/qnUBsChQ3HOYo+11spDAAj5yvVuzZIMU3OQZTDhPIfZrlVuwxCaX99WCuCSOQPE597N3eO/ZjTvqNUCDtRQdxlfbUJrdEhTngS1NPYQD7pyD2wPM6bT9L01TGxl3E+sMY1qPhwvElfN+KTxfrjremaxEDtScH0IJ/dA/dWc/AePlOv1mrwNsDXWpWNuIZ5L+BfHHb1lCB8IIPym7CKfjFYPpxIVqKigVcA89+0mSS5yPhnKtraqtjfZmxQF8mZbTRuLIef8ALLiPTz4xIJUqNuHeDcbSzTjZjk4+cr1TNuzUccZOe0sZsjOZURuU5P4QNrnbNM9jE+8O4+suKA5LCV1NtTCkZEE1d1pzjj6Q91hwVVmbxmKKrbXcBmMYp9wZPHrNZpu1oswc4lrN7yvPmDe9C/eOZX78qcryreIGsQ1Ksqkqcj0gos3Ha3p5hfvt5YECB21La4KZBMB1Kuy27GPn18SrVWLu2lcj8oW+hNgCgZwe5kW05pO10B9DDsNOe1lSnd855V7Trt63q19GH5Cez6vTixiMYM8d9rF2+0OtX0cD+AlvHdo+WcOo/wBlbf2fqFW/BZ1IXOM8TurNF70YZwD6ek8p9kL7NMLrKzjDqf4T1fTahNTpKdQhyWXk9ufM2W5yOF3Ev6L0y07cAt4bMt6fodPpbw7MWx90eMylrWrXcO3ykDqUfB5UxN3XZ+Ge0GuWvVVKMEYiy+vTunvApye+Owk+oj3w+IbiOx9Iuvdq0KhsfKPJwW0NqVUYxxiVJea245m7X3KMwfnfgGMXY0Xe8Ega1PPYytVYcKIRpgpbFhwO+YBaXTK33jgRPrqgrMBOreqtaRhsgzn+pUZYlMYhlDKEDqc4E6j2QWzTFrba/gcbVb0nPspRwR3EZdP60+lJrsrV62744IlLuxPHiu7GsrK4zB7tSpB2mL0so1FS3U2qyt6eJoov9/mR9Ztbbd1uQQYGzc95O0HxziVc+kpIV6WjhwrfKT3Z5zxAKLSdoBGDLveBfM5bFotZwDxmb94AOIM2pXkEj5TRvQIT6zaZc9mV9eZvfXheBzF9l4zkGUtqfGY3qGzRr6EbkfjiQd6rB8Jx8sRYtgYjDS7d8Pzm9dNsalIIyGx85NTtONwIgAdgpx3lQ1LK2M/um02zNlB7GZbUFGf4QOnUK3c9pdbqg44OCIuq20T3Pw84wB4Eilbo2d3HfIk03fefG2VPfWoMPYiPtGxgMY9TLNV/W1hk5Ii6+8AB+4IhdFoKrtPcd4tmuRlDuMja69xPF/bOlV9pdeAP1x/pE9yt0+5Cyn8J4t7aJj2n14PfeP8ASJTxXlLzdK/ZinOn1H7Q/KeidBdV6bWrnAy2MnxmcP7IIpo1Ktnl15H0nWV2hUCDgAYAlbNkxujl1U52sD8oO1bH7qgfjA6r0U8ky59YgQ7Dz6RZjYfcqViOOCm71xF92lDkvhiR4xLvtdncTf29jnLc/nGkocFOoQj4WAGOe0o07KLRv7R6LKLR8dfPzgGtop96DWcAjjEICtEKG1TV54IypgesrCWHaCvM1WQjqeRiFa0repsVsf5YnVH6B+8bZjPH1lGC1gDA4PmVNawPBMnvcYPOPSMCnWaPBOP4RPehrYhhOpSxbfhxwByT6xP1auvJxDjQyxa6HqWS33QY7X7AeDOgJIUEHkzn/Z22ujUtvUHd+sf1Y9fUV7sqcjyIcuwx6SXcW7cHiEppcrlu8G+11r93uJX/AEqRxiLzT8OmXUv2DTf2pyeWzF4s9JIOTBZGGHUGa+0NjGYKH8GbDibUba8WsD3mF8jiVbjIlpmWi0qeJttW0GZpAnMOo2xterZc55kTaDk5xAt01vPrBptmC3HnBk1Ll8lv4xatpDDcePMN3p7oujc5gomAubABPb5wLVXFHO7sTMrvFrhV4MkyI5IcfwizgzVGpV6yrcuP4iNtKyWV5rJGPEW0DTVnGAzdoY2t9wMlQFiZDiZ0kMmGPM8X9ulx7VdR/wCYP9InrvTtZXqnKAYbvPJfboY9quoj/OP9Im8fGRfL0j7MNsrvP+YfkZ0IcMuROf8AZlCa7+M/EJ0AQgZ/KdEqUnCJY+JHeQZsyJHEZkzc2c55kDZIGaPpCCz3hkC8gSZEmFl2/PeMNBW+sosp3ABRlc9op3cS3S2spI3sq45wcZiZTY43S59DtbbnkHvLrNJYFxjOBwRI16tayjWHepPOPE6jRaSnXafNbEc95HK3HlXGSuV+xvXUbCeT4iDXoxfGDnM9C6h0ltOu5n+EcziepuPtJIGADD48thnNBdHp9g3WD4oSTzM3llVj5EiWl4i0zEdpXvPrJk8yvAjM6wMcQrQsu8hsZ8EwMH5+JsMQciQqpsunptyFZQ3nEqbRqvCuxPpiQ0FuHz+tD3Ck8ck95O2yqSSlZyh2kyJPrC7q1Oc/gYEzdxGmWyWaZkTFBfgd/GZAnEiGwYwLHqdO4xKcw2gm58eAJReFBZdvI8wTL6HSjJmLYQMAzXbE0YQWC0qwZTgiWpq8OWYnJ78wQniRJm0wuvVBN5wfi7Td+tbUIKiD37g94FNZwQYPWDs+6QTVYCTzjE4D2xBf2k1zN3Lj/SJ1dV9gCsjEEeZyntY27r+qbtu2nH/SIuM+W2zvx0J9lBt0urO3I3L+RjKq3lgPHiAeyufs+qC+WX8jL9R/V2GN9hOl5yW7d5Fu+JTVqWZgp7DvCHGVzjiNKCpuJEmSfG3iVGNstbJ85kSRMM0cQg0TjzI55myPMjNtkkYb13/dzz9J6J7P2adtEDphhR2yMTzcx50L2j6f0yh6tbqSjBuF2M35CR803OFPHZLy6fr1xdCmfGZ57r03XEfONer+1vS9QxNN1hGP8Nh+c53UdZ0bsSrP/wBsXxywc7KLQEoy98CYxIpAbG4Hv5xAKesaRCdzOM/5CZZ/S+gYHdYwP7BxKy1PhbmR3Suu9L131HK5x2xMPfvKbK7BFJYA8TZrYHkQm/TFDu8SmywFQAJGXa2lmiALAlu0bphmVk7H5znlfbZw4B+uI0pvWnaOefWJlibGitXSdxGcE9sRNYprcqfWdDQftLfFxjgGAdQ0yVs5ZFJ75ziDG64HKfZS3eQDZbA5Mk4APPbxE3SLnfqGo3Et3wfxlYm6zSItNIZ+GY/ugmsADsUJIPrDdPWfck2E7cZ4i68qWbDfKJOzXpRk+ZEk+s23EgY5G88d5on1kT2mfERmEW5igk4wTMVS54/fDNPUqsMHcT3gtaTapHauphswfGROO60zN1G5nJLEjk/Sd5fwpJX4Zw3Wlx1C3B8j8ouN5DPiKNLZZXW4R2UEjODias947/CzbSe5M3pa2fco4Hkxpo9K1QSzYLWOdqnjEa3QSbZounahV9+HD1HyDIXi37QgS1yhYcBu3MaLqa9NoWWxDutzkDnbmXdN0FbaVQFsQk5+NcHiJ7H9fwE/JOJAnmHppmsYqABjuZMdMyhJc7vlKe0L60sJ8ZmswjU6VqFznPrBo0uysM0TMaRMwMijqyj3pb1GY1zFvVVyAc+IMhJWbmRMky8yP4QpsyJokGYR6TWJtMedMAGjUjySf4wmD9NGNFX+P5mX4hM73UZYHc7QR1we+Y3NYNZ+HJMXagYb7u3HBxIY1exzHVLGOtfaxAXA/hHa68LqqNN952UAc8LxEnUVI1tmfXzGP2dbfaSinuCEzn9mPU5bt1ekO3hmwR3OZb1Z09y7NgAKRkfSA9XsTT6O1aiNwrIH7ou6S92o6BYbnLNkhWbnGJHW+Vt/RN0i+y97TYSwGD9P/cSroRX7fe2PhP8A/Uh0dtt1gH9zPf0lvQKy+stUZBI/nL9Iy7derFqSU7Y7DxFNq4y2Vwe3rGtF1WmqvCOGAwBnuYr1Lmy3IA244AElheVculDSPqJDXM9dBettrZGOJVRa76jUI5BVGAUSqa+NOlVV2K3vUB9Ce0XV43DIH4yyjWsiP2+F9oA9Ime9cGx7EagLTYwr+7ntIVOilyex7SzUWJaOFyTA3rYVEjK88CLOuRFLYLKpzXVNE+o1zClck+cRvVYy+8DkkBjjM3puo11WtXZjdkAcTczpuL2RabSnR+8GrVlY42Edoy0N+ndvduWXjALEDvD7lr1dpSyvkH+MpGjrFbYqyF8n1mt22tdGHTunUrrWutG/Cg15+7n1xG971ISxwSRgnHiAaO8PSoXC8YBk7TkbXI7SXNqnUB6qxUcsuCPEHOoXJOTnHPE2qE2ndyOwEvWhKxus7emJQhXrrg1e0DgxeZ0Gq+xPX8I+LHwnEQMNrYPcSuF4TynKJHmQMmZE/KORAwDqhwqj1jA8RZ1Q5dV+UGTFbLmRKS8ia2zF0o2zW2XlRI7cQgZdPP8AZFHoSIR+6CdOP9Sy+jQk/SE0el6PVV2qF594fSL9a59/tIIBM10S6u3VlAcWKwwD4+cu6iynVHBz47zm6ydHeLk9dk6uznPMZ6Rm/wDktLKMkY7/ALMXawf21wBjLRho8L7RVknAHn/plsukp2YdRtRqtVSDmxUYkSfQVR/Zy9dodgHyM4inqTKeq6tq+QamH8Iy9mbwemW1EBRhwHPAyfWTynxUl3kRdGTfbbhP1cZz2hXsy61avVl/8PHHrmV+z7APeh/WCgcecma6AofW6lM4yP5xr9kn0eKpGncA54Jzj5QMNgLnOcDOY6GyykpgemR4ifUp7u1lByB2z3iYX6UyB9TJtoAH94SOnRl1OpLDuwxN6wM1ahBk7hLFV0ut3dicj6Siae4gxU17hLAGP6RiM+58xQ3Kv/8AphanNdwrJLH6ZMj1PVf2dNvGXGRFvVmYJUFOPizCNcM9P0lmcg3KCR54MXTbXaFDa12f8Q8ynU6epNQHOQd3GD+chpbWRtSyMdpvcD5CA6vVWpayWDJHr4g1yNuo6auxXVdvJAzxJ03owNeRluO85zpeote3e233VWNxJxgHj8Yw/pHTJa2+shgcY8H5xLieZbhwqe4wOy98Casu96wVf4SDW13aJbUbKt5J8wCq9q84GOeCDBJs1pnTT94DhvBkbw6JtLZM1oNSLK2WxgXJwOeZTqbGUc+Is7b6BXbhkfe+UCuJY7jjJ4IEvuty25e48QKw5YsM8dxL4pZNmaM2e0iY5ETFOsw97nPnAjS07K2Y+BFDHJmCqis1tkyZEkATAiVkSuJIuO0gzzaAToTtdl9RCyYspt23Ifngxie5zCMrq+mP7vq9wTC8eB9I46kQLaip5dQWUHsZzOl1Ao6nklsM2DidC6rY6seW9ZLKfLa2N+Lm9a2/qLnORvAhelH/AN98Q/WIx/0wG/H287icC3uYw0lnvPaI2VHKknB+W2PeiTtX1PdTrtTs5Jrwc+hAhPSFJ6NqVJG0AnGPP/ogOpBOq1O5icDP74f0lgdLepY7SpEW9GnZf0JSfflc5ABH8ZR0yy2u9jV95iBDuhsiaXVh2CZ2jJP1izTuanYqxBzkH17/APmHu0vWnYV0MqYZ8lh3HrFV95fqP2YZyFyS3yEN6br0tGmoP32xk+Scxbr9tPtExGAuPHngyeHamXSVjlPhAzn18QhkZ6veHP0g+owa9y8jtKBrPdjYW4POIwJa6/7MqllJJ/hFJt3UuoBy1m/84V1O5bWUjwB/P/zAcgAiNOiWiteS9dIYEHGfrKn1N7UVUFv6utgyjHkTV94euoZJZRzmUloQtEVavU1V211uAtrEsNo5JlF6s77m5JAyZrfLHbIDY4Ig029qq2eoOFxh12sCPE1YzWEFgMgYyJIt8oSul/s7W2MBx8PzM25GktUUarUUIUrsKoxyV8ZjTQdTWwpVqUUH++e30MTbhmYGG4D90FkozKx0OpoamwW6d9qnsQYnv6hq2ZgdQ5GfMZLb9q0K0sQbEzuU8D5RFqB7q5kPGDxzBj/ps7+JnUXf4jSB1NoOQ8pZ5WzZj6T2J+12j9b+EOpYvSjN3I5ibdHGj/RaifSatFHUbNtIXyxitmxCup2btRtB+6MfjATCFYWkS0wyJMMBEkyPaSJlZMIM9Y4osFlKP5I5iUtiXUax6U2L2zmCtK66n/iC/tzpq+y/j/KZMk8+18OnM6r9Ot/5h/OFdJ/4sf2X/wBJmTI2XRZ2lqf0nWfQfkJvp36Jf+yfymTIPo32E6f+h6j6D8jA07zJkM+yfh30n9J0H1b84N1b/jJ/D85kyJ/ZT+rVH+4b9qU6r9X6GZMhgUFf+r9JSv3pkyNCXth/WmjMmQgj5EuT/dD6zJkFaNN9w/8AviEp+hV/VpkyJT4gPJmj91ZkyMUy6T99f2jAup/pI/ZH85kyDHs2XQIyBmTJSJojvHWj/RKv2ZkyDJoU6v8ASbf2jBzMmTNUZWe8yZDC1BpAzJkIIGRPeZMmZ//Z"/>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9" name="AutoShape 18" descr="data:image/jpeg;base64,/9j/4AAQSkZJRgABAQAAAQABAAD/2wBDAAkGBwgHBgkIBwgKCgkLDRYPDQwMDRsUFRAWIB0iIiAdHx8kKDQsJCYxJx8fLT0tMTU3Ojo6Iys/RD84QzQ5Ojf/2wBDAQoKCg0MDRoPDxo3JR8lNzc3Nzc3Nzc3Nzc3Nzc3Nzc3Nzc3Nzc3Nzc3Nzc3Nzc3Nzc3Nzc3Nzc3Nzc3Nzc3Nzf/wAARCACxARwDASIAAhEBAxEB/8QAGwAAAgIDAQAAAAAAAAAAAAAABAUCAwABBgf/xABBEAACAgEDAwEFBAYHCAMBAAABAgADEQQSIQUxQVEGEyJhcRQygbE0QnKRocEVIyRSU2KyBzM1c4KS0fAWJXTS/8QAGAEAAwEBAAAAAAAAAAAAAAAAAQIDAAT/xAAiEQEBAAICAgMAAwEAAAAAAAAAAQIRITEDEiJBURNCYTL/2gAMAwEAAhEDEQA/AO5Vee0tCzarJgeJ2AiB4ksYm8TeBAxh0U/1zK3YiN7fGYm6e595trUA+TGjN8Yyczl8n/SmMXbuMSi+rfWdvfxCAoKiD3sUBwZOWwcZulvumrO5h3PYwTVtvs7nAHeX6rVvznv6xbdrdzYKy2GXI5Yi66iy/C3EidO4bHJg9epwcrmH1axQoYgZ8xrnZ0WYy9tU6Es2G+E/yjlNOnugpVSIhfqSh8iNdNrwyLvwAexks8srOTa10uuJTPJ4HceILp7bLNRgtlPMv1F6Opw0q05FWnY44U5+sn9Gk4S6jXSlYt2qcdsiI9bqmcZDYXHaEdS1i6hQtbfiYl1hCplWYsO4PmP48ddhleAuouZjySR85Sjc95uzkSpeDzO2ThzimwlYJ5Jj7oifaKuWJVFxFQoSxUU5C8HMdaO5a0xUAOMYHiR8l40rjOTzTWKtQUA8eomAljkQCnU2Nzjt4hVdg25HBPrOWxXS+wAr84p1jH90Lsv8DmCXYcHOZoOtQk1oJBK98wWm9gcbuYdrEHODE2oVkO4S+NTp2mrrUg2V/F6yvWa+l2Ub8Z4xEr6jNQy2eeRK9VbWK9lQGM5JPmUmMtJcj0WVuNqnJg+oSsggFdw8AznjqbFb73A8eJBXYWizJ75ODKTx/wCkuZsNKjsPeEEA8c9pHU6Wg/cOCPPgzdFlWqGQQjehM1YxSz3R5P5zbsbUqizRDHjMHbSAHH84ddYyLz28QRruT/4hmWTeuLswvEliH6fRqLP65ht+Rl32Oh7PgOF8iSvkhvWlREzzG12gqNX9Xww8xayEHBGJpnMm9dLtCfd2M/kLxCVfcATxnkmAIWQgwmm9c4cYX5+IucNjTTRWGxCp7LwD6zNSuFMr0ZVMgHIbkYlt5BBnPl2M4yINbkt2iy6hyexzG2sIBYjMGpcluZTG6h72Vsr1qc9zIte6LlgZ0Y6auoQM4IMD1vSvdnjJX8oPeBogssIcc5zCU1pUrlicd5G7SYsMh7kVryPxj72A6zX7awweDHq1mSjOSvgZgFwJGMQY1sDyDDJA2Ou1hwdnEAbUkNy3BkLSQe8FcEtmNNBTNXLKCcTTDnMmlae4R0bORzKLLCvGeZSZcEsMKbyG5J7QrR6l0t3ZyvmIxYw+cvq1LKvMSwZXX/a6DWGU7SZQ3UAOA05hta2O8pXWtuwWkv41PZ1i6wb+TGlW26nOQDOMrvLAHJxGOk1z05+Lv4iZYfhpkYamlVJLkc9hFutrQVEjGfpCrL1uTcT8XpKLEDVtu4wMzYtXM6g7GPiV/Fs+LPPMP1NYR97I2D2JEFtYMc4xOnCVDKhses2RJ49JoiXiavJHmTW518k47czCOJErzCyNt1tgAZjMRvhHJmipme6fwR/3RWeme/LSxbyo+vmV+52DL8gd8GRYYfG0geMzk4dPK37QxBAJlRsJ7mYeO+R9ZpQCcZx85m7YC1h27c/hMZcHyD6GHKxrRQijPqBKbQ9gyw5BmmQWI0XPWMLDF1KsMHhpSumY05IA8/OVbCM5Bi3VFu+lbPr9JunSBe6iW0jPLeIXWOOeMxLTbb06FRgyrXVFlwOxhYYZwJG3HmISZfJzWs0m1gVXmD2aTeACOZ0GrWsgHzBL6l2kjuPMb2V1w5+3SBRjEFspC8MOY+933z+UA6gmQfh57ZjzItjmtTjecDHzg3fKk/jDtRXgtxicD7SXMOp6pBYcGpUxnzwZWJZXT0HRrjTjJJmWIGzmJv8AZ4l2s6PeinearyCGbkAqCP5x/fVZSSHXgd8R9zovNCivg45MyysqufQSwc/dEklL3MVA5hYssZskStMho01HSdTUD7xCDjIHyixqipOc8GJuG1TJdQldCj4Q2c8cwgWi1gUODjmJVQHG5iIVUXXCrnHygsGHNd4rH3peNWrVg5wRElpdVz8pWmpIGCTF0bY/qnUBsChQ3HOYo+11spDAAj5yvVuzZIMU3OQZTDhPIfZrlVuwxCaX99WCuCSOQPE597N3eO/ZjTvqNUCDtRQdxlfbUJrdEhTngS1NPYQD7pyD2wPM6bT9L01TGxl3E+sMY1qPhwvElfN+KTxfrjremaxEDtScH0IJ/dA/dWc/AePlOv1mrwNsDXWpWNuIZ5L+BfHHb1lCB8IIPym7CKfjFYPpxIVqKigVcA89+0mSS5yPhnKtraqtjfZmxQF8mZbTRuLIef8ALLiPTz4xIJUqNuHeDcbSzTjZjk4+cr1TNuzUccZOe0sZsjOZURuU5P4QNrnbNM9jE+8O4+suKA5LCV1NtTCkZEE1d1pzjj6Q91hwVVmbxmKKrbXcBmMYp9wZPHrNZpu1oswc4lrN7yvPmDe9C/eOZX78qcryreIGsQ1Ksqkqcj0gos3Ha3p5hfvt5YECB21La4KZBMB1Kuy27GPn18SrVWLu2lcj8oW+hNgCgZwe5kW05pO10B9DDsNOe1lSnd855V7Trt63q19GH5Cez6vTixiMYM8d9rF2+0OtX0cD+AlvHdo+WcOo/wBlbf2fqFW/BZ1IXOM8TurNF70YZwD6ek8p9kL7NMLrKzjDqf4T1fTahNTpKdQhyWXk9ufM2W5yOF3Ev6L0y07cAt4bMt6fodPpbw7MWx90eMylrWrXcO3ykDqUfB5UxN3XZ+Ge0GuWvVVKMEYiy+vTunvApye+Owk+oj3w+IbiOx9Iuvdq0KhsfKPJwW0NqVUYxxiVJea245m7X3KMwfnfgGMXY0Xe8Ega1PPYytVYcKIRpgpbFhwO+YBaXTK33jgRPrqgrMBOreqtaRhsgzn+pUZYlMYhlDKEDqc4E6j2QWzTFrba/gcbVb0nPspRwR3EZdP60+lJrsrV62744IlLuxPHiu7GsrK4zB7tSpB2mL0so1FS3U2qyt6eJoov9/mR9Ztbbd1uQQYGzc95O0HxziVc+kpIV6WjhwrfKT3Z5zxAKLSdoBGDLveBfM5bFotZwDxmb94AOIM2pXkEj5TRvQIT6zaZc9mV9eZvfXheBzF9l4zkGUtqfGY3qGzRr6EbkfjiQd6rB8Jx8sRYtgYjDS7d8Pzm9dNsalIIyGx85NTtONwIgAdgpx3lQ1LK2M/um02zNlB7GZbUFGf4QOnUK3c9pdbqg44OCIuq20T3Pw84wB4Eilbo2d3HfIk03fefG2VPfWoMPYiPtGxgMY9TLNV/W1hk5Ii6+8AB+4IhdFoKrtPcd4tmuRlDuMja69xPF/bOlV9pdeAP1x/pE9yt0+5Cyn8J4t7aJj2n14PfeP8ASJTxXlLzdK/ZinOn1H7Q/KeidBdV6bWrnAy2MnxmcP7IIpo1Ktnl15H0nWV2hUCDgAYAlbNkxujl1U52sD8oO1bH7qgfjA6r0U8ky59YgQ7Dz6RZjYfcqViOOCm71xF92lDkvhiR4xLvtdncTf29jnLc/nGkocFOoQj4WAGOe0o07KLRv7R6LKLR8dfPzgGtop96DWcAjjEICtEKG1TV54IypgesrCWHaCvM1WQjqeRiFa0repsVsf5YnVH6B+8bZjPH1lGC1gDA4PmVNawPBMnvcYPOPSMCnWaPBOP4RPehrYhhOpSxbfhxwByT6xP1auvJxDjQyxa6HqWS33QY7X7AeDOgJIUEHkzn/Z22ujUtvUHd+sf1Y9fUV7sqcjyIcuwx6SXcW7cHiEppcrlu8G+11r93uJX/AEqRxiLzT8OmXUv2DTf2pyeWzF4s9JIOTBZGGHUGa+0NjGYKH8GbDibUba8WsD3mF8jiVbjIlpmWi0qeJttW0GZpAnMOo2xterZc55kTaDk5xAt01vPrBptmC3HnBk1Ll8lv4xatpDDcePMN3p7oujc5gomAubABPb5wLVXFHO7sTMrvFrhV4MkyI5IcfwizgzVGpV6yrcuP4iNtKyWV5rJGPEW0DTVnGAzdoY2t9wMlQFiZDiZ0kMmGPM8X9ulx7VdR/wCYP9InrvTtZXqnKAYbvPJfboY9quoj/OP9Im8fGRfL0j7MNsrvP+YfkZ0IcMuROf8AZlCa7+M/EJ0AQgZ/KdEqUnCJY+JHeQZsyJHEZkzc2c55kDZIGaPpCCz3hkC8gSZEmFl2/PeMNBW+sosp3ABRlc9op3cS3S2spI3sq45wcZiZTY43S59DtbbnkHvLrNJYFxjOBwRI16tayjWHepPOPE6jRaSnXafNbEc95HK3HlXGSuV+xvXUbCeT4iDXoxfGDnM9C6h0ltOu5n+EcziepuPtJIGADD48thnNBdHp9g3WD4oSTzM3llVj5EiWl4i0zEdpXvPrJk8yvAjM6wMcQrQsu8hsZ8EwMH5+JsMQciQqpsunptyFZQ3nEqbRqvCuxPpiQ0FuHz+tD3Ck8ck95O2yqSSlZyh2kyJPrC7q1Oc/gYEzdxGmWyWaZkTFBfgd/GZAnEiGwYwLHqdO4xKcw2gm58eAJReFBZdvI8wTL6HSjJmLYQMAzXbE0YQWC0qwZTgiWpq8OWYnJ78wQniRJm0wuvVBN5wfi7Td+tbUIKiD37g94FNZwQYPWDs+6QTVYCTzjE4D2xBf2k1zN3Lj/SJ1dV9gCsjEEeZyntY27r+qbtu2nH/SIuM+W2zvx0J9lBt0urO3I3L+RjKq3lgPHiAeyufs+qC+WX8jL9R/V2GN9hOl5yW7d5Fu+JTVqWZgp7DvCHGVzjiNKCpuJEmSfG3iVGNstbJ85kSRMM0cQg0TjzI55myPMjNtkkYb13/dzz9J6J7P2adtEDphhR2yMTzcx50L2j6f0yh6tbqSjBuF2M35CR803OFPHZLy6fr1xdCmfGZ57r03XEfONer+1vS9QxNN1hGP8Nh+c53UdZ0bsSrP/wBsXxywc7KLQEoy98CYxIpAbG4Hv5xAKesaRCdzOM/5CZZ/S+gYHdYwP7BxKy1PhbmR3Suu9L131HK5x2xMPfvKbK7BFJYA8TZrYHkQm/TFDu8SmywFQAJGXa2lmiALAlu0bphmVk7H5znlfbZw4B+uI0pvWnaOefWJlibGitXSdxGcE9sRNYprcqfWdDQftLfFxjgGAdQ0yVs5ZFJ75ziDG64HKfZS3eQDZbA5Mk4APPbxE3SLnfqGo3Et3wfxlYm6zSItNIZ+GY/ugmsADsUJIPrDdPWfck2E7cZ4i68qWbDfKJOzXpRk+ZEk+s23EgY5G88d5on1kT2mfERmEW5igk4wTMVS54/fDNPUqsMHcT3gtaTapHauphswfGROO60zN1G5nJLEjk/Sd5fwpJX4Zw3Wlx1C3B8j8ouN5DPiKNLZZXW4R2UEjODias947/CzbSe5M3pa2fco4Hkxpo9K1QSzYLWOdqnjEa3QSbZounahV9+HD1HyDIXi37QgS1yhYcBu3MaLqa9NoWWxDutzkDnbmXdN0FbaVQFsQk5+NcHiJ7H9fwE/JOJAnmHppmsYqABjuZMdMyhJc7vlKe0L60sJ8ZmswjU6VqFznPrBo0uysM0TMaRMwMijqyj3pb1GY1zFvVVyAc+IMhJWbmRMky8yP4QpsyJokGYR6TWJtMedMAGjUjySf4wmD9NGNFX+P5mX4hM73UZYHc7QR1we+Y3NYNZ+HJMXagYb7u3HBxIY1exzHVLGOtfaxAXA/hHa68LqqNN952UAc8LxEnUVI1tmfXzGP2dbfaSinuCEzn9mPU5bt1ekO3hmwR3OZb1Z09y7NgAKRkfSA9XsTT6O1aiNwrIH7ou6S92o6BYbnLNkhWbnGJHW+Vt/RN0i+y97TYSwGD9P/cSroRX7fe2PhP8A/Uh0dtt1gH9zPf0lvQKy+stUZBI/nL9Iy7derFqSU7Y7DxFNq4y2Vwe3rGtF1WmqvCOGAwBnuYr1Lmy3IA244AElheVculDSPqJDXM9dBettrZGOJVRa76jUI5BVGAUSqa+NOlVV2K3vUB9Ce0XV43DIH4yyjWsiP2+F9oA9Ime9cGx7EagLTYwr+7ntIVOilyex7SzUWJaOFyTA3rYVEjK88CLOuRFLYLKpzXVNE+o1zClck+cRvVYy+8DkkBjjM3puo11WtXZjdkAcTczpuL2RabSnR+8GrVlY42Edoy0N+ndvduWXjALEDvD7lr1dpSyvkH+MpGjrFbYqyF8n1mt22tdGHTunUrrWutG/Cg15+7n1xG971ISxwSRgnHiAaO8PSoXC8YBk7TkbXI7SXNqnUB6qxUcsuCPEHOoXJOTnHPE2qE2ndyOwEvWhKxus7emJQhXrrg1e0DgxeZ0Gq+xPX8I+LHwnEQMNrYPcSuF4TynKJHmQMmZE/KORAwDqhwqj1jA8RZ1Q5dV+UGTFbLmRKS8ia2zF0o2zW2XlRI7cQgZdPP8AZFHoSIR+6CdOP9Sy+jQk/SE0el6PVV2qF594fSL9a59/tIIBM10S6u3VlAcWKwwD4+cu6iynVHBz47zm6ydHeLk9dk6uznPMZ6Rm/wDktLKMkY7/ALMXawf21wBjLRho8L7RVknAHn/plsukp2YdRtRqtVSDmxUYkSfQVR/Zy9dodgHyM4inqTKeq6tq+QamH8Iy9mbwemW1EBRhwHPAyfWTynxUl3kRdGTfbbhP1cZz2hXsy61avVl/8PHHrmV+z7APeh/WCgcecma6AofW6lM4yP5xr9kn0eKpGncA54Jzj5QMNgLnOcDOY6GyykpgemR4ifUp7u1lByB2z3iYX6UyB9TJtoAH94SOnRl1OpLDuwxN6wM1ahBk7hLFV0ut3dicj6Siae4gxU17hLAGP6RiM+58xQ3Kv/8AphanNdwrJLH6ZMj1PVf2dNvGXGRFvVmYJUFOPizCNcM9P0lmcg3KCR54MXTbXaFDa12f8Q8ynU6epNQHOQd3GD+chpbWRtSyMdpvcD5CA6vVWpayWDJHr4g1yNuo6auxXVdvJAzxJ03owNeRluO85zpeote3e233VWNxJxgHj8Yw/pHTJa2+shgcY8H5xLieZbhwqe4wOy98Casu96wVf4SDW13aJbUbKt5J8wCq9q84GOeCDBJs1pnTT94DhvBkbw6JtLZM1oNSLK2WxgXJwOeZTqbGUc+Is7b6BXbhkfe+UCuJY7jjJ4IEvuty25e48QKw5YsM8dxL4pZNmaM2e0iY5ETFOsw97nPnAjS07K2Y+BFDHJmCqis1tkyZEkATAiVkSuJIuO0gzzaAToTtdl9RCyYspt23Ifngxie5zCMrq+mP7vq9wTC8eB9I46kQLaip5dQWUHsZzOl1Ao6nklsM2DidC6rY6seW9ZLKfLa2N+Lm9a2/qLnORvAhelH/AN98Q/WIx/0wG/H287icC3uYw0lnvPaI2VHKknB+W2PeiTtX1PdTrtTs5Jrwc+hAhPSFJ6NqVJG0AnGPP/ogOpBOq1O5icDP74f0lgdLepY7SpEW9GnZf0JSfflc5ABH8ZR0yy2u9jV95iBDuhsiaXVh2CZ2jJP1izTuanYqxBzkH17/APmHu0vWnYV0MqYZ8lh3HrFV95fqP2YZyFyS3yEN6br0tGmoP32xk+Scxbr9tPtExGAuPHngyeHamXSVjlPhAzn18QhkZ6veHP0g+owa9y8jtKBrPdjYW4POIwJa6/7MqllJJ/hFJt3UuoBy1m/84V1O5bWUjwB/P/zAcgAiNOiWiteS9dIYEHGfrKn1N7UVUFv6utgyjHkTV94euoZJZRzmUloQtEVavU1V211uAtrEsNo5JlF6s77m5JAyZrfLHbIDY4Ig029qq2eoOFxh12sCPE1YzWEFgMgYyJIt8oSul/s7W2MBx8PzM25GktUUarUUIUrsKoxyV8ZjTQdTWwpVqUUH++e30MTbhmYGG4D90FkozKx0OpoamwW6d9qnsQYnv6hq2ZgdQ5GfMZLb9q0K0sQbEzuU8D5RFqB7q5kPGDxzBj/ps7+JnUXf4jSB1NoOQ8pZ5WzZj6T2J+12j9b+EOpYvSjN3I5ibdHGj/RaifSatFHUbNtIXyxitmxCup2btRtB+6MfjATCFYWkS0wyJMMBEkyPaSJlZMIM9Y4osFlKP5I5iUtiXUax6U2L2zmCtK66n/iC/tzpq+y/j/KZMk8+18OnM6r9Ot/5h/OFdJ/4sf2X/wBJmTI2XRZ2lqf0nWfQfkJvp36Jf+yfymTIPo32E6f+h6j6D8jA07zJkM+yfh30n9J0H1b84N1b/jJ/D85kyJ/ZT+rVH+4b9qU6r9X6GZMhgUFf+r9JSv3pkyNCXth/WmjMmQgj5EuT/dD6zJkFaNN9w/8AviEp+hV/VpkyJT4gPJmj91ZkyMUy6T99f2jAup/pI/ZH85kyDHs2XQIyBmTJSJojvHWj/RKv2ZkyDJoU6v8ASbf2jBzMmTNUZWe8yZDC1BpAzJkIIGRPeZMmZ//Z"/>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0" name="AutoShape 20" descr="data:image/jpeg;base64,/9j/4AAQSkZJRgABAQAAAQABAAD/2wBDAAkGBwgHBgkIBwgKCgkLDRYPDQwMDRsUFRAWIB0iIiAdHx8kKDQsJCYxJx8fLT0tMTU3Ojo6Iys/RD84QzQ5Ojf/2wBDAQoKCg0MDRoPDxo3JR8lNzc3Nzc3Nzc3Nzc3Nzc3Nzc3Nzc3Nzc3Nzc3Nzc3Nzc3Nzc3Nzc3Nzc3Nzc3Nzc3Nzf/wAARCACxARwDASIAAhEBAxEB/8QAGwAAAgIDAQAAAAAAAAAAAAAABAUCAwABBgf/xABBEAACAgEDAwEFBAYHCAMBAAABAgADEQQSIQUxQVEGEyJhcRQygbE0QnKRocEVIyRSU2KyBzM1c4KS0fAWJXTS/8QAGAEAAwEBAAAAAAAAAAAAAAAAAQIDAAT/xAAiEQEBAAICAgMAAwEAAAAAAAAAAQIRITEDEiJBURNCYTL/2gAMAwEAAhEDEQA/AO5Vee0tCzarJgeJ2AiB4ksYm8TeBAxh0U/1zK3YiN7fGYm6e595trUA+TGjN8Yyczl8n/SmMXbuMSi+rfWdvfxCAoKiD3sUBwZOWwcZulvumrO5h3PYwTVtvs7nAHeX6rVvznv6xbdrdzYKy2GXI5Yi66iy/C3EidO4bHJg9epwcrmH1axQoYgZ8xrnZ0WYy9tU6Es2G+E/yjlNOnugpVSIhfqSh8iNdNrwyLvwAexks8srOTa10uuJTPJ4HceILp7bLNRgtlPMv1F6Opw0q05FWnY44U5+sn9Gk4S6jXSlYt2qcdsiI9bqmcZDYXHaEdS1i6hQtbfiYl1hCplWYsO4PmP48ddhleAuouZjySR85Sjc95uzkSpeDzO2ThzimwlYJ5Jj7oifaKuWJVFxFQoSxUU5C8HMdaO5a0xUAOMYHiR8l40rjOTzTWKtQUA8eomAljkQCnU2Nzjt4hVdg25HBPrOWxXS+wAr84p1jH90Lsv8DmCXYcHOZoOtQk1oJBK98wWm9gcbuYdrEHODE2oVkO4S+NTp2mrrUg2V/F6yvWa+l2Ub8Z4xEr6jNQy2eeRK9VbWK9lQGM5JPmUmMtJcj0WVuNqnJg+oSsggFdw8AznjqbFb73A8eJBXYWizJ75ODKTx/wCkuZsNKjsPeEEA8c9pHU6Wg/cOCPPgzdFlWqGQQjehM1YxSz3R5P5zbsbUqizRDHjMHbSAHH84ddYyLz28QRruT/4hmWTeuLswvEliH6fRqLP65ht+Rl32Oh7PgOF8iSvkhvWlREzzG12gqNX9Xww8xayEHBGJpnMm9dLtCfd2M/kLxCVfcATxnkmAIWQgwmm9c4cYX5+IucNjTTRWGxCp7LwD6zNSuFMr0ZVMgHIbkYlt5BBnPl2M4yINbkt2iy6hyexzG2sIBYjMGpcluZTG6h72Vsr1qc9zIte6LlgZ0Y6auoQM4IMD1vSvdnjJX8oPeBogssIcc5zCU1pUrlicd5G7SYsMh7kVryPxj72A6zX7awweDHq1mSjOSvgZgFwJGMQY1sDyDDJA2Ou1hwdnEAbUkNy3BkLSQe8FcEtmNNBTNXLKCcTTDnMmlae4R0bORzKLLCvGeZSZcEsMKbyG5J7QrR6l0t3ZyvmIxYw+cvq1LKvMSwZXX/a6DWGU7SZQ3UAOA05hta2O8pXWtuwWkv41PZ1i6wb+TGlW26nOQDOMrvLAHJxGOk1z05+Lv4iZYfhpkYamlVJLkc9hFutrQVEjGfpCrL1uTcT8XpKLEDVtu4wMzYtXM6g7GPiV/Fs+LPPMP1NYR97I2D2JEFtYMc4xOnCVDKhses2RJ49JoiXiavJHmTW518k47czCOJErzCyNt1tgAZjMRvhHJmipme6fwR/3RWeme/LSxbyo+vmV+52DL8gd8GRYYfG0geMzk4dPK37QxBAJlRsJ7mYeO+R9ZpQCcZx85m7YC1h27c/hMZcHyD6GHKxrRQijPqBKbQ9gyw5BmmQWI0XPWMLDF1KsMHhpSumY05IA8/OVbCM5Bi3VFu+lbPr9JunSBe6iW0jPLeIXWOOeMxLTbb06FRgyrXVFlwOxhYYZwJG3HmISZfJzWs0m1gVXmD2aTeACOZ0GrWsgHzBL6l2kjuPMb2V1w5+3SBRjEFspC8MOY+933z+UA6gmQfh57ZjzItjmtTjecDHzg3fKk/jDtRXgtxicD7SXMOp6pBYcGpUxnzwZWJZXT0HRrjTjJJmWIGzmJv8AZ4l2s6PeinearyCGbkAqCP5x/fVZSSHXgd8R9zovNCivg45MyysqufQSwc/dEklL3MVA5hYssZskStMho01HSdTUD7xCDjIHyixqipOc8GJuG1TJdQldCj4Q2c8cwgWi1gUODjmJVQHG5iIVUXXCrnHygsGHNd4rH3peNWrVg5wRElpdVz8pWmpIGCTF0bY/qnUBsChQ3HOYo+11spDAAj5yvVuzZIMU3OQZTDhPIfZrlVuwxCaX99WCuCSOQPE597N3eO/ZjTvqNUCDtRQdxlfbUJrdEhTngS1NPYQD7pyD2wPM6bT9L01TGxl3E+sMY1qPhwvElfN+KTxfrjremaxEDtScH0IJ/dA/dWc/AePlOv1mrwNsDXWpWNuIZ5L+BfHHb1lCB8IIPym7CKfjFYPpxIVqKigVcA89+0mSS5yPhnKtraqtjfZmxQF8mZbTRuLIef8ALLiPTz4xIJUqNuHeDcbSzTjZjk4+cr1TNuzUccZOe0sZsjOZURuU5P4QNrnbNM9jE+8O4+suKA5LCV1NtTCkZEE1d1pzjj6Q91hwVVmbxmKKrbXcBmMYp9wZPHrNZpu1oswc4lrN7yvPmDe9C/eOZX78qcryreIGsQ1Ksqkqcj0gos3Ha3p5hfvt5YECB21La4KZBMB1Kuy27GPn18SrVWLu2lcj8oW+hNgCgZwe5kW05pO10B9DDsNOe1lSnd855V7Trt63q19GH5Cez6vTixiMYM8d9rF2+0OtX0cD+AlvHdo+WcOo/wBlbf2fqFW/BZ1IXOM8TurNF70YZwD6ek8p9kL7NMLrKzjDqf4T1fTahNTpKdQhyWXk9ufM2W5yOF3Ev6L0y07cAt4bMt6fodPpbw7MWx90eMylrWrXcO3ykDqUfB5UxN3XZ+Ge0GuWvVVKMEYiy+vTunvApye+Owk+oj3w+IbiOx9Iuvdq0KhsfKPJwW0NqVUYxxiVJea245m7X3KMwfnfgGMXY0Xe8Ega1PPYytVYcKIRpgpbFhwO+YBaXTK33jgRPrqgrMBOreqtaRhsgzn+pUZYlMYhlDKEDqc4E6j2QWzTFrba/gcbVb0nPspRwR3EZdP60+lJrsrV62744IlLuxPHiu7GsrK4zB7tSpB2mL0so1FS3U2qyt6eJoov9/mR9Ztbbd1uQQYGzc95O0HxziVc+kpIV6WjhwrfKT3Z5zxAKLSdoBGDLveBfM5bFotZwDxmb94AOIM2pXkEj5TRvQIT6zaZc9mV9eZvfXheBzF9l4zkGUtqfGY3qGzRr6EbkfjiQd6rB8Jx8sRYtgYjDS7d8Pzm9dNsalIIyGx85NTtONwIgAdgpx3lQ1LK2M/um02zNlB7GZbUFGf4QOnUK3c9pdbqg44OCIuq20T3Pw84wB4Eilbo2d3HfIk03fefG2VPfWoMPYiPtGxgMY9TLNV/W1hk5Ii6+8AB+4IhdFoKrtPcd4tmuRlDuMja69xPF/bOlV9pdeAP1x/pE9yt0+5Cyn8J4t7aJj2n14PfeP8ASJTxXlLzdK/ZinOn1H7Q/KeidBdV6bWrnAy2MnxmcP7IIpo1Ktnl15H0nWV2hUCDgAYAlbNkxujl1U52sD8oO1bH7qgfjA6r0U8ky59YgQ7Dz6RZjYfcqViOOCm71xF92lDkvhiR4xLvtdncTf29jnLc/nGkocFOoQj4WAGOe0o07KLRv7R6LKLR8dfPzgGtop96DWcAjjEICtEKG1TV54IypgesrCWHaCvM1WQjqeRiFa0repsVsf5YnVH6B+8bZjPH1lGC1gDA4PmVNawPBMnvcYPOPSMCnWaPBOP4RPehrYhhOpSxbfhxwByT6xP1auvJxDjQyxa6HqWS33QY7X7AeDOgJIUEHkzn/Z22ujUtvUHd+sf1Y9fUV7sqcjyIcuwx6SXcW7cHiEppcrlu8G+11r93uJX/AEqRxiLzT8OmXUv2DTf2pyeWzF4s9JIOTBZGGHUGa+0NjGYKH8GbDibUba8WsD3mF8jiVbjIlpmWi0qeJttW0GZpAnMOo2xterZc55kTaDk5xAt01vPrBptmC3HnBk1Ll8lv4xatpDDcePMN3p7oujc5gomAubABPb5wLVXFHO7sTMrvFrhV4MkyI5IcfwizgzVGpV6yrcuP4iNtKyWV5rJGPEW0DTVnGAzdoY2t9wMlQFiZDiZ0kMmGPM8X9ulx7VdR/wCYP9InrvTtZXqnKAYbvPJfboY9quoj/OP9Im8fGRfL0j7MNsrvP+YfkZ0IcMuROf8AZlCa7+M/EJ0AQgZ/KdEqUnCJY+JHeQZsyJHEZkzc2c55kDZIGaPpCCz3hkC8gSZEmFl2/PeMNBW+sosp3ABRlc9op3cS3S2spI3sq45wcZiZTY43S59DtbbnkHvLrNJYFxjOBwRI16tayjWHepPOPE6jRaSnXafNbEc95HK3HlXGSuV+xvXUbCeT4iDXoxfGDnM9C6h0ltOu5n+EcziepuPtJIGADD48thnNBdHp9g3WD4oSTzM3llVj5EiWl4i0zEdpXvPrJk8yvAjM6wMcQrQsu8hsZ8EwMH5+JsMQciQqpsunptyFZQ3nEqbRqvCuxPpiQ0FuHz+tD3Ck8ck95O2yqSSlZyh2kyJPrC7q1Oc/gYEzdxGmWyWaZkTFBfgd/GZAnEiGwYwLHqdO4xKcw2gm58eAJReFBZdvI8wTL6HSjJmLYQMAzXbE0YQWC0qwZTgiWpq8OWYnJ78wQniRJm0wuvVBN5wfi7Td+tbUIKiD37g94FNZwQYPWDs+6QTVYCTzjE4D2xBf2k1zN3Lj/SJ1dV9gCsjEEeZyntY27r+qbtu2nH/SIuM+W2zvx0J9lBt0urO3I3L+RjKq3lgPHiAeyufs+qC+WX8jL9R/V2GN9hOl5yW7d5Fu+JTVqWZgp7DvCHGVzjiNKCpuJEmSfG3iVGNstbJ85kSRMM0cQg0TjzI55myPMjNtkkYb13/dzz9J6J7P2adtEDphhR2yMTzcx50L2j6f0yh6tbqSjBuF2M35CR803OFPHZLy6fr1xdCmfGZ57r03XEfONer+1vS9QxNN1hGP8Nh+c53UdZ0bsSrP/wBsXxywc7KLQEoy98CYxIpAbG4Hv5xAKesaRCdzOM/5CZZ/S+gYHdYwP7BxKy1PhbmR3Suu9L131HK5x2xMPfvKbK7BFJYA8TZrYHkQm/TFDu8SmywFQAJGXa2lmiALAlu0bphmVk7H5znlfbZw4B+uI0pvWnaOefWJlibGitXSdxGcE9sRNYprcqfWdDQftLfFxjgGAdQ0yVs5ZFJ75ziDG64HKfZS3eQDZbA5Mk4APPbxE3SLnfqGo3Et3wfxlYm6zSItNIZ+GY/ugmsADsUJIPrDdPWfck2E7cZ4i68qWbDfKJOzXpRk+ZEk+s23EgY5G88d5on1kT2mfERmEW5igk4wTMVS54/fDNPUqsMHcT3gtaTapHauphswfGROO60zN1G5nJLEjk/Sd5fwpJX4Zw3Wlx1C3B8j8ouN5DPiKNLZZXW4R2UEjODias947/CzbSe5M3pa2fco4Hkxpo9K1QSzYLWOdqnjEa3QSbZounahV9+HD1HyDIXi37QgS1yhYcBu3MaLqa9NoWWxDutzkDnbmXdN0FbaVQFsQk5+NcHiJ7H9fwE/JOJAnmHppmsYqABjuZMdMyhJc7vlKe0L60sJ8ZmswjU6VqFznPrBo0uysM0TMaRMwMijqyj3pb1GY1zFvVVyAc+IMhJWbmRMky8yP4QpsyJokGYR6TWJtMedMAGjUjySf4wmD9NGNFX+P5mX4hM73UZYHc7QR1we+Y3NYNZ+HJMXagYb7u3HBxIY1exzHVLGOtfaxAXA/hHa68LqqNN952UAc8LxEnUVI1tmfXzGP2dbfaSinuCEzn9mPU5bt1ekO3hmwR3OZb1Z09y7NgAKRkfSA9XsTT6O1aiNwrIH7ou6S92o6BYbnLNkhWbnGJHW+Vt/RN0i+y97TYSwGD9P/cSroRX7fe2PhP8A/Uh0dtt1gH9zPf0lvQKy+stUZBI/nL9Iy7derFqSU7Y7DxFNq4y2Vwe3rGtF1WmqvCOGAwBnuYr1Lmy3IA244AElheVculDSPqJDXM9dBettrZGOJVRa76jUI5BVGAUSqa+NOlVV2K3vUB9Ce0XV43DIH4yyjWsiP2+F9oA9Ime9cGx7EagLTYwr+7ntIVOilyex7SzUWJaOFyTA3rYVEjK88CLOuRFLYLKpzXVNE+o1zClck+cRvVYy+8DkkBjjM3puo11WtXZjdkAcTczpuL2RabSnR+8GrVlY42Edoy0N+ndvduWXjALEDvD7lr1dpSyvkH+MpGjrFbYqyF8n1mt22tdGHTunUrrWutG/Cg15+7n1xG971ISxwSRgnHiAaO8PSoXC8YBk7TkbXI7SXNqnUB6qxUcsuCPEHOoXJOTnHPE2qE2ndyOwEvWhKxus7emJQhXrrg1e0DgxeZ0Gq+xPX8I+LHwnEQMNrYPcSuF4TynKJHmQMmZE/KORAwDqhwqj1jA8RZ1Q5dV+UGTFbLmRKS8ia2zF0o2zW2XlRI7cQgZdPP8AZFHoSIR+6CdOP9Sy+jQk/SE0el6PVV2qF594fSL9a59/tIIBM10S6u3VlAcWKwwD4+cu6iynVHBz47zm6ydHeLk9dk6uznPMZ6Rm/wDktLKMkY7/ALMXawf21wBjLRho8L7RVknAHn/plsukp2YdRtRqtVSDmxUYkSfQVR/Zy9dodgHyM4inqTKeq6tq+QamH8Iy9mbwemW1EBRhwHPAyfWTynxUl3kRdGTfbbhP1cZz2hXsy61avVl/8PHHrmV+z7APeh/WCgcecma6AofW6lM4yP5xr9kn0eKpGncA54Jzj5QMNgLnOcDOY6GyykpgemR4ifUp7u1lByB2z3iYX6UyB9TJtoAH94SOnRl1OpLDuwxN6wM1ahBk7hLFV0ut3dicj6Siae4gxU17hLAGP6RiM+58xQ3Kv/8AphanNdwrJLH6ZMj1PVf2dNvGXGRFvVmYJUFOPizCNcM9P0lmcg3KCR54MXTbXaFDa12f8Q8ynU6epNQHOQd3GD+chpbWRtSyMdpvcD5CA6vVWpayWDJHr4g1yNuo6auxXVdvJAzxJ03owNeRluO85zpeote3e233VWNxJxgHj8Yw/pHTJa2+shgcY8H5xLieZbhwqe4wOy98Casu96wVf4SDW13aJbUbKt5J8wCq9q84GOeCDBJs1pnTT94DhvBkbw6JtLZM1oNSLK2WxgXJwOeZTqbGUc+Is7b6BXbhkfe+UCuJY7jjJ4IEvuty25e48QKw5YsM8dxL4pZNmaM2e0iY5ETFOsw97nPnAjS07K2Y+BFDHJmCqis1tkyZEkATAiVkSuJIuO0gzzaAToTtdl9RCyYspt23Ifngxie5zCMrq+mP7vq9wTC8eB9I46kQLaip5dQWUHsZzOl1Ao6nklsM2DidC6rY6seW9ZLKfLa2N+Lm9a2/qLnORvAhelH/AN98Q/WIx/0wG/H287icC3uYw0lnvPaI2VHKknB+W2PeiTtX1PdTrtTs5Jrwc+hAhPSFJ6NqVJG0AnGPP/ogOpBOq1O5icDP74f0lgdLepY7SpEW9GnZf0JSfflc5ABH8ZR0yy2u9jV95iBDuhsiaXVh2CZ2jJP1izTuanYqxBzkH17/APmHu0vWnYV0MqYZ8lh3HrFV95fqP2YZyFyS3yEN6br0tGmoP32xk+Scxbr9tPtExGAuPHngyeHamXSVjlPhAzn18QhkZ6veHP0g+owa9y8jtKBrPdjYW4POIwJa6/7MqllJJ/hFJt3UuoBy1m/84V1O5bWUjwB/P/zAcgAiNOiWiteS9dIYEHGfrKn1N7UVUFv6utgyjHkTV94euoZJZRzmUloQtEVavU1V211uAtrEsNo5JlF6s77m5JAyZrfLHbIDY4Ig029qq2eoOFxh12sCPE1YzWEFgMgYyJIt8oSul/s7W2MBx8PzM25GktUUarUUIUrsKoxyV8ZjTQdTWwpVqUUH++e30MTbhmYGG4D90FkozKx0OpoamwW6d9qnsQYnv6hq2ZgdQ5GfMZLb9q0K0sQbEzuU8D5RFqB7q5kPGDxzBj/ps7+JnUXf4jSB1NoOQ8pZ5WzZj6T2J+12j9b+EOpYvSjN3I5ibdHGj/RaifSatFHUbNtIXyxitmxCup2btRtB+6MfjATCFYWkS0wyJMMBEkyPaSJlZMIM9Y4osFlKP5I5iUtiXUax6U2L2zmCtK66n/iC/tzpq+y/j/KZMk8+18OnM6r9Ot/5h/OFdJ/4sf2X/wBJmTI2XRZ2lqf0nWfQfkJvp36Jf+yfymTIPo32E6f+h6j6D8jA07zJkM+yfh30n9J0H1b84N1b/jJ/D85kyJ/ZT+rVH+4b9qU6r9X6GZMhgUFf+r9JSv3pkyNCXth/WmjMmQgj5EuT/dD6zJkFaNN9w/8AviEp+hV/VpkyJT4gPJmj91ZkyMUy6T99f2jAup/pI/ZH85kyDHs2XQIyBmTJSJojvHWj/RKv2ZkyDJoU6v8ASbf2jBzMmTNUZWe8yZDC1BpAzJkIIGRPeZMmZ//Z"/>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94" name="Picture 22" descr="http://maestroplaneta.comuv.com/industria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192" y="1556792"/>
            <a:ext cx="2694102" cy="2203539"/>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http://4.bp.blogspot.com/_gbwOeT-dB1w/Sqa97UQqSUI/AAAAAAAAABU/EESHrv-2AiE/s320/volcan.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0375" y="3914651"/>
            <a:ext cx="2815482" cy="2034629"/>
          </a:xfrm>
          <a:prstGeom prst="rect">
            <a:avLst/>
          </a:prstGeom>
          <a:noFill/>
          <a:extLst>
            <a:ext uri="{909E8E84-426E-40DD-AFC4-6F175D3DCCD1}">
              <a14:hiddenFill xmlns:a14="http://schemas.microsoft.com/office/drawing/2010/main">
                <a:solidFill>
                  <a:srgbClr val="FFFFFF"/>
                </a:solidFill>
              </a14:hiddenFill>
            </a:ext>
          </a:extLst>
        </p:spPr>
      </p:pic>
      <p:pic>
        <p:nvPicPr>
          <p:cNvPr id="3098" name="Picture 26" descr="http://t3.gstatic.com/images?q=tbn:ANd9GcSNQ1SdlA3Uj1-c8qQsOdiHMvdcFNIDOhtd6stWueT2xuhfa17b"/>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22039" y="3914652"/>
            <a:ext cx="2654137" cy="2034628"/>
          </a:xfrm>
          <a:prstGeom prst="rect">
            <a:avLst/>
          </a:prstGeom>
          <a:noFill/>
          <a:extLst>
            <a:ext uri="{909E8E84-426E-40DD-AFC4-6F175D3DCCD1}">
              <a14:hiddenFill xmlns:a14="http://schemas.microsoft.com/office/drawing/2010/main">
                <a:solidFill>
                  <a:srgbClr val="FFFFFF"/>
                </a:solidFill>
              </a14:hiddenFill>
            </a:ext>
          </a:extLst>
        </p:spPr>
      </p:pic>
      <p:sp>
        <p:nvSpPr>
          <p:cNvPr id="12" name="11 Rectángulo"/>
          <p:cNvSpPr/>
          <p:nvPr/>
        </p:nvSpPr>
        <p:spPr>
          <a:xfrm>
            <a:off x="-149706" y="6040378"/>
            <a:ext cx="9293706" cy="461665"/>
          </a:xfrm>
          <a:prstGeom prst="rect">
            <a:avLst/>
          </a:prstGeom>
        </p:spPr>
        <p:txBody>
          <a:bodyPr wrap="square">
            <a:spAutoFit/>
          </a:bodyPr>
          <a:lstStyle/>
          <a:p>
            <a:pPr lvl="0" algn="ctr"/>
            <a:r>
              <a:rPr lang="es-CO" sz="2400" b="1" dirty="0">
                <a:solidFill>
                  <a:srgbClr val="FF0000"/>
                </a:solidFill>
                <a:latin typeface="Agency FB" pitchFamily="34" charset="0"/>
              </a:rPr>
              <a:t>De esta forma, lo que Dios nos </a:t>
            </a:r>
            <a:r>
              <a:rPr lang="es-CO" sz="2400" b="1" dirty="0" smtClean="0">
                <a:solidFill>
                  <a:srgbClr val="FF0000"/>
                </a:solidFill>
                <a:latin typeface="Agency FB" pitchFamily="34" charset="0"/>
              </a:rPr>
              <a:t>pidió </a:t>
            </a:r>
            <a:r>
              <a:rPr lang="es-CO" sz="2400" b="1" dirty="0">
                <a:solidFill>
                  <a:srgbClr val="FF0000"/>
                </a:solidFill>
                <a:latin typeface="Agency FB" pitchFamily="34" charset="0"/>
              </a:rPr>
              <a:t>que </a:t>
            </a:r>
            <a:r>
              <a:rPr lang="es-CO" sz="2400" b="1" dirty="0" smtClean="0">
                <a:solidFill>
                  <a:srgbClr val="FF0000"/>
                </a:solidFill>
                <a:latin typeface="Agency FB" pitchFamily="34" charset="0"/>
              </a:rPr>
              <a:t>«cuidáramos», </a:t>
            </a:r>
            <a:r>
              <a:rPr lang="es-CO" sz="2400" b="1" dirty="0">
                <a:solidFill>
                  <a:srgbClr val="FF0000"/>
                </a:solidFill>
                <a:latin typeface="Agency FB" pitchFamily="34" charset="0"/>
              </a:rPr>
              <a:t>todos lo hemos transgredido. </a:t>
            </a:r>
          </a:p>
        </p:txBody>
      </p:sp>
    </p:spTree>
    <p:extLst>
      <p:ext uri="{BB962C8B-B14F-4D97-AF65-F5344CB8AC3E}">
        <p14:creationId xmlns:p14="http://schemas.microsoft.com/office/powerpoint/2010/main" val="1748582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3082"/>
                                        </p:tgtEl>
                                        <p:attrNameLst>
                                          <p:attrName>style.visibility</p:attrName>
                                        </p:attrNameLst>
                                      </p:cBhvr>
                                      <p:to>
                                        <p:strVal val="visible"/>
                                      </p:to>
                                    </p:set>
                                    <p:anim calcmode="lin" valueType="num">
                                      <p:cBhvr>
                                        <p:cTn id="25" dur="1000" fill="hold"/>
                                        <p:tgtEl>
                                          <p:spTgt spid="3082"/>
                                        </p:tgtEl>
                                        <p:attrNameLst>
                                          <p:attrName>ppt_w</p:attrName>
                                        </p:attrNameLst>
                                      </p:cBhvr>
                                      <p:tavLst>
                                        <p:tav tm="0">
                                          <p:val>
                                            <p:fltVal val="0"/>
                                          </p:val>
                                        </p:tav>
                                        <p:tav tm="100000">
                                          <p:val>
                                            <p:strVal val="#ppt_w"/>
                                          </p:val>
                                        </p:tav>
                                      </p:tavLst>
                                    </p:anim>
                                    <p:anim calcmode="lin" valueType="num">
                                      <p:cBhvr>
                                        <p:cTn id="26" dur="1000" fill="hold"/>
                                        <p:tgtEl>
                                          <p:spTgt spid="3082"/>
                                        </p:tgtEl>
                                        <p:attrNameLst>
                                          <p:attrName>ppt_h</p:attrName>
                                        </p:attrNameLst>
                                      </p:cBhvr>
                                      <p:tavLst>
                                        <p:tav tm="0">
                                          <p:val>
                                            <p:fltVal val="0"/>
                                          </p:val>
                                        </p:tav>
                                        <p:tav tm="100000">
                                          <p:val>
                                            <p:strVal val="#ppt_h"/>
                                          </p:val>
                                        </p:tav>
                                      </p:tavLst>
                                    </p:anim>
                                    <p:anim calcmode="lin" valueType="num">
                                      <p:cBhvr>
                                        <p:cTn id="27" dur="1000" fill="hold"/>
                                        <p:tgtEl>
                                          <p:spTgt spid="3082"/>
                                        </p:tgtEl>
                                        <p:attrNameLst>
                                          <p:attrName>style.rotation</p:attrName>
                                        </p:attrNameLst>
                                      </p:cBhvr>
                                      <p:tavLst>
                                        <p:tav tm="0">
                                          <p:val>
                                            <p:fltVal val="90"/>
                                          </p:val>
                                        </p:tav>
                                        <p:tav tm="100000">
                                          <p:val>
                                            <p:fltVal val="0"/>
                                          </p:val>
                                        </p:tav>
                                      </p:tavLst>
                                    </p:anim>
                                    <p:animEffect transition="in" filter="fade">
                                      <p:cBhvr>
                                        <p:cTn id="28" dur="1000"/>
                                        <p:tgtEl>
                                          <p:spTgt spid="3082"/>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3086"/>
                                        </p:tgtEl>
                                        <p:attrNameLst>
                                          <p:attrName>style.visibility</p:attrName>
                                        </p:attrNameLst>
                                      </p:cBhvr>
                                      <p:to>
                                        <p:strVal val="visible"/>
                                      </p:to>
                                    </p:set>
                                    <p:anim calcmode="lin" valueType="num">
                                      <p:cBhvr>
                                        <p:cTn id="33" dur="1000" fill="hold"/>
                                        <p:tgtEl>
                                          <p:spTgt spid="3086"/>
                                        </p:tgtEl>
                                        <p:attrNameLst>
                                          <p:attrName>ppt_w</p:attrName>
                                        </p:attrNameLst>
                                      </p:cBhvr>
                                      <p:tavLst>
                                        <p:tav tm="0">
                                          <p:val>
                                            <p:fltVal val="0"/>
                                          </p:val>
                                        </p:tav>
                                        <p:tav tm="100000">
                                          <p:val>
                                            <p:strVal val="#ppt_w"/>
                                          </p:val>
                                        </p:tav>
                                      </p:tavLst>
                                    </p:anim>
                                    <p:anim calcmode="lin" valueType="num">
                                      <p:cBhvr>
                                        <p:cTn id="34" dur="1000" fill="hold"/>
                                        <p:tgtEl>
                                          <p:spTgt spid="3086"/>
                                        </p:tgtEl>
                                        <p:attrNameLst>
                                          <p:attrName>ppt_h</p:attrName>
                                        </p:attrNameLst>
                                      </p:cBhvr>
                                      <p:tavLst>
                                        <p:tav tm="0">
                                          <p:val>
                                            <p:fltVal val="0"/>
                                          </p:val>
                                        </p:tav>
                                        <p:tav tm="100000">
                                          <p:val>
                                            <p:strVal val="#ppt_h"/>
                                          </p:val>
                                        </p:tav>
                                      </p:tavLst>
                                    </p:anim>
                                    <p:anim calcmode="lin" valueType="num">
                                      <p:cBhvr>
                                        <p:cTn id="35" dur="1000" fill="hold"/>
                                        <p:tgtEl>
                                          <p:spTgt spid="3086"/>
                                        </p:tgtEl>
                                        <p:attrNameLst>
                                          <p:attrName>style.rotation</p:attrName>
                                        </p:attrNameLst>
                                      </p:cBhvr>
                                      <p:tavLst>
                                        <p:tav tm="0">
                                          <p:val>
                                            <p:fltVal val="90"/>
                                          </p:val>
                                        </p:tav>
                                        <p:tav tm="100000">
                                          <p:val>
                                            <p:fltVal val="0"/>
                                          </p:val>
                                        </p:tav>
                                      </p:tavLst>
                                    </p:anim>
                                    <p:animEffect transition="in" filter="fade">
                                      <p:cBhvr>
                                        <p:cTn id="36" dur="1000"/>
                                        <p:tgtEl>
                                          <p:spTgt spid="3086"/>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3094"/>
                                        </p:tgtEl>
                                        <p:attrNameLst>
                                          <p:attrName>style.visibility</p:attrName>
                                        </p:attrNameLst>
                                      </p:cBhvr>
                                      <p:to>
                                        <p:strVal val="visible"/>
                                      </p:to>
                                    </p:set>
                                    <p:anim calcmode="lin" valueType="num">
                                      <p:cBhvr>
                                        <p:cTn id="41" dur="1000" fill="hold"/>
                                        <p:tgtEl>
                                          <p:spTgt spid="3094"/>
                                        </p:tgtEl>
                                        <p:attrNameLst>
                                          <p:attrName>ppt_w</p:attrName>
                                        </p:attrNameLst>
                                      </p:cBhvr>
                                      <p:tavLst>
                                        <p:tav tm="0">
                                          <p:val>
                                            <p:fltVal val="0"/>
                                          </p:val>
                                        </p:tav>
                                        <p:tav tm="100000">
                                          <p:val>
                                            <p:strVal val="#ppt_w"/>
                                          </p:val>
                                        </p:tav>
                                      </p:tavLst>
                                    </p:anim>
                                    <p:anim calcmode="lin" valueType="num">
                                      <p:cBhvr>
                                        <p:cTn id="42" dur="1000" fill="hold"/>
                                        <p:tgtEl>
                                          <p:spTgt spid="3094"/>
                                        </p:tgtEl>
                                        <p:attrNameLst>
                                          <p:attrName>ppt_h</p:attrName>
                                        </p:attrNameLst>
                                      </p:cBhvr>
                                      <p:tavLst>
                                        <p:tav tm="0">
                                          <p:val>
                                            <p:fltVal val="0"/>
                                          </p:val>
                                        </p:tav>
                                        <p:tav tm="100000">
                                          <p:val>
                                            <p:strVal val="#ppt_h"/>
                                          </p:val>
                                        </p:tav>
                                      </p:tavLst>
                                    </p:anim>
                                    <p:anim calcmode="lin" valueType="num">
                                      <p:cBhvr>
                                        <p:cTn id="43" dur="1000" fill="hold"/>
                                        <p:tgtEl>
                                          <p:spTgt spid="3094"/>
                                        </p:tgtEl>
                                        <p:attrNameLst>
                                          <p:attrName>style.rotation</p:attrName>
                                        </p:attrNameLst>
                                      </p:cBhvr>
                                      <p:tavLst>
                                        <p:tav tm="0">
                                          <p:val>
                                            <p:fltVal val="90"/>
                                          </p:val>
                                        </p:tav>
                                        <p:tav tm="100000">
                                          <p:val>
                                            <p:fltVal val="0"/>
                                          </p:val>
                                        </p:tav>
                                      </p:tavLst>
                                    </p:anim>
                                    <p:animEffect transition="in" filter="fade">
                                      <p:cBhvr>
                                        <p:cTn id="44" dur="1000"/>
                                        <p:tgtEl>
                                          <p:spTgt spid="3094"/>
                                        </p:tgtEl>
                                      </p:cBhvr>
                                    </p:animEffect>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nodeType="clickEffect">
                                  <p:stCondLst>
                                    <p:cond delay="0"/>
                                  </p:stCondLst>
                                  <p:childTnLst>
                                    <p:set>
                                      <p:cBhvr>
                                        <p:cTn id="48" dur="1" fill="hold">
                                          <p:stCondLst>
                                            <p:cond delay="0"/>
                                          </p:stCondLst>
                                        </p:cTn>
                                        <p:tgtEl>
                                          <p:spTgt spid="3096"/>
                                        </p:tgtEl>
                                        <p:attrNameLst>
                                          <p:attrName>style.visibility</p:attrName>
                                        </p:attrNameLst>
                                      </p:cBhvr>
                                      <p:to>
                                        <p:strVal val="visible"/>
                                      </p:to>
                                    </p:set>
                                    <p:animEffect transition="in" filter="fade">
                                      <p:cBhvr>
                                        <p:cTn id="49" dur="2000"/>
                                        <p:tgtEl>
                                          <p:spTgt spid="3096"/>
                                        </p:tgtEl>
                                      </p:cBhvr>
                                    </p:animEffect>
                                    <p:anim calcmode="lin" valueType="num">
                                      <p:cBhvr>
                                        <p:cTn id="50" dur="2000" fill="hold"/>
                                        <p:tgtEl>
                                          <p:spTgt spid="3096"/>
                                        </p:tgtEl>
                                        <p:attrNameLst>
                                          <p:attrName>ppt_w</p:attrName>
                                        </p:attrNameLst>
                                      </p:cBhvr>
                                      <p:tavLst>
                                        <p:tav tm="0" fmla="#ppt_w*sin(2.5*pi*$)">
                                          <p:val>
                                            <p:fltVal val="0"/>
                                          </p:val>
                                        </p:tav>
                                        <p:tav tm="100000">
                                          <p:val>
                                            <p:fltVal val="1"/>
                                          </p:val>
                                        </p:tav>
                                      </p:tavLst>
                                    </p:anim>
                                    <p:anim calcmode="lin" valueType="num">
                                      <p:cBhvr>
                                        <p:cTn id="51" dur="2000" fill="hold"/>
                                        <p:tgtEl>
                                          <p:spTgt spid="3096"/>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098"/>
                                        </p:tgtEl>
                                        <p:attrNameLst>
                                          <p:attrName>style.visibility</p:attrName>
                                        </p:attrNameLst>
                                      </p:cBhvr>
                                      <p:to>
                                        <p:strVal val="visible"/>
                                      </p:to>
                                    </p:set>
                                    <p:animEffect transition="in" filter="fade">
                                      <p:cBhvr>
                                        <p:cTn id="56" dur="1000"/>
                                        <p:tgtEl>
                                          <p:spTgt spid="3098"/>
                                        </p:tgtEl>
                                      </p:cBhvr>
                                    </p:animEffect>
                                    <p:anim calcmode="lin" valueType="num">
                                      <p:cBhvr>
                                        <p:cTn id="57" dur="1000" fill="hold"/>
                                        <p:tgtEl>
                                          <p:spTgt spid="3098"/>
                                        </p:tgtEl>
                                        <p:attrNameLst>
                                          <p:attrName>ppt_x</p:attrName>
                                        </p:attrNameLst>
                                      </p:cBhvr>
                                      <p:tavLst>
                                        <p:tav tm="0">
                                          <p:val>
                                            <p:strVal val="#ppt_x"/>
                                          </p:val>
                                        </p:tav>
                                        <p:tav tm="100000">
                                          <p:val>
                                            <p:strVal val="#ppt_x"/>
                                          </p:val>
                                        </p:tav>
                                      </p:tavLst>
                                    </p:anim>
                                    <p:anim calcmode="lin" valueType="num">
                                      <p:cBhvr>
                                        <p:cTn id="58" dur="1000" fill="hold"/>
                                        <p:tgtEl>
                                          <p:spTgt spid="3098"/>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nodeType="clickEffect">
                                  <p:stCondLst>
                                    <p:cond delay="0"/>
                                  </p:stCondLst>
                                  <p:childTnLst>
                                    <p:set>
                                      <p:cBhvr>
                                        <p:cTn id="62" dur="1" fill="hold">
                                          <p:stCondLst>
                                            <p:cond delay="0"/>
                                          </p:stCondLst>
                                        </p:cTn>
                                        <p:tgtEl>
                                          <p:spTgt spid="3074"/>
                                        </p:tgtEl>
                                        <p:attrNameLst>
                                          <p:attrName>style.visibility</p:attrName>
                                        </p:attrNameLst>
                                      </p:cBhvr>
                                      <p:to>
                                        <p:strVal val="visible"/>
                                      </p:to>
                                    </p:set>
                                    <p:anim calcmode="lin" valueType="num">
                                      <p:cBhvr>
                                        <p:cTn id="63" dur="1000" fill="hold"/>
                                        <p:tgtEl>
                                          <p:spTgt spid="3074"/>
                                        </p:tgtEl>
                                        <p:attrNameLst>
                                          <p:attrName>ppt_w</p:attrName>
                                        </p:attrNameLst>
                                      </p:cBhvr>
                                      <p:tavLst>
                                        <p:tav tm="0">
                                          <p:val>
                                            <p:fltVal val="0"/>
                                          </p:val>
                                        </p:tav>
                                        <p:tav tm="100000">
                                          <p:val>
                                            <p:strVal val="#ppt_w"/>
                                          </p:val>
                                        </p:tav>
                                      </p:tavLst>
                                    </p:anim>
                                    <p:anim calcmode="lin" valueType="num">
                                      <p:cBhvr>
                                        <p:cTn id="64" dur="1000" fill="hold"/>
                                        <p:tgtEl>
                                          <p:spTgt spid="3074"/>
                                        </p:tgtEl>
                                        <p:attrNameLst>
                                          <p:attrName>ppt_h</p:attrName>
                                        </p:attrNameLst>
                                      </p:cBhvr>
                                      <p:tavLst>
                                        <p:tav tm="0">
                                          <p:val>
                                            <p:fltVal val="0"/>
                                          </p:val>
                                        </p:tav>
                                        <p:tav tm="100000">
                                          <p:val>
                                            <p:strVal val="#ppt_h"/>
                                          </p:val>
                                        </p:tav>
                                      </p:tavLst>
                                    </p:anim>
                                    <p:anim calcmode="lin" valueType="num">
                                      <p:cBhvr>
                                        <p:cTn id="65" dur="1000" fill="hold"/>
                                        <p:tgtEl>
                                          <p:spTgt spid="3074"/>
                                        </p:tgtEl>
                                        <p:attrNameLst>
                                          <p:attrName>style.rotation</p:attrName>
                                        </p:attrNameLst>
                                      </p:cBhvr>
                                      <p:tavLst>
                                        <p:tav tm="0">
                                          <p:val>
                                            <p:fltVal val="90"/>
                                          </p:val>
                                        </p:tav>
                                        <p:tav tm="100000">
                                          <p:val>
                                            <p:fltVal val="0"/>
                                          </p:val>
                                        </p:tav>
                                      </p:tavLst>
                                    </p:anim>
                                    <p:animEffect transition="in" filter="fade">
                                      <p:cBhvr>
                                        <p:cTn id="66" dur="1000"/>
                                        <p:tgtEl>
                                          <p:spTgt spid="3074"/>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p:cTn id="71" dur="1000" fill="hold"/>
                                        <p:tgtEl>
                                          <p:spTgt spid="12"/>
                                        </p:tgtEl>
                                        <p:attrNameLst>
                                          <p:attrName>ppt_w</p:attrName>
                                        </p:attrNameLst>
                                      </p:cBhvr>
                                      <p:tavLst>
                                        <p:tav tm="0">
                                          <p:val>
                                            <p:fltVal val="0"/>
                                          </p:val>
                                        </p:tav>
                                        <p:tav tm="100000">
                                          <p:val>
                                            <p:strVal val="#ppt_w"/>
                                          </p:val>
                                        </p:tav>
                                      </p:tavLst>
                                    </p:anim>
                                    <p:anim calcmode="lin" valueType="num">
                                      <p:cBhvr>
                                        <p:cTn id="72" dur="1000" fill="hold"/>
                                        <p:tgtEl>
                                          <p:spTgt spid="12"/>
                                        </p:tgtEl>
                                        <p:attrNameLst>
                                          <p:attrName>ppt_h</p:attrName>
                                        </p:attrNameLst>
                                      </p:cBhvr>
                                      <p:tavLst>
                                        <p:tav tm="0">
                                          <p:val>
                                            <p:fltVal val="0"/>
                                          </p:val>
                                        </p:tav>
                                        <p:tav tm="100000">
                                          <p:val>
                                            <p:strVal val="#ppt_h"/>
                                          </p:val>
                                        </p:tav>
                                      </p:tavLst>
                                    </p:anim>
                                    <p:anim calcmode="lin" valueType="num">
                                      <p:cBhvr>
                                        <p:cTn id="73" dur="1000" fill="hold"/>
                                        <p:tgtEl>
                                          <p:spTgt spid="12"/>
                                        </p:tgtEl>
                                        <p:attrNameLst>
                                          <p:attrName>style.rotation</p:attrName>
                                        </p:attrNameLst>
                                      </p:cBhvr>
                                      <p:tavLst>
                                        <p:tav tm="0">
                                          <p:val>
                                            <p:fltVal val="90"/>
                                          </p:val>
                                        </p:tav>
                                        <p:tav tm="100000">
                                          <p:val>
                                            <p:fltVal val="0"/>
                                          </p:val>
                                        </p:tav>
                                      </p:tavLst>
                                    </p:anim>
                                    <p:animEffect transition="in" filter="fade">
                                      <p:cBhvr>
                                        <p:cTn id="7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55575" y="274638"/>
            <a:ext cx="8808913" cy="1143000"/>
          </a:xfrm>
        </p:spPr>
        <p:txBody>
          <a:bodyPr>
            <a:normAutofit fontScale="90000"/>
          </a:bodyPr>
          <a:lstStyle/>
          <a:p>
            <a:r>
              <a:rPr lang="es-CO" b="1" i="1" dirty="0" smtClean="0">
                <a:solidFill>
                  <a:srgbClr val="FF0000"/>
                </a:solidFill>
                <a:latin typeface="Agency FB" pitchFamily="34" charset="0"/>
              </a:rPr>
              <a:t>Resultado final, los hospitales, droguerías y finalmente la muerte.</a:t>
            </a:r>
            <a:endParaRPr lang="es-CO" b="1" i="1" dirty="0">
              <a:solidFill>
                <a:srgbClr val="FF0000"/>
              </a:solidFill>
              <a:latin typeface="Agency FB" pitchFamily="34" charset="0"/>
            </a:endParaRPr>
          </a:p>
        </p:txBody>
      </p:sp>
      <p:sp>
        <p:nvSpPr>
          <p:cNvPr id="4" name="AutoShape 2" descr="data:image/jpeg;base64,/9j/4AAQSkZJRgABAQAAAQABAAD/2wCEAAkGBhMSERQUExQWFRUWGBwaGBgYGBwaGhgbGhgXHB0XHRoaHCYeHRwjGhwdHy8gIycqLCwsFyAxNTAqNSYsLSkBCQoKDgwOGg8PGiwkHyUsLCwpLCwsLCwpLCwsLCwsLCwsKSwsLCksLCksLCwpLCwsLCwsLCwsLCksKSwpLCwsLP/AABEIAI0BZgMBIgACEQEDEQH/xAAcAAACAwEBAQEAAAAAAAAAAAAFBgMEBwIBAAj/xABJEAACAQIEAwUEBggDBwIHAAABAhEAAwQSITEFQVEGEyJhcTKBkaEHFCNCsdFSYnKCksHh8BWy8SQzQ2OiwtIWUxc0RFSDo9P/xAAZAQADAQEBAAAAAAAAAAAAAAACAwQBBQD/xAAtEQACAgEEAQMDAwQDAAAAAAABAgARAwQSITEiE0FRMoGhYXGxFNHh8AUzkf/aAAwDAQACEQMRAD8AZTcpJxvaC7f2LW1Oy2zuP1mjc76dKZeJ4nJZut+ijHTfRTWYJxW2RoCD1MGQB5ba/wBmp8IBNmC1+0L/AOJMh/31weeY6j1/v0pl4J2jF3wMfHuDET5RyMe6kfB41XuopEKSFJUCY8pBEzpJ684o92fUpeLFcoGmWJLBtiNBsY5DbltTn2kV7zVRjzNBtGRqdOY190Dl/OPKrnA8kEM0ESAdQNSRuQJIjQCqOAYSs7TqaJYB0W6EXdyQCu2YZmM681n3mNKDGLExot9qLLJcF1DD2vCGBIlWnTSDG/y6UKTtRixtcb+N/wCZpm7Q/bC6yKSrZQraCY5wSPjp8NaA8L7OveQXEDZWBKscsSCRBGcsNQdgaUVYE0Y1WWuZ8vbHFj75/i/NTXw7c4sH2p9cv/hXTdmMQGVe6MsCRDIR4YnXNHMeusVDa7OX3BK2mIBYH2d1JDfe5EGstvmHSyV+3uJIggfL/wAa6Pa0W7OSwjhnAN64xGd25qIOiA/Hy50bnAL4/wCC/wAPyNV34XdH/Df+E1u5plLPH445Ox/v31yONHmGn+/OqkakCSRuACY+Ar0Wj0b+FvypW5oQVZdbFu0QNwI66ia5zP8Aon4H8qqG3G8j1BH410q9Kfvx10YjZlvgiWGZ+hH9+dRrjgGgnWY1qHEA5DBI0PM9PWqmDJa9bmTLc/Ok5XUDxv7xuNXvyr7RisYsfpD8PnTFwrC2nIGe7cbpnVR6D22geoqpw3CAkaU78DQWxtQDk8x9QFisGEYQuHtEc7lwM3wuFvktVcRxBI+1xjMP0bSsw/6giCiX0h2luYckgSGSD+8KzQ8PEgQBJA26mibMV4ED0r5Md8FZNwgoWyGMsxMEAiY0n0olxPAXLFkutySFmGS23WfaSa67PYIW0RN8gUTETAFE+0R/2e6P+WfwanoTVxDAXM8u9t75EG9A6J4B8Eih7cZLGdSeupPxNV8PgvCPTer1rCqN4qb1mMf6SyD/ABBzsD8f6UyYUEW1RxDrMjfmTvz3oYiIOlH0bOc8QrDTn79qoxNuicq7Yc4MsCg/byWtrBg5vzohw3idoubYuKXXdZ1HlQ3tdiUUIXIAzaT1g/ymmP1AXuJo4eeZPxqZeFirS8QtH2Tm0nTXYTuNBoK7+uj9E+8j86mjpVXhoqVOHiu/r46fP8hXn+IeQ/6v/GiuZO/qIqvewwn++hr7FY9gjERIU9emnLrQocTcK7Zs4WImJOmuoA8uVeLVMq4QFii+FtxbQep+JP5Urvxq4PuD4/0powN0tatMRBNtSR6iaLG1tUFxQkiJrTBw1aCYddaYMAtURUOWWgUkdrrmbEHyUD8T/OnJW0rPuO3lbE3ZVj4o/wB5A0AGwXT40DdQhKenUVyWHWo3a2Cw7snXSbj6baaET616t+0P+Ah9Wun8LwoJs+Nwda+rlsVb/wDt7X/7f/7Gvq9xPSxxR7jqUtCWnxbaLzEtCydoJ2JpaPZiw0wO7cHVCII8xqZE6SP9XHgFm5cBa7mygBi4Ql2nYZV+7P3jqffozHs9hzb1FxlBILM3iBBhi3OeZ5xvXR9DHjGxpAmbIx3LMpHCFtae0I16Hy8xRDg2JzOo1JE6nUxB3POjPbbs6uHuiDFu5JQsZEgCVzddQR1B8qE9nsIiuzC+lw5fZWJXr94n5VHkxlORyJ0l1AYURRjPhG0q2TmmSeQJnl0kQRppG8etDsK9e4JAl+9A3Cv7z7XxKik4zFmWe1fGRhsJceBmDKUWDDNsBptp6bV92R4s3cC3EnQqQBoG1OaSPvE+nnU/bXAo2Fc2zmKQwU6GRqMpGswDECelL3ZXj6IgD2i2a0G70QPvEd2zaRuCNvaPUVRsNXMsHiaTdMuDkYsuYDeBMSQI5nn0J85UbfGrlrvRGUd651yiCzFiJzDXXqdqarVu8wB7/cT/ALtTEgHfnv0pWx/Cbjvfy5yUuFiRILZlBBABG+p94r2ReohmNGhPOI9omt4YsVIuKAM7oChMxrDzJHTnVbhPGmvW84svcGxNtVAzDcQzSPSpeyOKw+Ns3Ld8ZkDqiq2ZS5BZpbK0kjbcaDWalbs6mC7w4Qkl4Pd3NQcuYwpBBDQecg5ffQbWu/aNHOPrmJOIvNZu3iWNmDLZoUgM4InRo9raDvRHCdobmZct1twSBcV5VtYAFqdo1nWgPHeIDEXLyuoDOqkgSAMrKeeuyj+I7RR3h1lVwaXC2IKEqiL3gCaZQcyLsgY5fVojQ0YQbbi/Utto7+JN2ixz3Lah79u6FfRVYFllW9qEEaaHXeglq3qTGg3NMeMx2GCYfIzFyxLzcZ1QjMhEEnKc+o8tdjVHGXbKzvHPqdSBIG0DQR+jFC62OIS5QvZgzEOCAJHi00IYiecDyqReE901h80g3FER1UmTr5V7xQAZLqD7NiomeZJIO50j51I+Na41v2GtreQK6urawwggbGJ36VKVBsSsPdGGLXavD2QS5cR1tsJjkCRB93WjfB+2PezFlhG/jBj3RWaY4OywyN4QwEREfGep16mmvspiQpuTOyef6VGiAmp58hUWId7Q8cD28htuMxBGx9kgnnQHGWNjVzjnEm760bRKNqBESJyg76VNibKQNSSN8uV4HUhT10on0xb6BFrqgv1mNXAnZrVtmYszKCSYG4GgAAEV3x5vsbv7H8mrjgelm2P1R5culdccQm1cABJK6ACSdG5CtQEDmaxHtMlvYZULBiIVV1JCjU/DnVjBgW5PJST579ap9q8UqNkaZZRI8lXY89SQPx2qPDcRP1RSAFuEQqnaFbKWM7CAd6FEtaqYzUbuHk4gtzr7xTTgFi3b/ZH4CkTszizdBLFZBiF2AA3BO4P4in/DW4A6QsfwqP5UaIFY1BZyw5iKUezj2WSD3gaTA8BeQ0xsRp6zFNfatxcVIhhJI08opb7c8RD4i2ikHuwQxn7xOo9w/wC6vOF4lnVkOuRmj0Dlf5Ch6Jhs24CTrhFXNlWPCZ35iOdWVsSa7S3Kv6R8XQfzohZtDX1rCOYN8Sg3D9Jn+5rz/Cf1h8KJOdhyketcEsW0iOnXzr1T1yHhdsWrsmT4eXmR+VC+0yiJiM79Orc6OMni9350H7Sr/uh5z8BP8qE/EIGAby6fxHf0/KnXB4UkIi7hFHwUClB1mB1EfEn86dvrAQk6+7l/f8qJKsmeILUJaGAFvV7ij31bwmNTcEEdRr8qUeO8VAGxU/rV7h+ILashVIJIkn1+dODWamPj2i5oSXgQCDIPOs7xjeN26sT8SaYuzmOLYZ2P3Wf/ACqfxoBf1oX6gCUm1Ne5KmW3rUwtf2KVUK5R7uvKuNYM7Gvq2ZcfOBcSL2LbAx4QPhpPoYmqnaTtaMLcsKygrdDjMdIde7ykkctSD7ulUOyOND4cQfZMe5vGPgGy/umhn0p4XPask7S4npIUg+6K6arb0ZC7bVsSDtBiL2PW7h76juZJRwhGVsuZDqScwIIIk6M41FZtw7ACw6XQYgyrDkw3RvI7T0PnTf2R7U3VKWS1sANOd2HhgwVAjxgsQwGw1NVO0eDNm6/jt3O8OaUEK/tE+GMqmBBUHmsTTlRQxBimdttgxowJz+JQSraj0NWbIK4kae1aOnWGMj4Gl7sRjIL2pke0szsDDb+RT4mme+f9osHfRx/k/Oua2LY5EuV96AypxDEOneXVuZe5TxeJYPjSQy7nwnMNQZX1qrwnh1vFfWALj20aVNtAsDOo1g7EEGANNKIWO1yWMZibF4KbZVMn2ebdVZkIzDOSW00k7bxU3Z/EpcxV9ktm0ly3ZuqpVVIHiWYRmAnQxPXYyKoFHuAWIh+zgCts/wC0EhVEAosgKNABkJO3nqfKqGNwiWrbXrj4lR4S9wEgaQJyjLA+QEQRVfiOPXCd9eNsXHUlkzHXILabSD99WJjmdYMUpWPpVxeYn7M5jqCuhG0RvHzpTj5jk5+mFeyWNwtvEPF0sruWRApn2QoAMksABM+s86Ldvblu5ZyqxDh1jUZZJA1I5QZJnTzoWeyuEvW7WJsN3BfUSSy5iTmhQQVuWzIEQNF00FEO1fZ2zdt3ArP9qwZssEiI5RoDAk6+law4mYzwJnHEeBOMQ/22HLbA96Ap0nR2AQjluOnQmTs/xizaOS+i3IcAXB3jKAlwOdQpUoxBGZRMNRnhv0dOYyd4QTuMWVH7wXDKR7zR5vo6uZDLBY3IvXXbTze9k95WKHY1ATLQMW94D7VYizc+rOlr6ujW21RRDhWEMg8J3OXxBTzMiKrJcsPbJTv+8VSyliAbgVpYhhozD5bV1/hdm07G7eDW7ayqHKyr/wC4/gQFxm1yqMvi1YxBJ4fjlm+LkXMkQtosFZlhZlUAICjMQRsBIJFOGnYjk0ZI2oUGwti+TFziuTugpuXWQx4SwIjeQMo1jb1rvhPYXEri4S1kVQGJuNpmGoRGA3IO089SIpeftZcGkWmymBNpNIkaaaCrtr6W8bMMUM6SUX+Y/uaQV4qparHu+IZ4rezmRMQQZ3nXTQmqfDuPLbGrqGIXMsbQPZ0E8/TzqvZ4Hicc5uLw7vC8k3AhtqxYkkzKqTJOtCuO4VsLcy38LkciQC7QRsCCrFY0I06UKIyEkj/f/ZrMrgAGOmIFy93F5LbtaO5VC4jNBOXKZEgiYjSr3EeIYc5UN11gnMSsZD5wunoOnOkDD9qbtu2qoAqrIABbaSd56mpb3a28zhGymACCR/MmT76cmRk9ojJiV/t/vxNpwGLW3ZQZw0KoBHinQANpuDvO0GvsTxq7eXwXFVZKkJqZBiMymc3lmWOlZxjb4hcoiMOsx4QfslYbDQy2kRoOgqTA2A9kGxdYXHAhHyg5AAHKuyEFi63DCkkgcorMR5upuXqgajhjOCWXstck2rluGa5LFvsgSMyloPhJ0MEZydDWOYziLXPCfAp9qNSQNQvkOvWn+72dvul+2bSEvAstngowVc2diQCkyeZl40is4xdprbFbqkakTuDHQg6+40ZA7gqT9N3GbscVe8stlUhhI8gdNfMU3dqu0pw7JaR1Q5QS7CTrIVVEHWBM8pG1ZxwpmVWa3BRCuaDBGdo2OvL5ivOL3muXwxYwBCyYyzr1gCSdJoUYDJ1DdD6Z9pduYyLjkwfFMiNY+/I3nU76g+kXrWGu4hGXD22d7lxSuXTKGd2BJ5SogyY1MmhipZFi7kZWbu9fUMm0jaYGnWnX6NcdZt4e613mQFB0JgHZuWhy8pk0WXT+V3d/EXi1AC0R18wlc4NiMJhU7wLdKwbjrc6XFIEMBOm7TAjzogQIBHPb0NSHiX15bWey3cnMrANmDMF8KggjScxOu6g8q6xuFRGtnvWtZjl8asyHcgZhop31Jg8+VLbGPvDVyefaQFPI1wEjkfwqXtNZuYfDO+4ECRpuQNRM+X96r3Z7iBe9mGlt1hhl9lhtm5DSBPOfKpm8TUoAsXDqEE7b0E7Sn7W2Oik/Ij+dNZw2n9KS+MYoPdDbfZzE6jMV/KvEGxc9fBkGFtTdtjq6dOoohx20cwud4VCqQQJliZyhRMbmSYnw1T4NbDYhIGoJY6dATJ99XO1HDy6qwAMSCCob03Zep59KJVq7hKRuEWsRhmCg3LoKkSNSzPO2hML8apLxBlSEWSCTJ1gda94jiT7JIkbwAPdufSq/B+IpZv27l1M9tXGZOo9JgxoQDoSADSTe8VKmoLzNY4RhGs8PVX0crmbyLmY9QCB7qFOKs8c7XWbuDa7h7qucy6R4hz8SNBGx3HpVTg95r9hLhWC0z6qxXbXpT2FVIbucga1YttG1dNhT0/v4V8EjcH5UFz1GeMRz19RFfV5ck7V9RWJlGV+w2MynJ911bKerWmBj+G6T6AdKI/SI5OBDgAlLizPQ5l9xkilDs1xd7TKHNvuxdFzwuGZQQEcQNINv4ZfPR7+kG+LGFKhQ4unLJgqsQdcx3MadInlr1H+v7znL/wBfPxMVt3szmBAJ2PKTJHypjt21u2W1Gayq3RMBpAAYqNyGtyGjY20J0mF/EXw7yAJPtRsT1002ge6pziWVluD2h4tdjrqCOhBIjoYpwHEXfkIb4JeYXUC+190k6FlmADyDLKH9qdwIdL2LBOHcbFoHXxoYnz0FZ/cm3cfJMKwZRv4WUOPgpgn30yWeJgh052r1px+zdVXn+Jn+VS6lbIcSnTHgqfac8f4XOIv3nBCZLa5ljMWcNbKLm0EDKxbWPCIM6UuD9pfq73Lti2RACOLrgGSwBZ2IUAiApB5zzNaJgOGWbtkm741ug+HkVI+J0FC8fwLDre2MNaIJJOc5XQKSxmcqtAJGoABnSkKwAoyooe4G+kRm7iziUaM9jELcQNmCs9tMoMyB7PQGVrL7OHxCsFjkCCddCJBEeX5U2cTw5uDEawCCJkglmuKRpMDRXPWAZqhwfB4m9c7m1buO66ju1zL0zTMLI66a0h8wc+HMqx4Ci3k4mgfR64HDWS8S2a4zEAEsJCQygbEEHU6VzxLD4m7ctjDI90NIzrIWP1jPgI5q2mxE6Gq2ExpwAsret3LLIIMqYuKdd/Zzydgx5bbUe4TxuwrIc9wF8vgVZJDHwB1DEKSDz5VdtBSgZy97LlLVxDnAezDIAb1zVVgKp2kyZIAB1HQ6+Yo8eGWbilWVbinkwDe7al+3c/5uRtQfCCDr+iXO8TB/1q8SxFxcoRixOhyW9JnlmueHrvHpSfvKQpNnbDWJ4XgLIlrVq0SNcqBGI6MUEkeulL/FuJ4NSBaHtq0QqlWyxIBPizDeNNNaA8QwFy7eKXLt4Mcsr9mkwojK5LAyNYWd6KcP7RYbBMUWwFuL4fFcNxlLAMVzBTDGAzAdPLTF33PP6dUZB/8ADrCYoNfUuc+sJaUKCNCAvM6RuZ60S4P2Jw9goy2AtyJMWlzT5XGlgPf76r4/6VrVtA7CF0gZW8U7bjXb4Ch9n6ULOKYIisrGYHjEwJOgldp8/KmDxN1zEOu8VZqOuLxDZYQoeoDan9QT8zOvLqM37fcJxWLOH7nDG865wZSQoItxJkACQdzyov8A+rcrZXt5cpyzLNBIzbSOW/mCDEUXwHE1Y5luqp/YYN6BS3i+NaTalSICoFcOCf2mT8X7D8Sw1vvLmEt5BuUW3cy+bBSSB57edB8NxC8XAQD/APHaSfiqZq/QOHS88s2IZTsAqrtyJ0EHfTWs77V9xbxLWbK2L12FLpcHdks0kKkEWyYg5JB8QjNsJzjHtLFyEwBdVjmBkBbVosWkCcluVJ2kwRqfTUinHs99H925btXrmJe2zgZViYDF2G5AHtZoA3LQddCWC+j9zbRnOHSVUkLZzBfCBAPeiYiARGw9auNwm1hrIzXXTSTkLIoJnUIpJk9J5mTAJrcY2wcnl7Szw/gaXrbi67syXXtzKgwsAHVTBI6fyqjifoywriC+Ijp3ikfO2R/rQi3jbZZxnvb5pExlIHiYtcAzEgjUzUd3itpCD3j6fsCfeL01SyO3cmTJjQcQvhvo0wdtGRTchpzSyyZ5ex/KqV/6IsHcjNcv6AxDWxA9Ba61WxHakWyV72CORNvQHUbuDsRVS72uLAjvd/0SgPxlqAYT3Ub/AFAPvB/Hvoptiy74a7cLpqyXGVgVG8FVBDAa85gig3Ay2HUB2IBIbcruOXM6ZSTEaQfNnwXG1Z4l7jcwLiiTOzAJM+mh06UF4hbcLcW2TaJgK4yhvCVmXGRjqpHhJ9BMUBcoZoUZF5jnwfFYaC1z740yh1IEgwGQArJ1md9zrJn4lw+z9VulTeUAOVbvWzFri5YJc+IHMAZMaxzNZ1wfFXR9nc7wuMxzF9DroQZz6+eg09xpcVeUqps3FAVixOWbhRla2uYnLIMeLZoEmQaE5QxmrhZBV8Qz2m4kLlhLVyIAWXsv3sqVIHiASJ8p9nYgmZ+G8PsX4axcuW0RQpBtnKAV0JMGDGpY6STMTQnGcfW5bVLr3ky8zblZ0Et3ZZM0cxHPaTVzs/xa1btvbtXbcMQcyPFzTQIFJBEgAc510MxWUDNLECqjIOxRuNmvXZSAFXD/AGQ5+NmGrHXlA2qlj+xS97lW6/iXTT2FUwWIGrkkgaR15VVs/SGLdsIDndRBi05II0g5SACI86A9oe1b4gG4QUJUoAMywAxEEGCc3n5+VbjTcaMHK20WLl7G9rVwts4eyVugaM2UgEg75y5L/ADoYpT4pxm7eHjeACCABCAjYkcxO8zpNU2MyeWv9B8NffXhNdQadKnMOd93chVAwLEqqA6ksuh/RkHU9OtVMTPQDoOg8/Mn8POpr1gAZQBGbNtzgiQToKi7qKixaPY1mdDLrd6gCcWVywQSCOfOr/De02JQgi62VNFTTLqZIIETz89d6o3Nqp2XgH1FNyKu4AiIxliCbm0dlseMcpKEKVjOpMlSeYG5B66dN6u8Rw5tMB7U7GPl61kvZXjZw+JS4HKKTkcjcIxAbfmN/UCtdxeCu3IfD4i45WSpa2FBkAEZmZSQRzVTUbYxf6StX8ee5Rxbm2BKy7bJzgRLHpuvxr6l+/x5FuumIuZLiwCrgzuSCDGo1ryqPSxyb1Mp9pnuB4kyMIyxzkcucecU5dquJi5h8MrNdunWbZaLcr4SxPMwdN41nes4vMVbbStSx/GbV/CXrYUsWQXFZVVQcsPm9dGB03zCtS2P7Q8lIP0MVLrI6gKmQqd5L6ZTIkkiBuYFU8YCFYNMgbH0qO1xHXnl2jTadjEfEUUvfbTtmMkchz8PpHPr76qWnFrI2BRvKWeID7e6BzCAegVAB8Iqrg8UVxih9FvW0TQb5MsGOs2wP3qs3Zzq33ms2/4si2z8GVvhQ7jOa21q4Mym2wZTqDoQQRsRrHnSsy3ijsDVlh7A9oGBVRcKKNIUgn4HeSenPyozhe0HeXbk7GxekLtpkcgc5+z59D0NK/1S08nMyzrqGUQdfvqRz5UQ4Vw3u7lvu3FzvQ1tQHVR40ZfaBI2aOUE+tcTG/ltM7uRfEmFOA9nk4jiXU3Hy2j3lxTozlwgzTrCjKRzYT5zWx8B4dZs2QllFVBsFEA+c/ePmZnqaUOzfZ65hcJkulVuXbhN1hBlZ8KhhuMoAAB5n3sNjjoQRoQNBGwjSM33j1Ogq1V8QBInyDeSYav4RHUqyhlOhBAIPkQdDSfxrsxZwxfEWc6u2YQCSviIJIEEg7wJgZjEVNx/tuy5LeFUG65BJcEqizAkSJZiDAkABHY6LUuH4JirozNjysmcttVKr5Bn8UCvCxMO1qiThMUEDFmWZIAbLv5gwR8fxrvh3aYOxAYwZBC3EhCObEsCNo0EbRI1LsOxrM0vjcWxHMMF+BC1Iewts+1iMW3riG/lFYeo1TRuLFjB3L85cKtwHZnUZYP6xEGdNpPOveLfRfh3ZHbvbWSGHcNlRW5uqC2YaemmkgDWmQ/R/hSdRdb9u9cb8WqROwuAXewhjrJ/E16Bk8jfUz3in0X2XfO+Mdwf/cAzDbSM6gDTkBsNKi4Z9GuEVg9zHWEymRku+IEagyzDKQfI1p1jsvgwDGFtDp4QZHWuv8Gw6GRbtjyyLoZ05adPhRhokrXJMA4bh/DVUB7tu+RqWuXEbXXXKsLz5DSvrH+GWCcv2hJmBLgeg/1orj8bZsQGVATsIVR8Y+Qqr/6isyM1xAOi7fhTVxuRYBkmTVYkaveUeN9ow9vLhkuI42JsHLt008jz2pX7LcBfD33v3LLX3cljcZHN2W31C5R+7l6a034/iXeP4bwVQBlK2yYMmScx10ge6iOG40qp4mLn9nLNEcRA6ixq1LkXxAlu/iM7FMNeyMZKmY2EbxG3v+dU+PcKxWLyjublvLMewd411ca/31loPHVABZTBMEgaL667ef4Vet3wRINAVI7EaudTwpmZH6OL7KFyEQIkvbncnownXepbf0Xtly93bAiPbWfiLcz51pRJ6GvCfI1hJbkwg23qZpj+x18OzfVy5Ma2yh2AGmZwQPdQPG8GvWvawmJGb70aD1YMY/oPWtmZwNzHrpXrxFDQh+o0w/u1wyPdthUIjXKXLHkmZmGubn7+VcYbGO7Zc2Y5ojLCktyzBpBzGJAIn5aL2m7GYPFeJrgsuPvK6ge9Ccs+Yg+dLNvsdbsulz69YcLcV2XRSQrAmIdhMDbQedCRcargiKNi4/eGJURI6TprEwDPP1q1f4wUBLgOxAnMJjSQIbnsT6+QFR4s923eX5RXlxmB8auSykdQQdxtNCrPE0uXHmGO/kZ1aOvL3VC24EkS1aIEuYntbdChyz5yQwWQEiZ1OYsQQIgAc9aiwfaUlrZvKrBSupyM5gzqziZJgSGkRseVzhd1bbFwkkqVOZZthQM2WIJUnXxSRrsKsXMZhtSbSpcEEFCN5EMABtznanqRUUQegJU+vNLBFvwST4LY1kzJAuaGT1qnxPFAHLJ0kmTrMjnJ223otjsfZFtslsyBC+FND+kYcknntrSZxDF9N4j+/fVmClUvclzAswSoatksAzNoZgDQASQAPKvmaqXCywsLsSzNCg+KPDBiNAfFqT907aTZRDzUiujicMoqc7MhVjckJqG5UhNQYi7Ao2IAuLUEmV8Rc3oTZxJny3+FXcTeEGaCA1zMr206mBKXmG7T6Cti7B8d73CIGJLWhkPoB4T19mPhWN2JMx6eg/rRzgnaB8IXKhSLiwVOg02M9RJHvr3Ygkcy5274sz5bZPgzF/D7RIGUEtvAE6dWNe0oce4r393OAVGUCJnUDXpzmvaQSLlKrQknEMIUuOh1KMR6wd/Q7++j3ZfHABAdkJB81Ykx8cw94qlgMVZulBiMykCBcUxmUCAjgg+QDjUDQg6QYw3CiC5w2HZsqd4zlxcTICPEMoCkSDuDHSn48gxNuMVkxHKu0RYxNs2rr29yjEeoB0PvEfGruCxoBUnSOf8ALTXy/Kitvily09pnxNxRdGYsijwkNEEHVhljnI2jah3aDhXdXs4uC9aueJLoBgk7qZ/4g5jfUHSa0MyNMfGjr3cd+1tuxbwvD8Vh7QRLiurQ5JVgNFDMCJB7yJGvlSx9Us3VIDOS0yWIkE7aDfXXz8q6scTuX+Hvhs5y2HF7JpBUkq52mUdlb0Zz92gNnMhzLqBuOnl6GnK5Ao8iIZBYI4MYeA3m7sAzmTwnLqRl01G8QQJohfxARSbad3cDK2YAKZnQld513pXXEs1zMogkiNJ5AdNT7qZXwWKKDvMLeAkeILcyjUa5XVgP3StcXJhK5bA4udpMobFz3UO4TtJnsmw10vaKk5M0EFROUE6rrpGo6Rzq4fjr6BfCOSE5dOQB2NLTm0EDtcuWriqAGyz4wABEeLcfI1et4+3fJZYBbVkiIY+1AO6lpI6AgaGqtLkZbBkerwq5BHf6Q9hcTcN1zoW+z3P6uIESOc5vjTHw27iQZXMvnIIPw/KkKxdyl/CreFDlaY0dl5EbC7O9EbfaC9lhRaB6d3PzMzVodSOpAcbiuZq2B4riRoyW3/ZYA/AmreLTvgA3f2W5FHI+OUlT7xWNN2hxp0WCf+XbE/JRU9rFcSue1duL5d5HyBMD1ilnHZsRq5SODc1j6zew6S4uYgDnaUF/UozSTHSedXrmItkAsQsidTlPvB51g+Ne73hU3neIGrSCYE8uteHCtp47xnMYQOQqqyq1xyCuVQxjSTptSW4MoWmE3AcUtIRGItxOql1+XiqDGcawbaG/b31A8UidQY/Gsr4fwy2ykMS51Bl2bUEgxJgidqbMNxm0EAEKAAJUIo0HUCPnRKpPUW7KoqW+N4/D3TpeED/l5p15EGY91AsTw+xMjGquswMM7Hfl4o+VGUx+GMZryefjH4A11ex9phFu2LnmWtAfA3JqpMmROATIXw4XO4gXB2Ee0D/8459cO6/iKLWRaP8A9QPcgn/qn8Kp9wD9xR++g/ys1ctatr7ToP3p/L8Kachbs/xEDAimwo/MOrhcOwjvrh65Tl/yqK6w+As2Vy2rrqOjkuPdm292nlSji+MYZN7q/EAfE0u4/thYU6X09FlifeAf5UAS+2jSwHSXNY/xi3bUA3AYHLU/iaXON/SpbtStq2WaNzoKzPE9uXaRbV2nmQY/hXU/EVRS5cuhWYHORqArdSNo6RS2TGAebMer5jVih+Yd4t2uxGIfMzxGwXYSAYkgiSNY0PkK94Je71n72WiIEgRvJMQenlQexg8Qy5AlwJmzBSCBmMaweZAFMPZ8XMOj5rerEGWKgQABuW6/jSV7jnPEmvWsKhjubbtyBDv+BOldcP4QMQxtpgbCSsl2tMuQSNfEDJ5ADeZ5GLB7ROTAZZOgAuKSeQAyKxPSnvguBNm3Lkd48ZhO0bCY1PU+7lTS4UcCT+nuNkwcvZQ37KYfEBXtqgAJYNBUBRlVrYKnzB267VSu/RHgFBjvQTpOcT80PwpubGkDSJ5T+YoXecs03HHkP5CpXYnuW4lVejFbif0aQrfVrgWUIVLkn2pmLg5wdJHvjbPL/DbiHubivmVj9kSQPZ18IHM5TmB2HnNbThHOYanKdxvGuhFAfpQAtJaxAMFGKFgJ8NwRG+0gc+dBtDRu8rxMsOGyWyMzax1UiJ0OsTt+VAMZYZmABZiTGo398n50cxGIV1BUaa+QnnAJJifOhljHLbu5mnQGIHM+pjaarYbcQAEmVi2UmE8DZyWgMw5zykSYrtm6V63LwgjkYqK639mr08UE5uQ7nJnjvVLF39YEmr2HwFy6GZACF1YllUCZgeIiZjlNC7l3LofnpSM2UdSrDiP1VImwrMNYFcf4Yg1Zj+FfXeIxVK5jGPOoiRLFDn9IRv3wg/AT+MbUOvId2Mnz3+Fc2VJbf3miicKz5QWOWdYE/CgZgO41Ugd99Nq+r51gkdK+rIUvk7DXSmPsxxJlW6mdlQqS0T1Anf5bGBOwrniXDEaCoCEdBofn/c15wXC93cbWcyMPlQLmV+JgUgwjx/CD6mAAJt3Mykayjyp9PFlOvl1pbwXGLlucjaN7SkB1eP0kYFWjzGnKmrsrj8NcBt3w8ZWtkr7Q1JWDEdIJ2I5ipOI4PAqQLS4nU73mXKfKFXX4iuguI5Kr/EifKMdgwRwXiLZxcFmwuWQZLqGVgVZTbFzUFSQQF2PvqZWsZjFsrrpLv7M6AmddOcUStZRoAoHkAPwqTMPL4Culj0QUczm5NaWPAjB2Y7UYDA628ITcP32cMeWimPCPIfOjt76Yv0MOPfcP8lpAu3ORAPrVR7K8vD8x8DWnRY75F/cwRrMlcGvsI9WvpDw2IJGMwieI+3bUFhH6QYSfifSvbn0d4PF/a8Nv20I9q2yAweuozpPoR0is8uZlM6wd42B6++usDxTubiul2Li6gry1/v1qXNosbChx/EsxazIps8/zD/EOxuNsMe8w7FQpGdCLitBVhOUZlkr94Deq/ZDhrY/EGzbzWyqlnZ10SNBOVty0D3+Va92J7YJjrWsLeQDOvI/rr+qfkfcSfs4JFZmCqGaMxAAJiYkxJ3O/WuaQcZ2kdToisg3DozJuKdgMZaBZpvoB/wANyTH7BGY+iyaAC1dAP2N1E5qlm5Jj9JiJPvmK3+KDcW7J4fENne2M/UFhPqFYA+prA59544h7TDsVbYvmVGiBEqy7ftgaemlXcPw/H3Fm3h2e2CxnkCfaAME6wCQOYmK1bD9msOjszpZLTPsISTzJYrPzrjG8YWycqoAg2AGUfLbrQObhY146mUYVL9ojP3do6aO8NqZ20OtD/wD0HfNx3W6lvMzEEG4DqxOpCjr1rTLnFrDeNlTPJg5RmE6aNEg+8Uk9ssDme2MNet2yQcyu7QehUwx66eVAXI+mUDCDy34nOB7FXiYfidz0SCfi14GKtX+yYQS/FLi/tXsn5/jSdjeBY6VVSl/PIi07OFjU58wGUeZ00OtMfZ76MnDpfxBs3cOtvvHWy0sdD4ZQagRJKt4oIE05WNeRkroL4FfvJMbwfC21U3sfeIfVftHYNtqMp13G3UUOccIXfvrv7tz/ALwPxrUDewt1JW1YuI8EQinNIjKTl9qNAee2lIWN+ilsVeL4LKtlgDFy40ITuo0LkbHWSNRNauS5jYdsCnjXDU9jAs37eRfnnP4VG3bW2v8AusFaX1efwQfjThgvoBbQ3cSg6hLbN82cfhTBgfoNwCaubt0+bBR8EUH51u+BsEyi52+v/dSwnojH8Wj5VBa7Y4t7iqb0AnULbQafwzW+YX6OOG2/Zwlo/tAv/nJorZwGHsiLdq2n7CKv4AV4N8TGAA5n5+PDuI4kAWhink7rnC89zooFMfCfoox7gHEYkWB0B7y5/wBMD/qNbE11m2EV8uH660ZPuZOG4peYp8B+j/D4d1uZr1511DXX8IMRItrCz6zG+9NDWF6VMw5V6wobnvLnmDruGk8/iD/Kq2IwpA1Oh5Hn+NGAlR3MODvrRWOoHmOQYrWMJfDuC1vuyfCSWkKevn613xzDWntGw/jW4IYE65Y3GmkHUHqKN4rhaspUjQgg++le9wO4hgAk7B95HSJ/r8KZjxI3Ri8uqdK3Cx+kyOxwxyjqquShZZ0VZDGdWOp8htStiwcxmtwxHZjDqSbl68oLaqmTQnUjNExMnYHU1Z/+FXD9Xe3cYnXW62s/sxQOuQ8MOPaVY9Tg7Q2feYjg79xQAGbXSBynYCmOx2Sx7iRhb5n9JCv+eK2bhHZHB4P7S1YVXjeWYj9kuTl90UUwzFiWbbkKJdwHcU+VSeBMCuYPEYNmbEYQ5ICsbluVUE7zBAPp6VDxe1bLQEVRyCCF9RsdR5Cn7HYH6x9atkSSLwBP6RaVjzkCsde5cAC5jEbTt5UGqw7SDcp0OqGRSK6ltsFaLBSwUnmx0Hmf750OxKItwhWzKDAYcx1E6xUTV5UwEsJuXxYVnXu82RYzMeZkkkD02HlR61fGUEaqNjvt50pg0XwHEglrKQY8WvLWlZU3CEhowQ7ySTz1+NfV4RX1OgR3xLb1Hw8/aDnIYfFT/Ovb5qPCOA4JmBqY8q5uBvIGOq+IMw+JuW+8ZAplzPXnt8aiXtDcBOuh3G4Pu2rm1dOZuhPuqHi3DntucykeY1E+RGldn1XCgKTIDjUudwELYXtCABm1H96e6i1q+kghtCNNfzqn2U7EYnFWnuKhyDRZHttPKenM7Vc4n9HeNsKbr2mVF3ykMFHVgCYHnVmLVuO+ZJm02O+OJbz1BeYLqzBfUj8N6FYjHsLUD2joNNv6x8KpW8IPvE+78zVr6o9KJImmHbGH7OKV5yMGjQj19eVU7vC7ZbOoyN03U+7ce74VVwiohLARO+u9WbOKzEkVgYZAA4FzSpQkpdQv2b47cwt9Lqe0h8S8mU7r6EfCAeVfoXhPFLeItJdtmVcSOo6g+YOh9K/Mt27GtOXYHt39SLrczPZcSAN1bkfQjQ+6karD6gsdj+I/TZvTNHozcyteM0DrSKv0or7PdZn6K0j4gfOp37fMRCWwT6zHlPOuT6bTp+qsO3bIZ2JbTcLET79yvp1oFcdb1zuwoAEzlEL5TPPyNWsNjbjCboMtBi2sBPMsdGPlBqjiLN+2XZALlthPgUqRA3IOx6cjG9CVqar31Afa/sgChuWmysJlYEQOkcvSkTg2IdbqlmACkBi0ZcuaY/oOtPOJ7SBUbNqpEnMOQ3rN8aFNxihlZkDbfkalzLt81leByxKmNnCcVYF77TO9hzoo+6s+xHNTJnYkSJhmDahwu/YRCLIAVvGI1LEga667AKOgUDSIrFuEXTcdLSKTcJhYGs/nz+NbDwHsy6YZbd2BcWcrTm06NrETrAIidINUYWBHlJtWjdp3B+H7BqqTYfIzavIJR2JksVBBBk6QdgByEMXAuEfV0ILZixLHpJ3gdJ199cWne3Ctv0Jn4NAJHqJq6uI0/rVDWZDjcDgnmWq5Z6rG+P8AWubl7SaAKYbZhJLjk1xbs6ya+V6kA60XI4ihTmzPa4N4Dc61DjMQuU6mP1d/jUCMV3kg89JHloK0Jc82SjQlsNOtdqaq3boEa6a/hXLYwa9F09TW7b6gb9vJlpTUb3vEFHvqJr2VJO/TzNQJc7tGuNudv5UQSAcnt9502O1boDHwqP6wGHMehqqmlkk89TNCsV2hsW1/3qz5eKPhNO2gRG9jyBPOOcEJY3BLAjxDmCPvef8Ar1qLhnFGzC23snYk7HkPQ1Da7WM4jD2L18/pQcv8QBA95FLnEOJYgO0hbbGTlUqSOcaZh86oTKHXYRfxUjy6R1yDKpC/IJml8UuZbJPpQ292nw1tYa8pPMLLkeuQGPfWfLhLl2DcckdJn/NMe6KJcNw1u0yl7VthmAm4veESYkZ5j3Vn9Ll29Rp1eBWom/2/uf7T7A8dw4vXWF1BLyo1zNJ0AABMzy/Ksv7UYIWsXcCMGRyzIROxJ016bVra4nDNcK5C4JYZmVIJcaCAo0AEDTSaRuN9k7l6xcv2oK4ZirJHiKkKSw5EKNx0JNI1K5ON0t0TYwTtiFiFqCprrVDNQTsCfCmnhvZ/NZtuChLCYdDpqeYbXQc6WrFhnYKoJYmABWhWbWS2qA+yoHwH50nI5XqMRA3cVb/Ze4GPiT5/ka+ppzmvqm9d/n8R/pLBt2qruR7wR8VNT4d86BjpIBqHEiF9/wCdKxjbkAivaB7JmZpp4Lw+5jClgFj3kTr7OQiWjySf4opTsudR5Vqf0KYIObzk6iBpvEEkA8pIGvlXcxkC5BlUnqalwLhfc20tqAiIAqqNSAOrbZjuY5muu0PGreGsPccSqjbm06BdeZOlWsU2VBHOsk+lnjTm8mH2RFVv2mYHU+g0HqaxF3tUxzsWIONh3JUBVzE5BsJJgSdTA0rmoluGWr269WggcyQg2BI7xzELRHD2Mo0oXY1YUYWj0vkSxg6jxAUSPE3YG01zZu6CDXmL2qDD+z7zTGcjJUWFGy4d4LjhbaGH2bGT+qfy8q1bhuCRVVnUgRoBqDPMEafAmsUs3Nacex3G7yXO5W4wTKSBOgjlHTWgyYd43CEmXYaM1G1x1U8K23J5AVP9Zut4rlxbC/orBaPNjMn0odgMXmgMBrzXw/hpV27ZVGkgN0nYe7nXPZQJYr31IOJ9lcPjl8dghYgXMxRz+tpv+8DSDx76JMRhxOFP1i3Psk5big89fCyjmRB8q0jCYm7dcAuQNToBy5UYw5J1J5/hSHxg9ynHlKnxiX2I4NYwSSALmIYeNxsB+ipOy9SYzH3AMN/tdaTTT3sK9tYW0RcPdrHeNIOoJBifL08z1qthLlsEhLNtPPLNEFX2imdye5Bie1CuJyEoD7QVvCdpzAQK9fj9hcouOIb2Sdj79p8pmmKzZlfEZHQaUmfSFw6ytqBbgtJlYUafpLGp89D503G63Rk+bCzDcIUtcYsExbuBiPuzr7pE11jOJWVK942WfZLbHyk6T5b1huHxz23GViPf0MfOnLhHa24wyXFS4rbhhXQXTh+VnMfIU+qPjcbtZgocmeYiKt57US1wR67+6lW7wZEC3rUoDEpuuumnTb08hUosNcJGbKAJOmp/L51jYkItSag48j7iCLhVuKd9cCWxFtNWJ59AKuPjhrlPv/qazzG9vO5zWrWHQQILFi2bqeoPoap2OOYi8hbvBbG0IoG3629ROfUIXHOtiRcYLZOT+I3cQ4q+sKY2mJHruF95+U13hu1mEsopu3JcDRRBAPqNCffWem9ncB8z+buxPyI+c1qfZbgdm0CUQAmJaBm9J6Uw6R8C7m94rJrMechQOoIvdsnuMDbw1xv0S6lR7pgH+KrD4HiOJALG1ZXkDqR+6B/304MK+Frzpe6DVE8CKadhFYzfv3bx8oVfnmYe5hRbDdmsJZ8QsoI+84zt/E5JHxovkis77a9pbjXTYTwKACxBktM6eQo8OL1XCiDkyHGu4ybtJ2tLHu7Tafh+fpQXh5NsM5MGCzMd4AJ3PKquH4NaFo37ga5H3c0fP+lVj2jJSLdqzaUmIFtXbffNcDD/AKavyZ0042ASRNG+o8yZcwPaFF0JQkgjMGkj91Z16bVYPEsJcbPce4xAEqqECQI1yyRtOpHOjXD/AKOUdFu3rzPmg5VULv65h/CFqTiPZfCKuXuZ8y7E/EnT3VKdaWNqKlCf8aidmLWI7QW5HcWsir7WmaR+7Op6lvdzon2Ixoi5qihrjN4m8XsqAOWmm5+AoFiuGIlyVnTNuxb7pHOhVnDCA3yoGyANbn2jvQJWkFczv6QeB4e604W2qPGY5YCuCufwxpqskDqpUTIjMTWj2kAuWzrq+438LIRGh6n40hcUshL11RsHYD0BNQlgxsTpopVaPcMdjboD3BGpTQ84BEj3z8qZ3pJ7M3IxNvzke4qaeggNR5hzK8R4lbLX1e3UI0mvqV6VwjlAn//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MSERQUExQWFRUWGBwaGBgYGBwaGhgbGhgXHB0XHRoaHCYeHRwjGhwdHy8gIycqLCwsFyAxNTAqNSYsLSkBCQoKDgwOGg8PGiwkHyUsLCwpLCwsLCwpLCwsLCwsLCwsKSwsLCksLCksLCwpLCwsLCwsLCwsLCksKSwpLCwsLP/AABEIAI0BZgMBIgACEQEDEQH/xAAcAAACAwEBAQEAAAAAAAAAAAAFBgMEBwIBAAj/xABJEAACAQIEAwUEBggDBwIHAAABAhEAAwQSITEFQVEGEyJhcTKBkaEHFCNCsdFSYnKCksHh8BWy8SQzQ2OiwtIWUxc0RFSDo9P/xAAZAQADAQEBAAAAAAAAAAAAAAACAwQBBQD/xAAtEQACAgEEAQMDAwQDAAAAAAABAgARAwQSITEiE0FRMoGhYXGxFNHh8AUzkf/aAAwDAQACEQMRAD8AZTcpJxvaC7f2LW1Oy2zuP1mjc76dKZeJ4nJZut+ijHTfRTWYJxW2RoCD1MGQB5ba/wBmp8IBNmC1+0L/AOJMh/31weeY6j1/v0pl4J2jF3wMfHuDET5RyMe6kfB41XuopEKSFJUCY8pBEzpJ684o92fUpeLFcoGmWJLBtiNBsY5DbltTn2kV7zVRjzNBtGRqdOY190Dl/OPKrnA8kEM0ESAdQNSRuQJIjQCqOAYSs7TqaJYB0W6EXdyQCu2YZmM681n3mNKDGLExot9qLLJcF1DD2vCGBIlWnTSDG/y6UKTtRixtcb+N/wCZpm7Q/bC6yKSrZQraCY5wSPjp8NaA8L7OveQXEDZWBKscsSCRBGcsNQdgaUVYE0Y1WWuZ8vbHFj75/i/NTXw7c4sH2p9cv/hXTdmMQGVe6MsCRDIR4YnXNHMeusVDa7OX3BK2mIBYH2d1JDfe5EGstvmHSyV+3uJIggfL/wAa6Pa0W7OSwjhnAN64xGd25qIOiA/Hy50bnAL4/wCC/wAPyNV34XdH/Df+E1u5plLPH445Ox/v31yONHmGn+/OqkakCSRuACY+Ar0Wj0b+FvypW5oQVZdbFu0QNwI66ia5zP8Aon4H8qqG3G8j1BH410q9Kfvx10YjZlvgiWGZ+hH9+dRrjgGgnWY1qHEA5DBI0PM9PWqmDJa9bmTLc/Ok5XUDxv7xuNXvyr7RisYsfpD8PnTFwrC2nIGe7cbpnVR6D22geoqpw3CAkaU78DQWxtQDk8x9QFisGEYQuHtEc7lwM3wuFvktVcRxBI+1xjMP0bSsw/6giCiX0h2luYckgSGSD+8KzQ8PEgQBJA26mibMV4ED0r5Md8FZNwgoWyGMsxMEAiY0n0olxPAXLFkutySFmGS23WfaSa67PYIW0RN8gUTETAFE+0R/2e6P+WfwanoTVxDAXM8u9t75EG9A6J4B8Eih7cZLGdSeupPxNV8PgvCPTer1rCqN4qb1mMf6SyD/ABBzsD8f6UyYUEW1RxDrMjfmTvz3oYiIOlH0bOc8QrDTn79qoxNuicq7Yc4MsCg/byWtrBg5vzohw3idoubYuKXXdZ1HlQ3tdiUUIXIAzaT1g/ymmP1AXuJo4eeZPxqZeFirS8QtH2Tm0nTXYTuNBoK7+uj9E+8j86mjpVXhoqVOHiu/r46fP8hXn+IeQ/6v/GiuZO/qIqvewwn++hr7FY9gjERIU9emnLrQocTcK7Zs4WImJOmuoA8uVeLVMq4QFii+FtxbQep+JP5Urvxq4PuD4/0powN0tatMRBNtSR6iaLG1tUFxQkiJrTBw1aCYddaYMAtURUOWWgUkdrrmbEHyUD8T/OnJW0rPuO3lbE3ZVj4o/wB5A0AGwXT40DdQhKenUVyWHWo3a2Cw7snXSbj6baaET616t+0P+Ah9Wun8LwoJs+Nwda+rlsVb/wDt7X/7f/7Gvq9xPSxxR7jqUtCWnxbaLzEtCydoJ2JpaPZiw0wO7cHVCII8xqZE6SP9XHgFm5cBa7mygBi4Ql2nYZV+7P3jqffozHs9hzb1FxlBILM3iBBhi3OeZ5xvXR9DHjGxpAmbIx3LMpHCFtae0I16Hy8xRDg2JzOo1JE6nUxB3POjPbbs6uHuiDFu5JQsZEgCVzddQR1B8qE9nsIiuzC+lw5fZWJXr94n5VHkxlORyJ0l1AYURRjPhG0q2TmmSeQJnl0kQRppG8etDsK9e4JAl+9A3Cv7z7XxKik4zFmWe1fGRhsJceBmDKUWDDNsBptp6bV92R4s3cC3EnQqQBoG1OaSPvE+nnU/bXAo2Fc2zmKQwU6GRqMpGswDECelL3ZXj6IgD2i2a0G70QPvEd2zaRuCNvaPUVRsNXMsHiaTdMuDkYsuYDeBMSQI5nn0J85UbfGrlrvRGUd651yiCzFiJzDXXqdqarVu8wB7/cT/ALtTEgHfnv0pWx/Cbjvfy5yUuFiRILZlBBABG+p94r2ReohmNGhPOI9omt4YsVIuKAM7oChMxrDzJHTnVbhPGmvW84svcGxNtVAzDcQzSPSpeyOKw+Ns3Ld8ZkDqiq2ZS5BZpbK0kjbcaDWalbs6mC7w4Qkl4Pd3NQcuYwpBBDQecg5ffQbWu/aNHOPrmJOIvNZu3iWNmDLZoUgM4InRo9raDvRHCdobmZct1twSBcV5VtYAFqdo1nWgPHeIDEXLyuoDOqkgSAMrKeeuyj+I7RR3h1lVwaXC2IKEqiL3gCaZQcyLsgY5fVojQ0YQbbi/Utto7+JN2ixz3Lah79u6FfRVYFllW9qEEaaHXeglq3qTGg3NMeMx2GCYfIzFyxLzcZ1QjMhEEnKc+o8tdjVHGXbKzvHPqdSBIG0DQR+jFC62OIS5QvZgzEOCAJHi00IYiecDyqReE901h80g3FER1UmTr5V7xQAZLqD7NiomeZJIO50j51I+Na41v2GtreQK6urawwggbGJ36VKVBsSsPdGGLXavD2QS5cR1tsJjkCRB93WjfB+2PezFlhG/jBj3RWaY4OywyN4QwEREfGep16mmvspiQpuTOyef6VGiAmp58hUWId7Q8cD28htuMxBGx9kgnnQHGWNjVzjnEm760bRKNqBESJyg76VNibKQNSSN8uV4HUhT10on0xb6BFrqgv1mNXAnZrVtmYszKCSYG4GgAAEV3x5vsbv7H8mrjgelm2P1R5culdccQm1cABJK6ACSdG5CtQEDmaxHtMlvYZULBiIVV1JCjU/DnVjBgW5PJST579ap9q8UqNkaZZRI8lXY89SQPx2qPDcRP1RSAFuEQqnaFbKWM7CAd6FEtaqYzUbuHk4gtzr7xTTgFi3b/ZH4CkTszizdBLFZBiF2AA3BO4P4in/DW4A6QsfwqP5UaIFY1BZyw5iKUezj2WSD3gaTA8BeQ0xsRp6zFNfatxcVIhhJI08opb7c8RD4i2ikHuwQxn7xOo9w/wC6vOF4lnVkOuRmj0Dlf5Ch6Jhs24CTrhFXNlWPCZ35iOdWVsSa7S3Kv6R8XQfzohZtDX1rCOYN8Sg3D9Jn+5rz/Cf1h8KJOdhyketcEsW0iOnXzr1T1yHhdsWrsmT4eXmR+VC+0yiJiM79Orc6OMni9350H7Sr/uh5z8BP8qE/EIGAby6fxHf0/KnXB4UkIi7hFHwUClB1mB1EfEn86dvrAQk6+7l/f8qJKsmeILUJaGAFvV7ij31bwmNTcEEdRr8qUeO8VAGxU/rV7h+ILashVIJIkn1+dODWamPj2i5oSXgQCDIPOs7xjeN26sT8SaYuzmOLYZ2P3Wf/ACqfxoBf1oX6gCUm1Ne5KmW3rUwtf2KVUK5R7uvKuNYM7Gvq2ZcfOBcSL2LbAx4QPhpPoYmqnaTtaMLcsKygrdDjMdIde7ykkctSD7ulUOyOND4cQfZMe5vGPgGy/umhn0p4XPask7S4npIUg+6K6arb0ZC7bVsSDtBiL2PW7h76juZJRwhGVsuZDqScwIIIk6M41FZtw7ACw6XQYgyrDkw3RvI7T0PnTf2R7U3VKWS1sANOd2HhgwVAjxgsQwGw1NVO0eDNm6/jt3O8OaUEK/tE+GMqmBBUHmsTTlRQxBimdttgxowJz+JQSraj0NWbIK4kae1aOnWGMj4Gl7sRjIL2pke0szsDDb+RT4mme+f9osHfRx/k/Oua2LY5EuV96AypxDEOneXVuZe5TxeJYPjSQy7nwnMNQZX1qrwnh1vFfWALj20aVNtAsDOo1g7EEGANNKIWO1yWMZibF4KbZVMn2ebdVZkIzDOSW00k7bxU3Z/EpcxV9ktm0ly3ZuqpVVIHiWYRmAnQxPXYyKoFHuAWIh+zgCts/wC0EhVEAosgKNABkJO3nqfKqGNwiWrbXrj4lR4S9wEgaQJyjLA+QEQRVfiOPXCd9eNsXHUlkzHXILabSD99WJjmdYMUpWPpVxeYn7M5jqCuhG0RvHzpTj5jk5+mFeyWNwtvEPF0sruWRApn2QoAMksABM+s86Ldvblu5ZyqxDh1jUZZJA1I5QZJnTzoWeyuEvW7WJsN3BfUSSy5iTmhQQVuWzIEQNF00FEO1fZ2zdt3ArP9qwZssEiI5RoDAk6+law4mYzwJnHEeBOMQ/22HLbA96Ap0nR2AQjluOnQmTs/xizaOS+i3IcAXB3jKAlwOdQpUoxBGZRMNRnhv0dOYyd4QTuMWVH7wXDKR7zR5vo6uZDLBY3IvXXbTze9k95WKHY1ATLQMW94D7VYizc+rOlr6ujW21RRDhWEMg8J3OXxBTzMiKrJcsPbJTv+8VSyliAbgVpYhhozD5bV1/hdm07G7eDW7ayqHKyr/wC4/gQFxm1yqMvi1YxBJ4fjlm+LkXMkQtosFZlhZlUAICjMQRsBIJFOGnYjk0ZI2oUGwti+TFziuTugpuXWQx4SwIjeQMo1jb1rvhPYXEri4S1kVQGJuNpmGoRGA3IO089SIpeftZcGkWmymBNpNIkaaaCrtr6W8bMMUM6SUX+Y/uaQV4qparHu+IZ4rezmRMQQZ3nXTQmqfDuPLbGrqGIXMsbQPZ0E8/TzqvZ4Hicc5uLw7vC8k3AhtqxYkkzKqTJOtCuO4VsLcy38LkciQC7QRsCCrFY0I06UKIyEkj/f/ZrMrgAGOmIFy93F5LbtaO5VC4jNBOXKZEgiYjSr3EeIYc5UN11gnMSsZD5wunoOnOkDD9qbtu2qoAqrIABbaSd56mpb3a28zhGymACCR/MmT76cmRk9ojJiV/t/vxNpwGLW3ZQZw0KoBHinQANpuDvO0GvsTxq7eXwXFVZKkJqZBiMymc3lmWOlZxjb4hcoiMOsx4QfslYbDQy2kRoOgqTA2A9kGxdYXHAhHyg5AAHKuyEFi63DCkkgcorMR5upuXqgajhjOCWXstck2rluGa5LFvsgSMyloPhJ0MEZydDWOYziLXPCfAp9qNSQNQvkOvWn+72dvul+2bSEvAstngowVc2diQCkyeZl40is4xdprbFbqkakTuDHQg6+40ZA7gqT9N3GbscVe8stlUhhI8gdNfMU3dqu0pw7JaR1Q5QS7CTrIVVEHWBM8pG1ZxwpmVWa3BRCuaDBGdo2OvL5ivOL3muXwxYwBCyYyzr1gCSdJoUYDJ1DdD6Z9pduYyLjkwfFMiNY+/I3nU76g+kXrWGu4hGXD22d7lxSuXTKGd2BJ5SogyY1MmhipZFi7kZWbu9fUMm0jaYGnWnX6NcdZt4e613mQFB0JgHZuWhy8pk0WXT+V3d/EXi1AC0R18wlc4NiMJhU7wLdKwbjrc6XFIEMBOm7TAjzogQIBHPb0NSHiX15bWey3cnMrANmDMF8KggjScxOu6g8q6xuFRGtnvWtZjl8asyHcgZhop31Jg8+VLbGPvDVyefaQFPI1wEjkfwqXtNZuYfDO+4ECRpuQNRM+X96r3Z7iBe9mGlt1hhl9lhtm5DSBPOfKpm8TUoAsXDqEE7b0E7Sn7W2Oik/Ij+dNZw2n9KS+MYoPdDbfZzE6jMV/KvEGxc9fBkGFtTdtjq6dOoohx20cwud4VCqQQJliZyhRMbmSYnw1T4NbDYhIGoJY6dATJ99XO1HDy6qwAMSCCob03Zep59KJVq7hKRuEWsRhmCg3LoKkSNSzPO2hML8apLxBlSEWSCTJ1gda94jiT7JIkbwAPdufSq/B+IpZv27l1M9tXGZOo9JgxoQDoSADSTe8VKmoLzNY4RhGs8PVX0crmbyLmY9QCB7qFOKs8c7XWbuDa7h7qucy6R4hz8SNBGx3HpVTg95r9hLhWC0z6qxXbXpT2FVIbucga1YttG1dNhT0/v4V8EjcH5UFz1GeMRz19RFfV5ck7V9RWJlGV+w2MynJ911bKerWmBj+G6T6AdKI/SI5OBDgAlLizPQ5l9xkilDs1xd7TKHNvuxdFzwuGZQQEcQNINv4ZfPR7+kG+LGFKhQ4unLJgqsQdcx3MadInlr1H+v7znL/wBfPxMVt3szmBAJ2PKTJHypjt21u2W1Gayq3RMBpAAYqNyGtyGjY20J0mF/EXw7yAJPtRsT1002ge6pziWVluD2h4tdjrqCOhBIjoYpwHEXfkIb4JeYXUC+190k6FlmADyDLKH9qdwIdL2LBOHcbFoHXxoYnz0FZ/cm3cfJMKwZRv4WUOPgpgn30yWeJgh052r1px+zdVXn+Jn+VS6lbIcSnTHgqfac8f4XOIv3nBCZLa5ljMWcNbKLm0EDKxbWPCIM6UuD9pfq73Lti2RACOLrgGSwBZ2IUAiApB5zzNaJgOGWbtkm741ug+HkVI+J0FC8fwLDre2MNaIJJOc5XQKSxmcqtAJGoABnSkKwAoyooe4G+kRm7iziUaM9jELcQNmCs9tMoMyB7PQGVrL7OHxCsFjkCCddCJBEeX5U2cTw5uDEawCCJkglmuKRpMDRXPWAZqhwfB4m9c7m1buO66ju1zL0zTMLI66a0h8wc+HMqx4Ci3k4mgfR64HDWS8S2a4zEAEsJCQygbEEHU6VzxLD4m7ctjDI90NIzrIWP1jPgI5q2mxE6Gq2ExpwAsret3LLIIMqYuKdd/Zzydgx5bbUe4TxuwrIc9wF8vgVZJDHwB1DEKSDz5VdtBSgZy97LlLVxDnAezDIAb1zVVgKp2kyZIAB1HQ6+Yo8eGWbilWVbinkwDe7al+3c/5uRtQfCCDr+iXO8TB/1q8SxFxcoRixOhyW9JnlmueHrvHpSfvKQpNnbDWJ4XgLIlrVq0SNcqBGI6MUEkeulL/FuJ4NSBaHtq0QqlWyxIBPizDeNNNaA8QwFy7eKXLt4Mcsr9mkwojK5LAyNYWd6KcP7RYbBMUWwFuL4fFcNxlLAMVzBTDGAzAdPLTF33PP6dUZB/8ADrCYoNfUuc+sJaUKCNCAvM6RuZ60S4P2Jw9goy2AtyJMWlzT5XGlgPf76r4/6VrVtA7CF0gZW8U7bjXb4Ch9n6ULOKYIisrGYHjEwJOgldp8/KmDxN1zEOu8VZqOuLxDZYQoeoDan9QT8zOvLqM37fcJxWLOH7nDG865wZSQoItxJkACQdzyov8A+rcrZXt5cpyzLNBIzbSOW/mCDEUXwHE1Y5luqp/YYN6BS3i+NaTalSICoFcOCf2mT8X7D8Sw1vvLmEt5BuUW3cy+bBSSB57edB8NxC8XAQD/APHaSfiqZq/QOHS88s2IZTsAqrtyJ0EHfTWs77V9xbxLWbK2L12FLpcHdks0kKkEWyYg5JB8QjNsJzjHtLFyEwBdVjmBkBbVosWkCcluVJ2kwRqfTUinHs99H925btXrmJe2zgZViYDF2G5AHtZoA3LQddCWC+j9zbRnOHSVUkLZzBfCBAPeiYiARGw9auNwm1hrIzXXTSTkLIoJnUIpJk9J5mTAJrcY2wcnl7Szw/gaXrbi67syXXtzKgwsAHVTBI6fyqjifoywriC+Ijp3ikfO2R/rQi3jbZZxnvb5pExlIHiYtcAzEgjUzUd3itpCD3j6fsCfeL01SyO3cmTJjQcQvhvo0wdtGRTchpzSyyZ5ex/KqV/6IsHcjNcv6AxDWxA9Ba61WxHakWyV72CORNvQHUbuDsRVS72uLAjvd/0SgPxlqAYT3Ub/AFAPvB/Hvoptiy74a7cLpqyXGVgVG8FVBDAa85gig3Ay2HUB2IBIbcruOXM6ZSTEaQfNnwXG1Z4l7jcwLiiTOzAJM+mh06UF4hbcLcW2TaJgK4yhvCVmXGRjqpHhJ9BMUBcoZoUZF5jnwfFYaC1z740yh1IEgwGQArJ1md9zrJn4lw+z9VulTeUAOVbvWzFri5YJc+IHMAZMaxzNZ1wfFXR9nc7wuMxzF9DroQZz6+eg09xpcVeUqps3FAVixOWbhRla2uYnLIMeLZoEmQaE5QxmrhZBV8Qz2m4kLlhLVyIAWXsv3sqVIHiASJ8p9nYgmZ+G8PsX4axcuW0RQpBtnKAV0JMGDGpY6STMTQnGcfW5bVLr3ky8zblZ0Et3ZZM0cxHPaTVzs/xa1btvbtXbcMQcyPFzTQIFJBEgAc510MxWUDNLECqjIOxRuNmvXZSAFXD/AGQ5+NmGrHXlA2qlj+xS97lW6/iXTT2FUwWIGrkkgaR15VVs/SGLdsIDndRBi05II0g5SACI86A9oe1b4gG4QUJUoAMywAxEEGCc3n5+VbjTcaMHK20WLl7G9rVwts4eyVugaM2UgEg75y5L/ADoYpT4pxm7eHjeACCABCAjYkcxO8zpNU2MyeWv9B8NffXhNdQadKnMOd93chVAwLEqqA6ksuh/RkHU9OtVMTPQDoOg8/Mn8POpr1gAZQBGbNtzgiQToKi7qKixaPY1mdDLrd6gCcWVywQSCOfOr/De02JQgi62VNFTTLqZIIETz89d6o3Nqp2XgH1FNyKu4AiIxliCbm0dlseMcpKEKVjOpMlSeYG5B66dN6u8Rw5tMB7U7GPl61kvZXjZw+JS4HKKTkcjcIxAbfmN/UCtdxeCu3IfD4i45WSpa2FBkAEZmZSQRzVTUbYxf6StX8ee5Rxbm2BKy7bJzgRLHpuvxr6l+/x5FuumIuZLiwCrgzuSCDGo1ryqPSxyb1Mp9pnuB4kyMIyxzkcucecU5dquJi5h8MrNdunWbZaLcr4SxPMwdN41nes4vMVbbStSx/GbV/CXrYUsWQXFZVVQcsPm9dGB03zCtS2P7Q8lIP0MVLrI6gKmQqd5L6ZTIkkiBuYFU8YCFYNMgbH0qO1xHXnl2jTadjEfEUUvfbTtmMkchz8PpHPr76qWnFrI2BRvKWeID7e6BzCAegVAB8Iqrg8UVxih9FvW0TQb5MsGOs2wP3qs3Zzq33ms2/4si2z8GVvhQ7jOa21q4Mym2wZTqDoQQRsRrHnSsy3ijsDVlh7A9oGBVRcKKNIUgn4HeSenPyozhe0HeXbk7GxekLtpkcgc5+z59D0NK/1S08nMyzrqGUQdfvqRz5UQ4Vw3u7lvu3FzvQ1tQHVR40ZfaBI2aOUE+tcTG/ltM7uRfEmFOA9nk4jiXU3Hy2j3lxTozlwgzTrCjKRzYT5zWx8B4dZs2QllFVBsFEA+c/ePmZnqaUOzfZ65hcJkulVuXbhN1hBlZ8KhhuMoAAB5n3sNjjoQRoQNBGwjSM33j1Ogq1V8QBInyDeSYav4RHUqyhlOhBAIPkQdDSfxrsxZwxfEWc6u2YQCSviIJIEEg7wJgZjEVNx/tuy5LeFUG65BJcEqizAkSJZiDAkABHY6LUuH4JirozNjysmcttVKr5Bn8UCvCxMO1qiThMUEDFmWZIAbLv5gwR8fxrvh3aYOxAYwZBC3EhCObEsCNo0EbRI1LsOxrM0vjcWxHMMF+BC1Iewts+1iMW3riG/lFYeo1TRuLFjB3L85cKtwHZnUZYP6xEGdNpPOveLfRfh3ZHbvbWSGHcNlRW5uqC2YaemmkgDWmQ/R/hSdRdb9u9cb8WqROwuAXewhjrJ/E16Bk8jfUz3in0X2XfO+Mdwf/cAzDbSM6gDTkBsNKi4Z9GuEVg9zHWEymRku+IEagyzDKQfI1p1jsvgwDGFtDp4QZHWuv8Gw6GRbtjyyLoZ05adPhRhokrXJMA4bh/DVUB7tu+RqWuXEbXXXKsLz5DSvrH+GWCcv2hJmBLgeg/1orj8bZsQGVATsIVR8Y+Qqr/6isyM1xAOi7fhTVxuRYBkmTVYkaveUeN9ow9vLhkuI42JsHLt008jz2pX7LcBfD33v3LLX3cljcZHN2W31C5R+7l6a034/iXeP4bwVQBlK2yYMmScx10ge6iOG40qp4mLn9nLNEcRA6ixq1LkXxAlu/iM7FMNeyMZKmY2EbxG3v+dU+PcKxWLyjublvLMewd411ca/31loPHVABZTBMEgaL667ef4Vet3wRINAVI7EaudTwpmZH6OL7KFyEQIkvbncnownXepbf0Xtly93bAiPbWfiLcz51pRJ6GvCfI1hJbkwg23qZpj+x18OzfVy5Ma2yh2AGmZwQPdQPG8GvWvawmJGb70aD1YMY/oPWtmZwNzHrpXrxFDQh+o0w/u1wyPdthUIjXKXLHkmZmGubn7+VcYbGO7Zc2Y5ojLCktyzBpBzGJAIn5aL2m7GYPFeJrgsuPvK6ge9Ccs+Yg+dLNvsdbsulz69YcLcV2XRSQrAmIdhMDbQedCRcargiKNi4/eGJURI6TprEwDPP1q1f4wUBLgOxAnMJjSQIbnsT6+QFR4s923eX5RXlxmB8auSykdQQdxtNCrPE0uXHmGO/kZ1aOvL3VC24EkS1aIEuYntbdChyz5yQwWQEiZ1OYsQQIgAc9aiwfaUlrZvKrBSupyM5gzqziZJgSGkRseVzhd1bbFwkkqVOZZthQM2WIJUnXxSRrsKsXMZhtSbSpcEEFCN5EMABtznanqRUUQegJU+vNLBFvwST4LY1kzJAuaGT1qnxPFAHLJ0kmTrMjnJ223otjsfZFtslsyBC+FND+kYcknntrSZxDF9N4j+/fVmClUvclzAswSoatksAzNoZgDQASQAPKvmaqXCywsLsSzNCg+KPDBiNAfFqT907aTZRDzUiujicMoqc7MhVjckJqG5UhNQYi7Ao2IAuLUEmV8Rc3oTZxJny3+FXcTeEGaCA1zMr206mBKXmG7T6Cti7B8d73CIGJLWhkPoB4T19mPhWN2JMx6eg/rRzgnaB8IXKhSLiwVOg02M9RJHvr3Ygkcy5274sz5bZPgzF/D7RIGUEtvAE6dWNe0oce4r393OAVGUCJnUDXpzmvaQSLlKrQknEMIUuOh1KMR6wd/Q7++j3ZfHABAdkJB81Ykx8cw94qlgMVZulBiMykCBcUxmUCAjgg+QDjUDQg6QYw3CiC5w2HZsqd4zlxcTICPEMoCkSDuDHSn48gxNuMVkxHKu0RYxNs2rr29yjEeoB0PvEfGruCxoBUnSOf8ALTXy/Kitvily09pnxNxRdGYsijwkNEEHVhljnI2jah3aDhXdXs4uC9aueJLoBgk7qZ/4g5jfUHSa0MyNMfGjr3cd+1tuxbwvD8Vh7QRLiurQ5JVgNFDMCJB7yJGvlSx9Us3VIDOS0yWIkE7aDfXXz8q6scTuX+Hvhs5y2HF7JpBUkq52mUdlb0Zz92gNnMhzLqBuOnl6GnK5Ao8iIZBYI4MYeA3m7sAzmTwnLqRl01G8QQJohfxARSbad3cDK2YAKZnQld513pXXEs1zMogkiNJ5AdNT7qZXwWKKDvMLeAkeILcyjUa5XVgP3StcXJhK5bA4udpMobFz3UO4TtJnsmw10vaKk5M0EFROUE6rrpGo6Rzq4fjr6BfCOSE5dOQB2NLTm0EDtcuWriqAGyz4wABEeLcfI1et4+3fJZYBbVkiIY+1AO6lpI6AgaGqtLkZbBkerwq5BHf6Q9hcTcN1zoW+z3P6uIESOc5vjTHw27iQZXMvnIIPw/KkKxdyl/CreFDlaY0dl5EbC7O9EbfaC9lhRaB6d3PzMzVodSOpAcbiuZq2B4riRoyW3/ZYA/AmreLTvgA3f2W5FHI+OUlT7xWNN2hxp0WCf+XbE/JRU9rFcSue1duL5d5HyBMD1ilnHZsRq5SODc1j6zew6S4uYgDnaUF/UozSTHSedXrmItkAsQsidTlPvB51g+Ne73hU3neIGrSCYE8uteHCtp47xnMYQOQqqyq1xyCuVQxjSTptSW4MoWmE3AcUtIRGItxOql1+XiqDGcawbaG/b31A8UidQY/Gsr4fwy2ykMS51Bl2bUEgxJgidqbMNxm0EAEKAAJUIo0HUCPnRKpPUW7KoqW+N4/D3TpeED/l5p15EGY91AsTw+xMjGquswMM7Hfl4o+VGUx+GMZryefjH4A11ex9phFu2LnmWtAfA3JqpMmROATIXw4XO4gXB2Ee0D/8459cO6/iKLWRaP8A9QPcgn/qn8Kp9wD9xR++g/ys1ctatr7ToP3p/L8Kachbs/xEDAimwo/MOrhcOwjvrh65Tl/yqK6w+As2Vy2rrqOjkuPdm292nlSji+MYZN7q/EAfE0u4/thYU6X09FlifeAf5UAS+2jSwHSXNY/xi3bUA3AYHLU/iaXON/SpbtStq2WaNzoKzPE9uXaRbV2nmQY/hXU/EVRS5cuhWYHORqArdSNo6RS2TGAebMer5jVih+Yd4t2uxGIfMzxGwXYSAYkgiSNY0PkK94Je71n72WiIEgRvJMQenlQexg8Qy5AlwJmzBSCBmMaweZAFMPZ8XMOj5rerEGWKgQABuW6/jSV7jnPEmvWsKhjubbtyBDv+BOldcP4QMQxtpgbCSsl2tMuQSNfEDJ5ADeZ5GLB7ROTAZZOgAuKSeQAyKxPSnvguBNm3Lkd48ZhO0bCY1PU+7lTS4UcCT+nuNkwcvZQ37KYfEBXtqgAJYNBUBRlVrYKnzB267VSu/RHgFBjvQTpOcT80PwpubGkDSJ5T+YoXecs03HHkP5CpXYnuW4lVejFbif0aQrfVrgWUIVLkn2pmLg5wdJHvjbPL/DbiHubivmVj9kSQPZ18IHM5TmB2HnNbThHOYanKdxvGuhFAfpQAtJaxAMFGKFgJ8NwRG+0gc+dBtDRu8rxMsOGyWyMzax1UiJ0OsTt+VAMZYZmABZiTGo398n50cxGIV1BUaa+QnnAJJifOhljHLbu5mnQGIHM+pjaarYbcQAEmVi2UmE8DZyWgMw5zykSYrtm6V63LwgjkYqK639mr08UE5uQ7nJnjvVLF39YEmr2HwFy6GZACF1YllUCZgeIiZjlNC7l3LofnpSM2UdSrDiP1VImwrMNYFcf4Yg1Zj+FfXeIxVK5jGPOoiRLFDn9IRv3wg/AT+MbUOvId2Mnz3+Fc2VJbf3miicKz5QWOWdYE/CgZgO41Ugd99Nq+r51gkdK+rIUvk7DXSmPsxxJlW6mdlQqS0T1Anf5bGBOwrniXDEaCoCEdBofn/c15wXC93cbWcyMPlQLmV+JgUgwjx/CD6mAAJt3Mykayjyp9PFlOvl1pbwXGLlucjaN7SkB1eP0kYFWjzGnKmrsrj8NcBt3w8ZWtkr7Q1JWDEdIJ2I5ipOI4PAqQLS4nU73mXKfKFXX4iuguI5Kr/EifKMdgwRwXiLZxcFmwuWQZLqGVgVZTbFzUFSQQF2PvqZWsZjFsrrpLv7M6AmddOcUStZRoAoHkAPwqTMPL4Culj0QUczm5NaWPAjB2Y7UYDA628ITcP32cMeWimPCPIfOjt76Yv0MOPfcP8lpAu3ORAPrVR7K8vD8x8DWnRY75F/cwRrMlcGvsI9WvpDw2IJGMwieI+3bUFhH6QYSfifSvbn0d4PF/a8Nv20I9q2yAweuozpPoR0is8uZlM6wd42B6++usDxTubiul2Li6gry1/v1qXNosbChx/EsxazIps8/zD/EOxuNsMe8w7FQpGdCLitBVhOUZlkr94Deq/ZDhrY/EGzbzWyqlnZ10SNBOVty0D3+Va92J7YJjrWsLeQDOvI/rr+qfkfcSfs4JFZmCqGaMxAAJiYkxJ3O/WuaQcZ2kdToisg3DozJuKdgMZaBZpvoB/wANyTH7BGY+iyaAC1dAP2N1E5qlm5Jj9JiJPvmK3+KDcW7J4fENne2M/UFhPqFYA+prA59544h7TDsVbYvmVGiBEqy7ftgaemlXcPw/H3Fm3h2e2CxnkCfaAME6wCQOYmK1bD9msOjszpZLTPsISTzJYrPzrjG8YWycqoAg2AGUfLbrQObhY146mUYVL9ojP3do6aO8NqZ20OtD/wD0HfNx3W6lvMzEEG4DqxOpCjr1rTLnFrDeNlTPJg5RmE6aNEg+8Uk9ssDme2MNet2yQcyu7QehUwx66eVAXI+mUDCDy34nOB7FXiYfidz0SCfi14GKtX+yYQS/FLi/tXsn5/jSdjeBY6VVSl/PIi07OFjU58wGUeZ00OtMfZ76MnDpfxBs3cOtvvHWy0sdD4ZQagRJKt4oIE05WNeRkroL4FfvJMbwfC21U3sfeIfVftHYNtqMp13G3UUOccIXfvrv7tz/ALwPxrUDewt1JW1YuI8EQinNIjKTl9qNAee2lIWN+ilsVeL4LKtlgDFy40ITuo0LkbHWSNRNauS5jYdsCnjXDU9jAs37eRfnnP4VG3bW2v8AusFaX1efwQfjThgvoBbQ3cSg6hLbN82cfhTBgfoNwCaubt0+bBR8EUH51u+BsEyi52+v/dSwnojH8Wj5VBa7Y4t7iqb0AnULbQafwzW+YX6OOG2/Zwlo/tAv/nJorZwGHsiLdq2n7CKv4AV4N8TGAA5n5+PDuI4kAWhink7rnC89zooFMfCfoox7gHEYkWB0B7y5/wBMD/qNbE11m2EV8uH660ZPuZOG4peYp8B+j/D4d1uZr1511DXX8IMRItrCz6zG+9NDWF6VMw5V6wobnvLnmDruGk8/iD/Kq2IwpA1Oh5Hn+NGAlR3MODvrRWOoHmOQYrWMJfDuC1vuyfCSWkKevn613xzDWntGw/jW4IYE65Y3GmkHUHqKN4rhaspUjQgg++le9wO4hgAk7B95HSJ/r8KZjxI3Ri8uqdK3Cx+kyOxwxyjqquShZZ0VZDGdWOp8htStiwcxmtwxHZjDqSbl68oLaqmTQnUjNExMnYHU1Z/+FXD9Xe3cYnXW62s/sxQOuQ8MOPaVY9Tg7Q2feYjg79xQAGbXSBynYCmOx2Sx7iRhb5n9JCv+eK2bhHZHB4P7S1YVXjeWYj9kuTl90UUwzFiWbbkKJdwHcU+VSeBMCuYPEYNmbEYQ5ICsbluVUE7zBAPp6VDxe1bLQEVRyCCF9RsdR5Cn7HYH6x9atkSSLwBP6RaVjzkCsde5cAC5jEbTt5UGqw7SDcp0OqGRSK6ltsFaLBSwUnmx0Hmf750OxKItwhWzKDAYcx1E6xUTV5UwEsJuXxYVnXu82RYzMeZkkkD02HlR61fGUEaqNjvt50pg0XwHEglrKQY8WvLWlZU3CEhowQ7ySTz1+NfV4RX1OgR3xLb1Hw8/aDnIYfFT/Ovb5qPCOA4JmBqY8q5uBvIGOq+IMw+JuW+8ZAplzPXnt8aiXtDcBOuh3G4Pu2rm1dOZuhPuqHi3DntucykeY1E+RGldn1XCgKTIDjUudwELYXtCABm1H96e6i1q+kghtCNNfzqn2U7EYnFWnuKhyDRZHttPKenM7Vc4n9HeNsKbr2mVF3ykMFHVgCYHnVmLVuO+ZJm02O+OJbz1BeYLqzBfUj8N6FYjHsLUD2joNNv6x8KpW8IPvE+78zVr6o9KJImmHbGH7OKV5yMGjQj19eVU7vC7ZbOoyN03U+7ce74VVwiohLARO+u9WbOKzEkVgYZAA4FzSpQkpdQv2b47cwt9Lqe0h8S8mU7r6EfCAeVfoXhPFLeItJdtmVcSOo6g+YOh9K/Mt27GtOXYHt39SLrczPZcSAN1bkfQjQ+6karD6gsdj+I/TZvTNHozcyteM0DrSKv0or7PdZn6K0j4gfOp37fMRCWwT6zHlPOuT6bTp+qsO3bIZ2JbTcLET79yvp1oFcdb1zuwoAEzlEL5TPPyNWsNjbjCboMtBi2sBPMsdGPlBqjiLN+2XZALlthPgUqRA3IOx6cjG9CVqar31Afa/sgChuWmysJlYEQOkcvSkTg2IdbqlmACkBi0ZcuaY/oOtPOJ7SBUbNqpEnMOQ3rN8aFNxihlZkDbfkalzLt81leByxKmNnCcVYF77TO9hzoo+6s+xHNTJnYkSJhmDahwu/YRCLIAVvGI1LEga667AKOgUDSIrFuEXTcdLSKTcJhYGs/nz+NbDwHsy6YZbd2BcWcrTm06NrETrAIidINUYWBHlJtWjdp3B+H7BqqTYfIzavIJR2JksVBBBk6QdgByEMXAuEfV0ILZixLHpJ3gdJ199cWne3Ctv0Jn4NAJHqJq6uI0/rVDWZDjcDgnmWq5Z6rG+P8AWubl7SaAKYbZhJLjk1xbs6ya+V6kA60XI4ihTmzPa4N4Dc61DjMQuU6mP1d/jUCMV3kg89JHloK0Jc82SjQlsNOtdqaq3boEa6a/hXLYwa9F09TW7b6gb9vJlpTUb3vEFHvqJr2VJO/TzNQJc7tGuNudv5UQSAcnt9502O1boDHwqP6wGHMehqqmlkk89TNCsV2hsW1/3qz5eKPhNO2gRG9jyBPOOcEJY3BLAjxDmCPvef8Ar1qLhnFGzC23snYk7HkPQ1Da7WM4jD2L18/pQcv8QBA95FLnEOJYgO0hbbGTlUqSOcaZh86oTKHXYRfxUjy6R1yDKpC/IJml8UuZbJPpQ292nw1tYa8pPMLLkeuQGPfWfLhLl2DcckdJn/NMe6KJcNw1u0yl7VthmAm4veESYkZ5j3Vn9Ll29Rp1eBWom/2/uf7T7A8dw4vXWF1BLyo1zNJ0AABMzy/Ksv7UYIWsXcCMGRyzIROxJ016bVra4nDNcK5C4JYZmVIJcaCAo0AEDTSaRuN9k7l6xcv2oK4ZirJHiKkKSw5EKNx0JNI1K5ON0t0TYwTtiFiFqCprrVDNQTsCfCmnhvZ/NZtuChLCYdDpqeYbXQc6WrFhnYKoJYmABWhWbWS2qA+yoHwH50nI5XqMRA3cVb/Ze4GPiT5/ka+ppzmvqm9d/n8R/pLBt2qruR7wR8VNT4d86BjpIBqHEiF9/wCdKxjbkAivaB7JmZpp4Lw+5jClgFj3kTr7OQiWjySf4opTsudR5Vqf0KYIObzk6iBpvEEkA8pIGvlXcxkC5BlUnqalwLhfc20tqAiIAqqNSAOrbZjuY5muu0PGreGsPccSqjbm06BdeZOlWsU2VBHOsk+lnjTm8mH2RFVv2mYHU+g0HqaxF3tUxzsWIONh3JUBVzE5BsJJgSdTA0rmoluGWr269WggcyQg2BI7xzELRHD2Mo0oXY1YUYWj0vkSxg6jxAUSPE3YG01zZu6CDXmL2qDD+z7zTGcjJUWFGy4d4LjhbaGH2bGT+qfy8q1bhuCRVVnUgRoBqDPMEafAmsUs3Nacex3G7yXO5W4wTKSBOgjlHTWgyYd43CEmXYaM1G1x1U8K23J5AVP9Zut4rlxbC/orBaPNjMn0odgMXmgMBrzXw/hpV27ZVGkgN0nYe7nXPZQJYr31IOJ9lcPjl8dghYgXMxRz+tpv+8DSDx76JMRhxOFP1i3Psk5big89fCyjmRB8q0jCYm7dcAuQNToBy5UYw5J1J5/hSHxg9ynHlKnxiX2I4NYwSSALmIYeNxsB+ipOy9SYzH3AMN/tdaTTT3sK9tYW0RcPdrHeNIOoJBifL08z1qthLlsEhLNtPPLNEFX2imdye5Bie1CuJyEoD7QVvCdpzAQK9fj9hcouOIb2Sdj79p8pmmKzZlfEZHQaUmfSFw6ytqBbgtJlYUafpLGp89D503G63Rk+bCzDcIUtcYsExbuBiPuzr7pE11jOJWVK942WfZLbHyk6T5b1huHxz23GViPf0MfOnLhHa24wyXFS4rbhhXQXTh+VnMfIU+qPjcbtZgocmeYiKt57US1wR67+6lW7wZEC3rUoDEpuuumnTb08hUosNcJGbKAJOmp/L51jYkItSag48j7iCLhVuKd9cCWxFtNWJ59AKuPjhrlPv/qazzG9vO5zWrWHQQILFi2bqeoPoap2OOYi8hbvBbG0IoG3629ROfUIXHOtiRcYLZOT+I3cQ4q+sKY2mJHruF95+U13hu1mEsopu3JcDRRBAPqNCffWem9ncB8z+buxPyI+c1qfZbgdm0CUQAmJaBm9J6Uw6R8C7m94rJrMechQOoIvdsnuMDbw1xv0S6lR7pgH+KrD4HiOJALG1ZXkDqR+6B/304MK+Frzpe6DVE8CKadhFYzfv3bx8oVfnmYe5hRbDdmsJZ8QsoI+84zt/E5JHxovkis77a9pbjXTYTwKACxBktM6eQo8OL1XCiDkyHGu4ybtJ2tLHu7Tafh+fpQXh5NsM5MGCzMd4AJ3PKquH4NaFo37ga5H3c0fP+lVj2jJSLdqzaUmIFtXbffNcDD/AKavyZ0042ASRNG+o8yZcwPaFF0JQkgjMGkj91Z16bVYPEsJcbPce4xAEqqECQI1yyRtOpHOjXD/AKOUdFu3rzPmg5VULv65h/CFqTiPZfCKuXuZ8y7E/EnT3VKdaWNqKlCf8aidmLWI7QW5HcWsir7WmaR+7Op6lvdzon2Ixoi5qihrjN4m8XsqAOWmm5+AoFiuGIlyVnTNuxb7pHOhVnDCA3yoGyANbn2jvQJWkFczv6QeB4e604W2qPGY5YCuCufwxpqskDqpUTIjMTWj2kAuWzrq+438LIRGh6n40hcUshL11RsHYD0BNQlgxsTpopVaPcMdjboD3BGpTQ84BEj3z8qZ3pJ7M3IxNvzke4qaeggNR5hzK8R4lbLX1e3UI0mvqV6VwjlAn//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2" name="Picture 6" descr="Enfermos ingresados en el servicio de urgencias del Hospital Vall d'Hebron, de Barcelona, en un lunes de invier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350" y="1628801"/>
            <a:ext cx="4120009" cy="2967114"/>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8" descr="data:image/jpeg;base64,/9j/4AAQSkZJRgABAQAAAQABAAD/2wCEAAkGBhQSERUUExQUFBQUFxUYGBUVFxUXFBUVFxUVFBYXFRYXHCYeFxojGRQUHy8gJCcpLCwsFR4xNTAqNSYrLCkBCQoKDgwOGg8PGikcHBwpKSkpKSkpKSkpKSkpKSkpKSkpKSkpKSkpKSkpKSkpKSkpKSwpKSkpKSkvKSwsKSwxKf/AABEIAMIBAwMBIgACEQEDEQH/xAAcAAABBQEBAQAAAAAAAAAAAAAEAAIDBQYBBwj/xABCEAABAwICBwYFAQcDAQkAAAABAAIRAyEEMQUSQVFhcYEGIpGhscETMtHh8FIUFSMzQmJygqLxkgcWJFNjc7LC0v/EABkBAAMBAQEAAAAAAAAAAAAAAAECAwAEBf/EACYRAAICAgICAgICAwAAAAAAAAABAhEDMRIhBEETUSJhMlIFFHH/2gAMAwEAAhEDEQA/AHhtpSTi5MeuMcS7rBNTSFgDy5NLkoTSFjDtdc1lyIXCEDDuKYkc0gFgjwUhUSCaSgYmDk8XUTck6oCGyMzlw4opWZjqtYNzICTcQCs095fVl7jqtJtytJ8z1CNo6Qbk2Nu1V+MXkXgcDtTnWVI7SYHPyQw0w6x2TsEz0KHxm5Gl1lG10uJ3WQGD0qHZ/nFHsIMkZEmOU2U3Gg3Y8FOGSaugWQCdCqO0BgUj/wCqzzVuFT9p/wCXTO6qz3TR2B6LZoyTnGN/SU1hSJKFGB3Y5zdYFjr2mRvgEJ9Gs6BJInkuVWyQOZ9vddYLDojsyJPju3pDFO3rgTFqQSX9rd+Sl+3lOY7uWjP+owI2qOiCZ12sB2ary6ectEJuH0Cxftp4JJf6P9wSQ4MayAFdKiL0tayAB2sua5SaAFw+KIBFy5Kb8QCdYgDj77k/D1Nb5WF3E2b4n7pljbEc0hjyu7AjDhHu/ppt5axPjYKVmjT+o+RH1TfF+xPl/RWyuSrplDVMvptfxj2VvgqlLY1rTwaPpYofGx1kTMvSwVQidRxF/wCk/RQx3uS3lOvJj1zTMTg2OIcWtJGToE29UOA5ncJoJxAc4gbhmd91X6dBaWji6dlhLhbpC2D5WX7Qh0Ogd6HACJnK8b06iKY/SBvqxbu9RDT5khV4JbN891uFuqL0hiDra28UzfYQ2PVVGJrE34BVoAa3Eki3DO52qZlSJuA4kzMxwCpKVZ08JJ6ckWa8iBn5ko0YuWOjvAGdwv1J3LRaPrgtEGxFuG8LG4HSGoctY5buPVXuj8aM22a6SBtkfM0pJRtBRoJUjXKDD3EqUZLkHHwqbtV/JbwqU/VWwKyGlO1NOuw0tVzXtc4kGI/hkkQdskRGd1SKtis1zMh09E4obAV9em10RLQfJE7EoRm3p7/YJ7jJMZT9yoz8w4grjHXPP2CxiT6KIhSH88UxpRMF4dnc67pTarwNv+xxUuGuwZjPLmo6rTYxVmDk4b7TdVWjJdjhfd4JKJ1NwOdY8e57hJGhq/ZVlOYmkFPbkopCtkVesG3vw3k7ggyX1DBt/YLGN7zsHmjXiXd05WLjs4N4p7QGC2/qT7lXhGuznnO+h2FwTWXI13f7RyHvmrGm/oN+fgFXur6rbpUXvft1G8Mzy4KxIt6dQb0Q0qtw9MNFhPE5ottYJWjE7noV9jnnkfrx4qZzkJijZAZF5gsUKjTJh7bHO/G2XMI7XOrAuc/y26fBZDBYshwP4RuWuwbxMjKOmxBo6YO0D1HxfOyz+n6p1QbgkkdBBMeCJ0/2ibSxYpkDVLASdziT0iAPFD6QxlGpTlzw2LiSDa080jZWMWmmzJ6QofFpu21GCQTd0e+Z8lkqTjMcTn91vm4alYtqg5gE8RF+B3KsxegWOMscyedvMBPDpAyK5GbcPbnvP5wUDhN92/1V6/s3VOTZHAgny4W6KCpoKoLFrh04HgnsnRUtMXM55b1f6Bq3iLHyPJVtbRlQH5TIVz2c0e8vZ3Tc3JEWFvulbNRosIdm2AfY+iKlDmBVIBBgecz7ogrklsdCKx3aDs7ToatWlLSXEZ2uC6edlsZ3Km7XU/4Lf82+YcPdGD7BLQbod38Bg/tHojSbBAaC/k0+SOcUDIYwS48LdT9oSpC3G5TaLgBJNs/G6e0QLXRCOOSjNk7JMWMSftjmiAAQkNJP3AqMlNlOmAl/erv0eaSgJSRsNEbGjNxgBQVsRJ1WCJ27YQ3xZPM5b0TRo6s7zn+bE0VRzSlZFrx/TYcYHkkwlzhJtPRcxLMtyhggwrImG6pqPEfKDJ3QN/VWdN4FgJPl90Bo2kI70ibjjuurZthsAStmojM7UwOhSnNRVmIpgFTrHelUqbRmN6gp/RTVsigxkDVCQ4H8CudBaWgim7aTBPEi0qqeJAXNS35miMnxfRW9uHA4yp/izwDAVlqTu90PmCr/ALQYR9RxqB0u1QCDtgaog74hZigXtqgFrm3AMi27PJQ+J8j0Pnjwv6RPh6bZDiASCDe/FWIw2qHWiOh4eyMw+BptcHAE7gbgHlu5o/Fta4Q7ukWDv/1wXa/8fPi3ffo5F/lcXNKuvbM1U0sWn5nNAtkD5orD9o6kWcCOvsfyVX6R0a+bWB2526KJuh9XVhxL3GOB4ELjeOcV3aO1ZISdxpotnafqkyHATwBHmr3AYqtGY1tpAAidxVLgdAd4F0vI/wCgHfH1Wqw1DVaBtUm6JTkpPpDMHg9W5NyiwdkApoanEpRBaw3eCqe0wBot/wDcp/8Ayj3Vo4Kp7R/yD/kw/wC8Ix2ZroJ0A3+A3r6o51Hr4IDQP8gdfVHuHks9gRGxtsvLcuA3IXGvufz8yTqdQkk7Mrwcp/OiyCccmQpah/Ao4RMMF02E/U4hcHREBzVSXdXmuojFdhsPqiTdx27vsiqe9QTJjx+iKLYG5U0cbIK4kFDupzHEgTzRmy6ipM8k6YtBFOjq2JmNmxFscYgWQdGdt0ZRRGJNt09zJCjfmE4ug2y2lCgFe0w8jdPqiW3CGqPAqOG32MQEVTOzgmZiICwPJPePFcI7pTXlBBYPiKVjPiFWDR/elztaLDYBv5nirZxTSFSxUUpeWEj8hdq4jbM80W7CtfdwvsMkEDZHQeaiZoZsCXPvxGXhyXZHyqXZyS8a30BfGCkoNkzumOashoak0XaXHi5x8phS1GgANA8tlvDYubP5TlGl0Ww+OoythmFpaoARQUTFMXBeaeiNASdTupmCycKaWgkGSE0to19ak5lMaziWwOTgbnYrfCaPLzuG9XLKTKbZs0DMn1JTxj7A2UGhOzDqdLVqOEyT3ZIAJmJKMdoPc7xCDx3bamyQ1skfqMeWaH0b2tq1XtBptawm7jLQBtMuN01of45VbJMVoOrJiCDGRvF5soH0HUxBa4RwMLVU6rXCWkOG8GR5J0JlFE7ZkBWB2x0TgNxB6rS1tH03fMxp6XQtXQNMtgDVOwgmR4o0gWULqB3FMLFZnQDx8rx1BCHfh6zc2z4FHijWBFoSU5xB/QPBJDgxuRX0ad0TWUeFF0+ob70DmZwiyj1Mk8hdbSPAp4gJKbUQDCjYwhEsp2TGExiaRePzcpQ5C1a41rImAq8CqeIb6x7Iug7vdFWYur/GHBrfNzj7I7CPuTyRa6MTVflKhLlJXPdPJD61kYgZ1pUeINgBmbchtPgntKgmXE7rehPsOiYyHlto6dMlJTMHpH1URddS0wErCSBqL0aYeMoO9CawG1Ma464vqi1xmpyQ0dmyDRuTtUblmv35Ua6JDrxcZ+ELSBykWE6i05tHgo/3cw7I5FTMbKfiMQ2mwucQ1rRJJWoxFjcZToU9ZxhosAMydwG0rF6b7Ruq7mMGQOXM7yhtK6VOJqF5s1vyN/SN54nMqleS98Ztb6ypuV/8O3FiS7ewXHaUawEjvVCbG0NCpcTpyo4XccuXRWeOwbqlUtaIEAzGWe32UreybdXMkoqcI7DKM5N8Su0b2tr0GltN5aDeM7775K6wn/afihYlj+bQD4hZfGYHUkHZZAuMLoVM45Jp9nsGiv8AtLoOaBWJa/bYkeIWtweOZVaHU3BzTkRkvnIPurzs/wBqq2FqNcxxLRmwk6pBztv4rcRT3dLVVP2d7U0cW3uOh4+ZhsRxG8K6hZAGGmkpISWCYTCxvn0UtXcI48FFRyFsk511OiJ1xtzspqDHDIiOIUVQ5X/5zRlAW5fgT+gUdpPM94AceKmJUTmoTGVwwS52q3j6bysjUQ6X042kN8mCZAaJ3uP3Vf8Atro1u7B3OnzhUOmK3xnz/SLNHueJVfTw7m/K5zeRt4ZILLFbOteLOrNK2uXO1jYui25rRA9Va4WrDVjmYqqDMg8x9EUzTFYbGeB+qd5YUJ/rZPo1xqSEKx9lQs088ZtaeRI9ZUrO0DYu1/SD7oxyR+xJePkXouHVYCbSNvzM3PmVWfvmm60lsx8wjncIwYkasgg8QZTqSJuDWyVtYa35+b0U2puVLggXEvki9vuE9+mHMdqvZyM908reSn8iHWJvRcuYSb5Dcq7F6UAOrSgn9WbRy3n8ugMVpF9S0w3c2089pXKDAoyyfR2Y/GruQTQxNQO1tYkgg3g3HBWn/e+uP/LP+k+xVY0JrmLn5M6fij9BmM7ZYkAQ8NlwHda0RM7wdyFxWLqVh/EqPcJmHExO+MlBXwms2MjIIPELuGINj8wzHuOCNtgUYxeiKtVhsC53JYZhDbAkndvVrhdC1XXDNUTm6BbbbNGhjRlAjYtJuK0VTT0ypq4G7WlxEiTBi+26PoYQgRJPPNKroIVXB79mSOp4cMEDIKDaY6Rk+1GhwWGo0XGY3jb4LG1KUcVve1uO1KeqM326bVinNERt2nd9114G+JyeRFcgFIFS4gX3KILqRxMttAaU+BWZUidUyRMSNoXvGjcc2tSbUZ8rwCPv+bF894KnLgMpIXvugaTW0KbWiAGi3HbPFZgLKEl1dSmMHTMjcuuZcfnkgsHiQbHPyPJHMC1HOPNEEXQvxxTJDiDusSTyi6OCFxbIvtWQSuxWm3NEijVdy2eZPksvpbTjqjrtLGjJpnPeScytYasplRoNiAed/VM4WPjycHdGNp47iiKeOCvaugaDs6YH+Mj0UFTstR2a4/1fZReA7I+b9or2YkKdlQFTUuzVM7XjqPopW9m2z/Mf5fRI/HfoqvMj7AXUZumCmja2hXN+WprRscI8x9EDUljg141TsOw8jtSPHJFo54S0SspqcUNu/oo6b9uSmqVRF/lO36qfZR012G4Z8ADKERWw7Xth4kefjsVRi3uY2x1mn/qHLejNF4kvABvAz33sqxujiywUe0DVNDPF2G2wG9kTovQ9eo4gNEDMmQPuVpNH6NNQSbN9VpaGEDGhoEAKqhZP5ZL2ZWh2SqnNzR0+6LZ2P3vJ5QPZaZq6E3BG+aX2Z+n2UYMxPMko+jottMQ1oHIKTHaVZTsbu2NGfXcFT1dL13XDg0fpABHUkSUG4xGXOYfpKadGo4WIa6Dx/wCVl9GOfbXAP9wPqPdX37816VRrgBUDTH6XDaQN4BmFXYZzA20KOaSaR0+OmrssG5IXEvTTigoqlaVyHYkV2N0c2t8wmEm4KmBqta3WbaQLA84z+qIdUjJQVtIhg2N62R70ZpbMt23wrW1GasTB1o2xkfVZtrVcae0iKru7cDbvKDwGj31XBrAS45Aeq9HEmopM8nO05ug/sxog16wAyaQSeEr2fADVAA2LO9luzow1OLF7vmcPQcAtHhxdVIlkCkk0GF1KY8sAR2DxOwqpo1t+5Etemo5i/wBZB4h6AbiH/rd5fRcNZ28O5iPRBIx2oEmpvxxtBHmFJTvkZVLASsalUySaV1zUthSG02LtV0Lj6kBA18XvWGSJnumfzYnvpl8MDdYu2RNt91W0q+s6BM8FrOzdRrJD4kkX38ztySSlWh1Ez2K7M1aV2sNRhF2i5aeE5hC4LR9ZrSfhPLRmCL9AcwvUH0gfsgq4LTABJ6ZbySuZo6VmklR53orQrq1SJLGgixBgSbhs7YBW0wfZ6k2zQ4naSTAG621TtaXujIjMtyaN3FxhWQoOs1jSG7/UqsY/YkpOQ/D0xssBYKYlT0cA6NyIp6OG0kqooAufsz376Y3wNc74B+Xmb8lcU6Yb8oA4qo7Q6S1B8Jubx3nXmDsbG3PxSN0NFWwDVwrJ7peRtOs7WP8Akc+aqsdXaTLGBu8B0jwIEJ8QLE8iuGguSUzthBIqsW4xrAEEGxjI/mxVuKeNQVKbgDOq+l/U12csBzYfJaIucx2s3PaCJa4bnDIhE0tC4fFS6mPg1hmwXYeIG7ktF2qC5cXZlKFV0d4FF0yRc2Hmrut2WrskhrX/AOJv0BhUmIoPmHA/m9ScX7RdZU9MHxeKnJZfTeKJOrsWhrsJIY0S5xgBF6P7IUwdfEOa936Qe6Oe0roxRS7ZDNN6RktAdm34p1u6wHvPPoN5XpWh9A0sOIptuc3G7j19kZgqVMDVp6oA2NgR0RjWLrRwtUcYxH4aim0KKLa1EU7CS6kgY8cGZTm1i2x6Ju5KqJVKs5QunVBFk+VXUakHgUY1yCCyQhRPdFwngpjgiAiZpZwMET5eY+im/fJI7tM9XNj1QNdsOB6JzDc80OI1jqlWo7PVb1nyH1UL8OACSdYjfl0GSKBUOLPcd/ifRGjJg/Y0FzqjySTqtF+JJ9lbYjFOFWAbACRsmUB2PZFFx3uHk37q2w2A+JUcbi8TsgblLL/LovHRc6K7SEWPh6xwVq7EOe4kCAYvtETbzJnigaejfhtgAQcySJP2yzzSbpVjLTrcG3g88ktJdsar0XGBoCWtFgT+StHTp9OSx2h9JPfiKYgNbrZZk2O1bZHknoMouOzgbzXTZKVPTpjM5oikbae9VmltFmo5pmABGUnOfp4K5+GuhiVoZOjI4nRhGXe6QUGaS21XDAoGvoxrswDxyPipvGmWjlfsyZoShX0ixwewlrm3B/M1e47RDqcuaZaMwc/uq/ENkSoOPEvFqRfaF0oK9OTAc2zhx3jgU7SOiWVfmF9jh8w+qyejtIfArB39J7ruR29M1tS/bmrx/JHPOLhLoxGL0b8J8OA4HeN66xgV92jaCwbwRHj91ShkBc81xZ0QlcbA8QYMixGRC0GjH/EY120+osVncWtB2ad/BHN3qr4mRzItmNhPC4AnroOYWqkkksY8XpOspNygpKVpVEcrI3i6npPUNUXTqUjisEKBScUxjk6EQENdlioaRt4+qNNMkZZIWnSIJsc7eCw1dD2pVG2PI+inp4J5yY49CpKNDI5ncRbqklOK2PDHKT6RP2H0ZrYfvSO860chfhZW2Jx7GS1sPdYQ3IddirGue+znGP0iwPhn1RFOkBlZck89v8T0IeP/AGJK2IqVfmMN/S3Lqcyn0sOAk1wRODoOqu1WNLvQczsU/wApbL/jBBmg6f8AHpxsM9Fu6TNpQGhtC/Cbs1jm725K2bSHNdEI0jiyz5PojDJKlFNOCSoREGQlKc0rjmomGppC6QRxS1krCQVmSCFjsVS1Hlp2Zcti2L3Q6N6z/aLC2Dx/TY8j9/VTnG0XxSpmXxtNXXZrSuuz4bj3mWHFmzwy8FXVmyFVCu6lUD25tM8DvChCXFnVkhyRqdOVbsbxJ6AfU+SrKtSyjxWkW1age021GjiDJJB8lDWqWQyO5AxxqIPinK/7OMPwxuk+qy1eottoulqta3cAOu3zVsRHOyySlcSAV0co5JcSRMeMBqlaxPFJT4XBufZrS48AnTOdoFe1NbTWhp9lKxFw1vM38lY4Hsmxv83WceBgDwuVuSMosyTRCmbTNrLf4bQNFmTBOYJvB5lVHaXDatRhmRquMDhF/NJKfXRXHj5Spmfw2iw0S4kk3ufbYpHYJoy8EOcK6oQ5z3NG4QIE28Vo9G9nqlYTGq39TtvIbVytP7PR/GK0VuFxr6dg4x+nZfgrfAdmq1Yhzh8NpvJz6BaXRvZqlSIMazh/U6994GQVuiofZJ5f6lJX7K0fgOYxsPAkPzdrDK+45RxWWwfZ2tUie6DzP/C9DcbKmxGnqbDqklxGwXjmTZNUUTU5egPA9jKbYNQued0w3wFytDQoNYIaGgDYBAQOD07TeYktP91h4gkKzF06r0JLl7JaZHJS66FBIUzHpxSWUimRu8F2bIgFrJ+tKhBSlYxLrJrlGX7E1r1gjMS3buQWJbrtcDk4KxcVWY1pAtkkY6MfMEg5iR7IHF01Y6Vp6tSdjhPUWPsg6l1xzjTPQg7VlXSrajuB8kbUqWQeKoqKjXtqnolqxtE7DL2je4eoXoeGpiF51ghNVg/ub6r0dp1QN66sa6OLNsfXdAjanNNgoG0yc1M1qucx1JdjkksE8v0dTBeAQCJ2hbPD0wBAAA4CEkliSDaKmISSQHIaW1UvaL+j/V7JJIS0Pi/kg/QuFYXtlrTYZgFaZo9EklJDz2OcupJIsAJpdxFF5Bgwbrz6mblJJTyaKQJ5Ww7NvJpGSTDoE7BGxdSQx7Dk0W5TFxJdCOcIprg2pJIgGsXSkkiEieusXEljCOZQ+JyHVJJKOjJ6eFh/l/8AUqqKSS58uztwfxBsTtVVWz6pJKcR5ln2fH/iaf8Al7Fb+lmUkl1Y9HHl2TLqSSqQIUkklj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6" name="Picture 10" descr="http://www.lapatria.com/sites/default/files/styles/620x/public/imagenprincipal/2012/Mayo/drogueria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1628801"/>
            <a:ext cx="3960440" cy="3024336"/>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http://t2.gstatic.com/images?q=tbn:ANd9GcS9gzWrQV2l6Lav_WqjJm9Ey4T_MQSuY-lJJtSXzhmA2UN6kvB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4792" y="4825753"/>
            <a:ext cx="4032448" cy="2032247"/>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387350" y="4837868"/>
            <a:ext cx="4184650" cy="2062103"/>
          </a:xfrm>
          <a:prstGeom prst="rect">
            <a:avLst/>
          </a:prstGeom>
        </p:spPr>
        <p:txBody>
          <a:bodyPr wrap="square">
            <a:spAutoFit/>
          </a:bodyPr>
          <a:lstStyle/>
          <a:p>
            <a:pPr algn="ctr"/>
            <a:r>
              <a:rPr lang="es-CO" sz="3200" i="1" dirty="0">
                <a:solidFill>
                  <a:srgbClr val="FF0000"/>
                </a:solidFill>
              </a:rPr>
              <a:t>Todo esto lo quería Dios evitar si tan solo </a:t>
            </a:r>
            <a:r>
              <a:rPr lang="es-CO" sz="3200" i="1" dirty="0" smtClean="0">
                <a:solidFill>
                  <a:srgbClr val="FF0000"/>
                </a:solidFill>
              </a:rPr>
              <a:t>hubiésemos obedecido </a:t>
            </a:r>
            <a:r>
              <a:rPr lang="es-CO" sz="3200" i="1" dirty="0">
                <a:solidFill>
                  <a:srgbClr val="FF0000"/>
                </a:solidFill>
              </a:rPr>
              <a:t>su Palabra.</a:t>
            </a:r>
          </a:p>
        </p:txBody>
      </p:sp>
    </p:spTree>
    <p:extLst>
      <p:ext uri="{BB962C8B-B14F-4D97-AF65-F5344CB8AC3E}">
        <p14:creationId xmlns:p14="http://schemas.microsoft.com/office/powerpoint/2010/main" val="296416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102"/>
                                        </p:tgtEl>
                                        <p:attrNameLst>
                                          <p:attrName>style.visibility</p:attrName>
                                        </p:attrNameLst>
                                      </p:cBhvr>
                                      <p:to>
                                        <p:strVal val="visible"/>
                                      </p:to>
                                    </p:set>
                                    <p:anim calcmode="lin" valueType="num">
                                      <p:cBhvr>
                                        <p:cTn id="12" dur="500" fill="hold"/>
                                        <p:tgtEl>
                                          <p:spTgt spid="4102"/>
                                        </p:tgtEl>
                                        <p:attrNameLst>
                                          <p:attrName>ppt_w</p:attrName>
                                        </p:attrNameLst>
                                      </p:cBhvr>
                                      <p:tavLst>
                                        <p:tav tm="0">
                                          <p:val>
                                            <p:fltVal val="0"/>
                                          </p:val>
                                        </p:tav>
                                        <p:tav tm="100000">
                                          <p:val>
                                            <p:strVal val="#ppt_w"/>
                                          </p:val>
                                        </p:tav>
                                      </p:tavLst>
                                    </p:anim>
                                    <p:anim calcmode="lin" valueType="num">
                                      <p:cBhvr>
                                        <p:cTn id="13" dur="500" fill="hold"/>
                                        <p:tgtEl>
                                          <p:spTgt spid="4102"/>
                                        </p:tgtEl>
                                        <p:attrNameLst>
                                          <p:attrName>ppt_h</p:attrName>
                                        </p:attrNameLst>
                                      </p:cBhvr>
                                      <p:tavLst>
                                        <p:tav tm="0">
                                          <p:val>
                                            <p:fltVal val="0"/>
                                          </p:val>
                                        </p:tav>
                                        <p:tav tm="100000">
                                          <p:val>
                                            <p:strVal val="#ppt_h"/>
                                          </p:val>
                                        </p:tav>
                                      </p:tavLst>
                                    </p:anim>
                                    <p:animEffect transition="in" filter="fade">
                                      <p:cBhvr>
                                        <p:cTn id="14" dur="500"/>
                                        <p:tgtEl>
                                          <p:spTgt spid="4102"/>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4106"/>
                                        </p:tgtEl>
                                        <p:attrNameLst>
                                          <p:attrName>style.visibility</p:attrName>
                                        </p:attrNameLst>
                                      </p:cBhvr>
                                      <p:to>
                                        <p:strVal val="visible"/>
                                      </p:to>
                                    </p:set>
                                    <p:anim calcmode="lin" valueType="num">
                                      <p:cBhvr>
                                        <p:cTn id="19" dur="500" fill="hold"/>
                                        <p:tgtEl>
                                          <p:spTgt spid="4106"/>
                                        </p:tgtEl>
                                        <p:attrNameLst>
                                          <p:attrName>ppt_w</p:attrName>
                                        </p:attrNameLst>
                                      </p:cBhvr>
                                      <p:tavLst>
                                        <p:tav tm="0">
                                          <p:val>
                                            <p:fltVal val="0"/>
                                          </p:val>
                                        </p:tav>
                                        <p:tav tm="100000">
                                          <p:val>
                                            <p:strVal val="#ppt_w"/>
                                          </p:val>
                                        </p:tav>
                                      </p:tavLst>
                                    </p:anim>
                                    <p:anim calcmode="lin" valueType="num">
                                      <p:cBhvr>
                                        <p:cTn id="20" dur="500" fill="hold"/>
                                        <p:tgtEl>
                                          <p:spTgt spid="4106"/>
                                        </p:tgtEl>
                                        <p:attrNameLst>
                                          <p:attrName>ppt_h</p:attrName>
                                        </p:attrNameLst>
                                      </p:cBhvr>
                                      <p:tavLst>
                                        <p:tav tm="0">
                                          <p:val>
                                            <p:fltVal val="0"/>
                                          </p:val>
                                        </p:tav>
                                        <p:tav tm="100000">
                                          <p:val>
                                            <p:strVal val="#ppt_h"/>
                                          </p:val>
                                        </p:tav>
                                      </p:tavLst>
                                    </p:anim>
                                    <p:animEffect transition="in" filter="fade">
                                      <p:cBhvr>
                                        <p:cTn id="21" dur="500"/>
                                        <p:tgtEl>
                                          <p:spTgt spid="4106"/>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4108"/>
                                        </p:tgtEl>
                                        <p:attrNameLst>
                                          <p:attrName>style.visibility</p:attrName>
                                        </p:attrNameLst>
                                      </p:cBhvr>
                                      <p:to>
                                        <p:strVal val="visible"/>
                                      </p:to>
                                    </p:set>
                                    <p:animEffect transition="in" filter="fade">
                                      <p:cBhvr>
                                        <p:cTn id="26" dur="2000"/>
                                        <p:tgtEl>
                                          <p:spTgt spid="4108"/>
                                        </p:tgtEl>
                                      </p:cBhvr>
                                    </p:animEffect>
                                    <p:anim calcmode="lin" valueType="num">
                                      <p:cBhvr>
                                        <p:cTn id="27" dur="2000" fill="hold"/>
                                        <p:tgtEl>
                                          <p:spTgt spid="4108"/>
                                        </p:tgtEl>
                                        <p:attrNameLst>
                                          <p:attrName>ppt_w</p:attrName>
                                        </p:attrNameLst>
                                      </p:cBhvr>
                                      <p:tavLst>
                                        <p:tav tm="0" fmla="#ppt_w*sin(2.5*pi*$)">
                                          <p:val>
                                            <p:fltVal val="0"/>
                                          </p:val>
                                        </p:tav>
                                        <p:tav tm="100000">
                                          <p:val>
                                            <p:fltVal val="1"/>
                                          </p:val>
                                        </p:tav>
                                      </p:tavLst>
                                    </p:anim>
                                    <p:anim calcmode="lin" valueType="num">
                                      <p:cBhvr>
                                        <p:cTn id="28" dur="2000" fill="hold"/>
                                        <p:tgtEl>
                                          <p:spTgt spid="4108"/>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circle(in)">
                                      <p:cBhvr>
                                        <p:cTn id="3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92288"/>
          </a:xfrm>
        </p:spPr>
        <p:txBody>
          <a:bodyPr>
            <a:normAutofit fontScale="92500" lnSpcReduction="20000"/>
          </a:bodyPr>
          <a:lstStyle/>
          <a:p>
            <a:pPr marL="0" indent="0" algn="ctr">
              <a:buNone/>
            </a:pPr>
            <a:r>
              <a:rPr lang="es-CO" b="1" i="1" dirty="0">
                <a:solidFill>
                  <a:srgbClr val="FF0000"/>
                </a:solidFill>
                <a:latin typeface="Cambria Math" pitchFamily="18" charset="0"/>
                <a:ea typeface="Cambria Math" pitchFamily="18" charset="0"/>
              </a:rPr>
              <a:t>¿Por qué debo considerarme un Mayordomo?</a:t>
            </a:r>
          </a:p>
          <a:p>
            <a:pPr marL="0" indent="0" algn="ctr">
              <a:buNone/>
            </a:pPr>
            <a:r>
              <a:rPr lang="es-CO" dirty="0" smtClean="0"/>
              <a:t>De acuerdo a los textos que hemos leído, todos </a:t>
            </a:r>
            <a:r>
              <a:rPr lang="es-CO" dirty="0"/>
              <a:t>somos mayordomos de Dios, quien nos ha confiado tiempo y oportunidades, capacidades y posesiones, y las bendiciones de la tierra y sus recursos. </a:t>
            </a:r>
            <a:br>
              <a:rPr lang="es-CO" dirty="0"/>
            </a:br>
            <a:endParaRPr lang="es-CO" dirty="0"/>
          </a:p>
        </p:txBody>
      </p:sp>
      <p:sp>
        <p:nvSpPr>
          <p:cNvPr id="2" name="1 Rectángulo"/>
          <p:cNvSpPr/>
          <p:nvPr/>
        </p:nvSpPr>
        <p:spPr>
          <a:xfrm>
            <a:off x="251520" y="2780928"/>
            <a:ext cx="5112568" cy="4401205"/>
          </a:xfrm>
          <a:prstGeom prst="rect">
            <a:avLst/>
          </a:prstGeom>
        </p:spPr>
        <p:txBody>
          <a:bodyPr wrap="square">
            <a:spAutoFit/>
          </a:bodyPr>
          <a:lstStyle/>
          <a:p>
            <a:pPr algn="ctr"/>
            <a:r>
              <a:rPr lang="es-CO" sz="2800" dirty="0"/>
              <a:t>Por tanto, somos responsables ante Él de su uso correcto. Reconocemos que Dios es el dueño, al rendir fiel servicio tanto a él como a nuestros semejantes, y al devolver los diezmos y dar ofrendas para la proclamación de su Evangelio y el apoyo y crecimiento de su iglesia. </a:t>
            </a:r>
            <a:br>
              <a:rPr lang="es-CO" sz="2800" dirty="0"/>
            </a:br>
            <a:endParaRPr lang="es-CO" sz="2800" dirty="0"/>
          </a:p>
        </p:txBody>
      </p:sp>
      <p:sp>
        <p:nvSpPr>
          <p:cNvPr id="4" name="AutoShape 2" descr="data:image/jpeg;base64,/9j/4AAQSkZJRgABAQAAAQABAAD/2wCEAAkGBhQSEBQUExMVFRQWGBoYGBgYGBgaHBwbHRgcFhocHBgdHCYeGRskGRwYIDAgIycpLCwsFh4xNTAqNSYsLCkBCQoKDgwOGg8PGjAhHyUsLCwsKSwsLCwsKSwsLCwsLCwsLCwsLCwsLCwsLCwsLCwpLCwsLCwsLCwsLCksLCwpLP/AABEIAJsAzwMBIgACEQEDEQH/xAAcAAACAwEBAQEAAAAAAAAAAAAFBgMEBwECAAj/xAA/EAACAQIEBAQDBgUCBAcAAAABAhEAAwQSITEFBkFREyJhcTKBkQdCobHB8CNSYtHhFHIVJZLxFiQzc4Kisv/EABoBAAMBAQEBAAAAAAAAAAAAAAMEBQIBAAb/xAApEQACAgEEAgEEAQUAAAAAAAABAgADEQQSITEiQRMyUWGBFAUjccHw/9oADAMBAAIRAxEAPwDEiIqfCXSDAqbiNvKVGZGlQ3kMxInKdPiHUVTX3p04rfiD+oR85LxQw9xGMzcICwYO8an3r9FcKxbPaGaMw0MEHUe1fkzA2WvuiKCWJCqAJJJ6Adya2r7N+N+HFoSAPKwPQ+3Q05ZX8yePqTH/ALT7ie5pN9WqAEztRQ3QN6oNBO0es1PVsjkQzoAcgzxeUEeYCkLm/iQQGDoK0DEaqQKzrmTlu5dfQ6bmn9ERu5impGCJl+OvZiWJPXWJ6aCJG5jr/aqV60Sokb078R4QEi2qyToABJJOwA3PT60G5itIqpkZCASnUXGjUsyEnINcsT93aqLgA8mcrfI4ETb3DzqVBIHYVQZKbuH4m2HVbrMLRIz5d42Ont+tD+areFF8jCeJ4QkS8GdTBGxAIjQjcdamamkdiUqbSeDF8ipP9K2XNlOWYzQYmJidpjpXMtGuH81X7NlLK5GtJdN4I6KwLlDbMg7gqSIqbtEagLLRngfKWJxis2Ht5whAaCBE7Ez09aH4fCtcdUUSzEKAOpJgfjW18R4yvCsI2Cwr20NlJvXGALPfePKg6kGZJ0UAekhdtomgMnEyziXJd6y62y9k3Ssm2Li5lM/CZgTEHQnf0oV/oyj5X8rDcEGR70aw2AxXELhIlyPvEafWNqi4nwm4iML6MjoJVjMFSYKE9xuPp1FaovVX8u4Syhgu71GflLiGHsWyzPqa7xfnwMCtvsQCfX971nqsMhktmkR2jWZ6ztUWerX88dYkn+ApbexzGD/jDNuxPeaq2r/8SZgTU3BMXh0Oa95vQCfz0qbjuNsXLuaxKoNs8Bo6SBpMUyHDAcz2wKSAJpvAONtetL4alVtr5yW313jtqKM4ywXTMhmdPn1rIOHcbI0nQdJ3py5Y5hBI1j0/fyplVzypki+opziHnRymVhqNNDSRxvh727vi5VYDTK+oMgiYkd60DiVzKJHas/41xK5eYWQSYJYLE69ToJ2A+lcfleZjSk7siJPCcXbt3ke7ZF5FMtbLFQwjbMNR/iosVcV7jMqBFLEhASQoJkKCdSANNaJcIxti3bvi9h/GZ7ZW0cxHhudngb+1DsPAYSuYAgkSRInUT0kaek186VOZ9PmNHKHKV/F5nsoW8MiYYBpOoiTr8tq1/kbke5aIZ1ywQSH3OlZv9n3Fbtm9NksEZpNv4l65QZgmBAmR3Nb7wTiviosiHjWNj6g07Y9ldfiOD7k0hLLNrGSYokGKiTDMdtqIXFUGSelQvxNBoNT9KnhzjxEOalB8jPK4Igamob9teoHvVLHccfZRHrv+dDF4g8nUknQnpHudtaYSmw+RgHurztERueM9u8pQERMMJBBnQgjYxWeYrFku2YmSTvvrqa27iCC7uJ96VMbynbdmhRmZSpkA79p+Fv6ulVhkr+YlXYFOCJmlm159SCNDoQdxO499q7juEXJ+AgHUSI09K0dOQ1w5IIl99frRS0tqAl5QSNjEx2rQQMvPMI2p2t4zEr2BZCMw+X76Ua4/xnC3LyvawiIngC2UlgBdgjxAVOpB1E6d6e+c+TLP+nFxJF0t8IiCp9utB+Ufssv3sRbe/YZcKDLl4QsAJgAkGGMCexNSdRWi/TKVFu9cmUOTuGrhbA4jc8MsGZcOrtHnUDNcyQTcy5gAo0zbkAUCxKtib6vcLkXWYh2jM0EljppJJ6d6b+f8Zaa2bSkZxdgW0AdbVtFyrbV5GUSWJEHMTPTVKxOEa1kkkaSNfXX2qSzbpXprGNx6mlck8UTCAo6lQzKAxK6yYWFMSoO5B07Cqn2wcftNYt2kINwuZMMPKBB3AkFog7eU9qpYPj6PaQZLhVGV2aQAcupCg+29J/OfE1v4y41sQgJC+upJMerEn50jVVm3cZS1ZVK/E9wPhsY1tw6EBhMGAdwVOhBGxNVzXsLRDGXcOLqNYR2tqqFlvEHMwEuPJEITI3mKrAZkMmDRXtSa9ESxgQJ0A6enrRLBYEMwkaU5pqGc8QVlgUcwejFTRnhPESNZ1mrON5fI+7p3qbAcIgGRpViml62x6k+26uxI8cP40LtsBtxp32pd47wa5m8S0zKxOhUkGNtxrVrg1sB4BiKalsg6701aAVxJSN8T5ExRMNrFXMDgczbTFOeG5LHgW7xZSxaHtjdViVaZ1zaadJ96L8C5e80lQACAD79fpU6upe5St1WOBIOXMJkXVD00jU9hH73rb+F8OS0oAGsan9KqcHtWUtxbySAAxXUk9fNude9Wr2PQaAkmkdTqGu8VGAJumta/NjzO4+/5aXnvnMTvGlGcbiFKnqKWsTxdEkLEk9d67pqyRgCL6qwbsky9YTO4UHU6aiR/3qtjrbWiy6ECQSJ2Mb+lB7POFoPlusE6A9j676VdtXDdDHNK7CNiN9T11jSmjWytz1FwVKcdyO/jMsZTqBIocMSQ5nroPmP71YxLjNlgbaEEbnuRv2ivGF4XcZvP5Uj4j100jvTalQOYPaTLFxmYgsNIBHUQT+GtKfMDnxRlnNsBTLcw2VW12g6DTLHee/61W4DhAcT4t1fJYHisZBBjVNdtTB+Vc3hFLTdabnEPXcQ+CsWQwD4xx8TQcgEaDvGg06/KquPuXsUALzSq9FGWe+YTB2qmnEDibxvXNTMKOgXoo/WiYQ+INPugn1kkfmPxNTmGwAt9XcooC5IXqeP/AArZhgbVvPGh0Jjtr+dKXGOTrJRlZmUAHcahp9fStDkyf9o/OqHHyGZgAGdVhQRP8R4VPmPi+RqLfSbbNwODPoNLeKa9pGRELlTlDE+GyBw2HcuCQ0ZlkJIUiRL6T6HpSxzh9m9zDqb9gm7h4Dmfjthjp4g6jNIzLoY1C1ujYZcNhkUa5QgzdTklz9Wk/OhWOwROe0QCrYIW3HeWcRrpMnejV0rjjs/6i1trN30J+bGvtkCZmyAlgs6ZiACY6EgAT6VEWMQdpmPwpk5v5WbAX2s3POSA1t1bylZMyuXVtIIkQR1kUJxWHt5BcRgskAWiS7aL52LZVABbUDeCdfLr0GY75lbCsobzTV4cZKNKAQNhVLE4bIVh0eVVvKSQJElToIYbEVHiXBYkKFE7Akx6akn8acTUsi4WDatWPMZsHzsSQt5QVPVdCP704cJwSX7N24l9BkAIU7sDpoO9ZKBTzytw8Jhxfa4mrFchJkAAeYj+UzG+4p/S6m2zxJ/cQ1OnrUbgP1CxAG9F+FcYRFIuF9vLlAMmRvPpP0FJvFeZ1ViqjMI3nSuWuLAqGnfpNPs6v4gxL4GGGImy2eULYNyNMxAUCAFVZAAA37a9q+t8rFSIY5etVPs543cuqUuJkFvRZzZiSSWLZtSZp4urHYzv/mo7XOnEYFaOJX4bgVtqAKqY6EYwd9at3bhCsYiBMj97UsY3mJLRysyyw+kx1MT2+tcpV2YmYuZVULiXsbxYIgBAMnKJOknc+9KXOTjCXV8ykOAYU7E6adqr8xcZGbUyDsNInuO1JHMSNfttcGotwW9ASFHXuRt3qhsNK7wf1Fql+VgGlDmDiri/cRxlZGKkGJBGhBIPQ0zck8evBcrNNttBJjURrJ2jf51m+ajnAeZWsDIQGtGSVMxmylVbQgyJpOrUkt5ynbphsws1TD8zW5abwBkZg0AE7AwNztPsKO8a5i8a2gRRoOh0/f8Aesixts3LaYjDq7EaXV0aD3ygAhSJ11+VFuT+arFsZb91lzNsFJCj321MfSmmarf5eomKnCePMc7986Rs3lI9taI4gWsPw9vEGdrzHw01EwMoYwZKrqe0sKRMLxZ72NtWbF7xPFbKuU/CJlp0A0AJnsK1fjeGwt0hPDa41gLGSSTMqqSO+p6DST1pfU3KcKP3j1CUUlckxX5cwegBO+vtR21am6oEeRQWjpGYqD66z7CvsDwNlYmyto5QQVW4SAYnKXIInvBPyrnC+CYm2j+QF51GddWJksxnWdNO0d6Sus+Qk5lGgBFAIlsuAT+9qhwFsXL5vH4ZGT1IGWfpIHuxr6/wshc19hbTSQSAXY7LJ0UTuTVPHcbNvS0rDbyp4DwN53dm0nt8qRstVB9zHq0aw4A4hjHt4uIt2uiDxH9/uj9a+tLmxFydRKJ8lBc/KSK+4ddHxmJuAO2nSNPlH61zhd0lWuRGYsfZSdPm2h9hWg3GZwjPB+8S/tU5VF/Bvf0W5YDXJJ+IO/mT8VI9R61hLLX6K5+wbYrCPbVsqiHCjVrpUzlCjXLE+5ArEMXw6wBKu06+UgQPnWlyeTOMuDgQfw8NbK3wLbeG6+V8rSdSJtnVl0MmI1AO9UrxLMTA1JOmg110FXAtWOGcEu4m6LdlC7bnoFXqzE6Ko7mBRjtx3MlSIKXQ1cv8XdrQtk+UGaZuPfZ+9oW1si5fvGTcFq27Io0ygEAtO+pidwIElb4lwm7Y0u2rlsnbOjJ/+hRK7vEhWmHqORuEoqhPQ1asWX2G1S8Lxxtsu0EgEnt1imu4lq0s5DmaGVp3UzsuxBPX0pqrbjOYGwt1iHuUftTTBrldM6MdxuvoJnTYAToKO2ftRV310BkxOo7VhOeiGC4swC2zGTOHJCKX0GUwxgkZSTlkCYri3Juyw7iz6XK4Bn6XwfGUuWYzgudhG/XWsp+05smRh1n8469JB1qjyRj2u4twtxsoBCMwEhQSQcuaJykmJ3qDm7EA2FDoc5Eg+YZtSM2p2mRoI8vemlQBWZD3EtpFqq3qLNnmC8Lb2VuHJdAVgYIIkMNTtBAPSpLuKW1ZawZN3ORd/wDSdIWMnhuJacxeSDlIK0Emvgal/MxcEyz8ajgQjateRmgHTT9apKaM8FY3FFnLLMQqjTUsYA19TQ7HYRrVxkYQVJUjsQYI+tMahQVV1gq28iplzg3GWsXA41GzDuP719xfEW3uZ7UgNLMpAGUzsI6RB+Zqjh8K7hiqswQZmIBMLtJjYT1rwDSpuYrtPUIKwG3DuH+Tb6rj8MXMJ4qZjMQCY+Q119K2DFW8koSVBMtO50Ij21MD1rBkNbP9nXNaYy2MPiPNetr5SROdRp75lG/cCelGosC8GJ6qssQRC1njhQC3hl1/mJMDuQNAD8vnVfiHM96wVti+4YrneFzGWJj0AgbD+amC/ZtWlJURAkn0/enzpUtYHxbpusfjaSOy7fgoijWUrapHX5gaLjW+e4cutdxaC5imyWVGYIsAmRpIk6kd+9QcK4bbJzwcgPkBImR2cQR071XxWJbFXRat6IPwHf3jQVbMZ1s2xmYDQDZR3Y9t6nfxKl7lkauw8LgD8CFVBunKPv7mdknX/qOg+de+ZGCpZsqWBZp0j7vWCCDqR9KvcNw2QQPMerR8R226ADQCkrjHNiNxM2wQUtwgafvzL69pIX/4ihg7rAB0IRhtTJhTE3n8QWEus7n4mKqoQeuUBnaNdwBUuD/01xLwxVm3cRCfDBtLsshjKgak6n3Aqhwm4yYhncGGJM9ddpoliUW4cttTDnXtE5j9TH0orbQdp/4wSqzDcPv1+JDjeUOEqSDg1OVM3lziRGck+b0A17x7BuH2sGhy4awbGYZrgdizEg+QAydB5jA6welNrYYFmkbqq79MwEH1yqaU8Y13xWZQuUEhdAdNtdN6kayzHivRln+n6cMdzdidxmOYgjPcgaA5oAk928o33NIfPd4thlU3rzjP5Va4jLsZOUCdF6jvRDjfGcbnK2pG05VFAuIcIxd0DxZeNdWMjaY7evsKHpwAwZ2jGpRiCqpE8WyCBMetXL15go+LeJiAY9e+o+oppx/A1TCrcg5lYAgjcHQ7+tCeIYBjZVVY5Q2YLOgJABMbAwAJ9Ku1tkeBkJ12HDCL+AwD3rgt2xmZpgSBMAsdSQNga4bSeGCHPiZiCuXQLAIbNOpJzCI6AzrpYv2vAYNaxCswLQ1oupWDAMkKfMNRHQ6xVbC4wpmgDzKVkjUTuVPQxpPYkUI5gpawnFntkFAF0jy6TqTJ7n+1F8VifHwmckm4jGTuSpjc9AI033O1LArUuQuUi2Be41ssLoIUHttmHtr7z6VR0tjMPjPWIlqitY3+5muMRFK+G7MMqkkrlhiAWAEmQDIB6xMDaiuK5oz4C3hPBtKEcubgXznQiCe2v4CmPiXIPhtIRnQDOwDKrZR8QDEEBo9DqdjSRicPlNCs0zV/kQ1d6W9TmHJzab0ycIxaWmuNcti4+TKqOuZSTCmTmBWASQROoil+xlXK0kmTIjYaQZ2M67bRRdMWrQy9NxHTtTVCq1ZBPMHcSGBAlTxXsIPDuupuoVuqAyeXMYUmYcEAH02qgKceeudrfEBYS3h1si0sdJJ7adP70oG2QYIIPrU56yDkQ6t95fwtpUCO4Vw4cBBchgR5QTGqwxzAH4orSPsJ4fmxV68QMtu0Rm6AsR1/2gmsxt4ZxklWAcSpgwRJWRpqJBGnVSOlfp3gXLlvB4JLNuAgAa45nzuQJJGhj09hXvWJlzjMFcexCtKxGcSs/eURqf5JO070ucTxZJW3bHmI1j6R6GrHNPEvEcqhISfMx3c7SfQbBdh0qHgfDWU52m3O2nmA9Adj6mqCthMSaqZfMN8Pw3gWAlsA3W+JomJ7/LZavcJtogKp5rhPmbfX1I/AVWtYgGLdoAL1M6+p7k+p/SimFsrbQk6AAkx+96mXEjOfctUqCeJYxIZbNwqYbIxX0YKSD9ayLC8HDL5DBJ823ufnqda1bD3zct3SeuZQOwyxWMYXFPcY20ViWgALuTttuanZbJAlnTpX24j5wTi62yLZhwBG8kfP9KbhiTlm2q+sb/TvSpyl9nWIVQ1+4LU6hYDN89YHzmnrB8t2UIMFm7lj+QgV1VcTOovoJ8eP8QQl3KCW6ZnPyER++9DE4gh2XU69PyGtPbYRCIKAg+k0Pv8AArB1yBT/AE6H8KXv0zOciCp1lacERWvKuXMLep9D+W9UhxBA2qLm21FNf/DEtglSxP8AUf7a/jQPGXrc/wAW2o/q1j/FTrNPanPceq11R4MWubOJixYOdVurc0HYE9orH2xDpIDQCf8ANbvieXkuLlyi7amcpOo6eVgdqSOeuSbVhA9m05JI0kkAegj5fOj6HVfH4nue1NQ1GNpiTwzlN7+HvXke2BZGZlZwGI30B3oHir7OczGToJ9AMo29AK1AfZ6MZatnDDK7ASJMHuTrpr8qQeZ+W7uCvG1dWGH70719dqqSpnymnvWwcQVZIkTtW5WftswtvD27KKz5VCh3XKAAoAzKvXocvaetYfhbal1DtkUsAWgnKCdWyjUwNY61dxlgEL4arlDNaDgkG4QcwdkZiVJVlGgA0HWaUV9vqGevfNIx/P8Aav3FGUrnYKzKxAiRrl2I/wB3+aqc18t2nIS0yteIkkGFUAyxcRsF1J0jXes6BazcIIhkYgjfVTBHbcURXjrveDsZ1BM6knuSd6qV3pYuDxEDpTWdyyDjGBupcbxNW6kbHoDsPyr1wLFql5fEUsh0ZQYJHoYMfSnrnDCLdwlvEWwDICt6RO9Z3hrpRwY2rNlQrsBUwlVpurORC/HOFi2xyj/t3FU34gGtBXSWGz6zHb/vV/C80sxPjeY9CAv0gjWvHEsHbvRcw/XRrcaqe/bKe/v2rV21vKo99ier3L42D9z1yrxJMNjbF67bz20cMy9x3E6Eg6xt5QK/R2Kwt3E6kjwyMymfKAdQ09dIr86W8HcgWHU+LbYFAYgqwB+ItlyaZgZgz61vvF+YVewiIdCizEBYy7CDsPpp6UlsYHImrCvTQRxC9hrJhD4j9XInX+kdB67mh1vENebUeUdDOvvXjiIFhPFvh1Q9RbZjGksdoUSNfUUt8W57tImXDszFgNYCEaNmmQTuVgSBGbrBo4IA5MAu5jhRNG4eoBVVUZjqx7L+lc4tjs1xba/CGAY9zvHy/Ok7lnnAvYCoSWJFt3ZQrK7yEaRo66ZRrIn2o/awrhEGXUPJAnMemxgnX+9TLLUNnJlqut1rzGLgwLh0Uasbh/EiT6UR5b5Ps4G3KgNdjzPGp9B/KP2avcH4d4FoA/GdW/OPYVHj+JCSogxsJgE9RPpQ9vOZh7SeJ9icWJAO3p+NTnGAaKDoOg/CPnS3dxOpJNSYPGJIfTMYQ9o3J7/jRMRfdGC5jAB3PQCJNU7uOiJEE7jT86rWeJfxCHhQRKseo7dy2tCeYuOm1AtiJ+8dTPp/L7D615UyZxrMQzd1gk5Qe/8Abf8AKhPFsbbRG8mf3294EfnSpheOuWMknvrtVi7xMOCCdOtG+DI5gfn54ki8xG2QUW3k6oFA+h3+tHbWMtYm3OhHcDY7wR0NIN28ttyIzKddOlWOG8Z/09wlRmRpDLMf7SOx/Saj6vQBx4jmU6dQV5ErfZlzgbWpE9I9KDfavinxd3xisKvlFBeS3IuZQNda986McuViSc069N5r7Z61ao2MOcT5xNyajYDxnMH8nctjF3GU7BSR70H4pw9rF1rbjVTHvRHlDizYfFI4Okw3sacvtQ4IDaTEqpEwJjcVNNSvRuAwRHTayajaejMxFFOIcu4jD2rV27aZEugm2x2aIJ/Oh2Hss7BVUsTOigk6CToPQE/Kj3MHNOJu2bWEu3ku2rMG2VggSo0zQC0Ax7g70ipxHTCnLfP5sWWw9xFa0/xSJnTTcxp7Ur4y6CxIEDoBVNrhLEnUkyT6716L00LyykGBWlVbcJYHDbhtm4LdwoASXytlADBSS0RAZlHuw71EmII2Me1fPiXKqhdiiklVkwCYkgbAmBMdhXhh2M6Urkgw3cZcPxVLmFVHtKzWgUD5mDi2czzlBAYK56yYKjTLJOcs8SxWGi3CXbB2V2QKQfNIaQUE6k6Qd/XPc5HWpLWLZdmI9qOl6jsQL07hgRz5o5sxaYh18W5bUktk2UyZOZTo4O2sggRqKU1eT0Ekk9AP8V1+JF1yv5jrDHUzM77kb/8AUaqh6HY4JyJutNoxGfguP/0/ii4viWLqZdDuQQVZSQcrDWJia177NcLbYpct5zbCC4iu2Yo5lCh20A8wEDesHweMhXQ/C4/+wMgz+96McG5gvYK5/CuyDHws2UiBvEH0Ox9qSdQWzKCZZdueJ+lOJ8WUSoaWjUAjMF7xuPegj4rxGGmUbDWfUk+prCuK4u7cvriFdy17Wc3mB1BXNO0U6cq8w3STavznUAzp8OygnvoT7GjYJGYlbWazgxqxN/ULMe9Hbdu3ZtTI01JpUxl0MNABHX1NUeI8bY2shOu0AbrAn9a0BmL5hvHcXF11ZW0EyNAV7bb0I47xI3BKkaT/AJoFiMTlEhvdaiw1u5iGKowCrGYnpoTt3gEnsBJ0oy8dTBUdmdu8Vyrp13qg3FSZiqfHL1uwcjXDeukyTbdQi/06q2YxqSDAkDWNZ7eGtGz41l/EGgYOyWzbJP3hnl9BuoiDOkV3maAUDMsWeI667RtVjCXhqNd6B4/H2AwKOzaDMCCACRqFPUAyJNWcJigdc1CaHXIHUj5evKl6aeOZOU0xeGzqPMASGHWN/wAaQLHDbiXVXKwJgxBmDsfY1qfLOLsvh2CXT4gSXUjKI6gGenWav2PhQDIFgIcOpmEm0bV4A7gina7xS7isFdt584tiRJ0HsKVubsObeLdSZ109ulFeTcSNbcE5jGlL6fG9q/UoX+Va2++JJy1wPA3MFibmJvm3fRT4SgxrGkjrJ0pZw/CLr2bt9ULWrJXxGkQpeQsiZ1IO1FeP8DdbtzIjZNxp0/CgRZlBWSAdxJ1jaR11pDUVFGjtThxkSIiuoKILwwsgI61QKFTBrLVMhDHqaVw3An1XeH8WNmIW2wk5gyk51OXyNBBKSoMSKpNRzmjk+5gkwzu6OuJt+IuUyQNND9R+PahPNCAGNfVyvqFNTs12a811N69PT0HqW3e6GYr42OtQmvTYJWG8BxRrWVhsrfEIzCQR5ZBExMSKn4TzLdR50bO2ZhGpMR01+W1LxuaR0qfDYsoZTRu+h+k7VsECedi/BmwLx8eFB0VoJBG3UnbfSKB4zGzB1oLy5xrxYs3CfFmLdwROoPleYkZusyAasYawSBJgkxr6mNT0E/ka8TFggXuebuLkmTr+k1efFxwxwFYf+YylwfulFzBuoGiwfVhV3iHBrFtRm1cLJ/iRcmOluIUAxo8EzSunFLNm5cJQ3lgAI/kB1BOYA6xrt70VVI5MwxD8CQcT5suZimHY2rCyiWwZgH4iWOpZtySfwAoFdxJJJnU9alx122zSgyg6xJMe09Kpk1gsRDqoxPa3j3NS2caw0zGPSqte1ShEwyswPE1HB2ygVxIy+1T3ud7OHYuiItwzOhIk+kxvBon9qSi3irgQZBlGi6DYVjGJuEsZM61bu1AFYcDuQKNKHc7j1LXEsb411mjc0V5ZxDWroO3Q/v2qDkRv+Y4X/wB1N9evamL7SkCcXxCoAozjQCBqo6UDTWeW4+4/cnjsHUcrOLR1cAqjEZcxbKMsEMDGhzDT6VlPNdgLfMCAdqbuGt5fpS5zSJkneRT+rrBrJk7RnbZiRctYkZXDMoygsMxiY6Cdz2HWouYOGsoS9lPhuWVW0gssFh30DL060EU0ax+uHtk70jW5tq2n1KRQJZu+8GWHUTmXN5SBByw3QzBkDtXbGHuXiVWWyIzxI0VRmYiT0AJgV6xaAIsD9xVKkbl2nEZU7hmW14aSLeVkY3GKqodcwMhRmB+GSRBO4k9KqssEjtX2auGgTU5XRXK+r09LWDgmCd/z6VdxXBHVA8SpnUEEab+1C7R1p3xzf8qtHteyj2a1mI+utL22FGXHsx7TotinMSchrkVbtDU1NirIGXQfCDRd3OJkafI3CVsDchxO3pE/KetOeF52KWxFu0chACtbUwoEDzdSTJ9/Ske38VEZkNPY0UD3AKobIMtcS4m7k3CZJJJnU6+p1oLculjJ1NdxB1/faoq6z56mAgXiemivFcr3bGorJOZz8TyVqW0a5erlga1xhCIdrT//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girlsdulce.files.wordpress.com/2010/11/cread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6784" y="2780928"/>
            <a:ext cx="246697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1.gstatic.com/images?q=tbn:ANd9GcTYCyaupE2nxNPNnwuSZVel6r1Jk5U3cEpnZ4wDTBYaQkjLVLi02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4869160"/>
            <a:ext cx="3312368" cy="18173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003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fltVal val="0"/>
                                          </p:val>
                                        </p:tav>
                                        <p:tav tm="100000">
                                          <p:val>
                                            <p:strVal val="#ppt_w"/>
                                          </p:val>
                                        </p:tav>
                                      </p:tavLst>
                                    </p:anim>
                                    <p:anim calcmode="lin" valueType="num">
                                      <p:cBhvr>
                                        <p:cTn id="24" dur="500" fill="hold"/>
                                        <p:tgtEl>
                                          <p:spTgt spid="2"/>
                                        </p:tgtEl>
                                        <p:attrNameLst>
                                          <p:attrName>ppt_h</p:attrName>
                                        </p:attrNameLst>
                                      </p:cBhvr>
                                      <p:tavLst>
                                        <p:tav tm="0">
                                          <p:val>
                                            <p:fltVal val="0"/>
                                          </p:val>
                                        </p:tav>
                                        <p:tav tm="100000">
                                          <p:val>
                                            <p:strVal val="#ppt_h"/>
                                          </p:val>
                                        </p:tav>
                                      </p:tavLst>
                                    </p:anim>
                                    <p:animEffect transition="in" filter="fade">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1028"/>
                                        </p:tgtEl>
                                        <p:attrNameLst>
                                          <p:attrName>style.visibility</p:attrName>
                                        </p:attrNameLst>
                                      </p:cBhvr>
                                      <p:to>
                                        <p:strVal val="visible"/>
                                      </p:to>
                                    </p:set>
                                    <p:animEffect transition="in" filter="wipe(down)">
                                      <p:cBhvr>
                                        <p:cTn id="30" dur="580">
                                          <p:stCondLst>
                                            <p:cond delay="0"/>
                                          </p:stCondLst>
                                        </p:cTn>
                                        <p:tgtEl>
                                          <p:spTgt spid="1028"/>
                                        </p:tgtEl>
                                      </p:cBhvr>
                                    </p:animEffect>
                                    <p:anim calcmode="lin" valueType="num">
                                      <p:cBhvr>
                                        <p:cTn id="31"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36" dur="26">
                                          <p:stCondLst>
                                            <p:cond delay="650"/>
                                          </p:stCondLst>
                                        </p:cTn>
                                        <p:tgtEl>
                                          <p:spTgt spid="1028"/>
                                        </p:tgtEl>
                                      </p:cBhvr>
                                      <p:to x="100000" y="60000"/>
                                    </p:animScale>
                                    <p:animScale>
                                      <p:cBhvr>
                                        <p:cTn id="37" dur="166" decel="50000">
                                          <p:stCondLst>
                                            <p:cond delay="676"/>
                                          </p:stCondLst>
                                        </p:cTn>
                                        <p:tgtEl>
                                          <p:spTgt spid="1028"/>
                                        </p:tgtEl>
                                      </p:cBhvr>
                                      <p:to x="100000" y="100000"/>
                                    </p:animScale>
                                    <p:animScale>
                                      <p:cBhvr>
                                        <p:cTn id="38" dur="26">
                                          <p:stCondLst>
                                            <p:cond delay="1312"/>
                                          </p:stCondLst>
                                        </p:cTn>
                                        <p:tgtEl>
                                          <p:spTgt spid="1028"/>
                                        </p:tgtEl>
                                      </p:cBhvr>
                                      <p:to x="100000" y="80000"/>
                                    </p:animScale>
                                    <p:animScale>
                                      <p:cBhvr>
                                        <p:cTn id="39" dur="166" decel="50000">
                                          <p:stCondLst>
                                            <p:cond delay="1338"/>
                                          </p:stCondLst>
                                        </p:cTn>
                                        <p:tgtEl>
                                          <p:spTgt spid="1028"/>
                                        </p:tgtEl>
                                      </p:cBhvr>
                                      <p:to x="100000" y="100000"/>
                                    </p:animScale>
                                    <p:animScale>
                                      <p:cBhvr>
                                        <p:cTn id="40" dur="26">
                                          <p:stCondLst>
                                            <p:cond delay="1642"/>
                                          </p:stCondLst>
                                        </p:cTn>
                                        <p:tgtEl>
                                          <p:spTgt spid="1028"/>
                                        </p:tgtEl>
                                      </p:cBhvr>
                                      <p:to x="100000" y="90000"/>
                                    </p:animScale>
                                    <p:animScale>
                                      <p:cBhvr>
                                        <p:cTn id="41" dur="166" decel="50000">
                                          <p:stCondLst>
                                            <p:cond delay="1668"/>
                                          </p:stCondLst>
                                        </p:cTn>
                                        <p:tgtEl>
                                          <p:spTgt spid="1028"/>
                                        </p:tgtEl>
                                      </p:cBhvr>
                                      <p:to x="100000" y="100000"/>
                                    </p:animScale>
                                    <p:animScale>
                                      <p:cBhvr>
                                        <p:cTn id="42" dur="26">
                                          <p:stCondLst>
                                            <p:cond delay="1808"/>
                                          </p:stCondLst>
                                        </p:cTn>
                                        <p:tgtEl>
                                          <p:spTgt spid="1028"/>
                                        </p:tgtEl>
                                      </p:cBhvr>
                                      <p:to x="100000" y="95000"/>
                                    </p:animScale>
                                    <p:animScale>
                                      <p:cBhvr>
                                        <p:cTn id="43" dur="166" decel="50000">
                                          <p:stCondLst>
                                            <p:cond delay="1834"/>
                                          </p:stCondLst>
                                        </p:cTn>
                                        <p:tgtEl>
                                          <p:spTgt spid="1028"/>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nodeType="clickEffect">
                                  <p:stCondLst>
                                    <p:cond delay="0"/>
                                  </p:stCondLst>
                                  <p:childTnLst>
                                    <p:set>
                                      <p:cBhvr>
                                        <p:cTn id="47" dur="1" fill="hold">
                                          <p:stCondLst>
                                            <p:cond delay="0"/>
                                          </p:stCondLst>
                                        </p:cTn>
                                        <p:tgtEl>
                                          <p:spTgt spid="1030"/>
                                        </p:tgtEl>
                                        <p:attrNameLst>
                                          <p:attrName>style.visibility</p:attrName>
                                        </p:attrNameLst>
                                      </p:cBhvr>
                                      <p:to>
                                        <p:strVal val="visible"/>
                                      </p:to>
                                    </p:set>
                                    <p:animEffect transition="in" filter="wipe(down)">
                                      <p:cBhvr>
                                        <p:cTn id="48" dur="580">
                                          <p:stCondLst>
                                            <p:cond delay="0"/>
                                          </p:stCondLst>
                                        </p:cTn>
                                        <p:tgtEl>
                                          <p:spTgt spid="1030"/>
                                        </p:tgtEl>
                                      </p:cBhvr>
                                    </p:animEffect>
                                    <p:anim calcmode="lin" valueType="num">
                                      <p:cBhvr>
                                        <p:cTn id="49" dur="1822" tmFilter="0,0; 0.14,0.36; 0.43,0.73; 0.71,0.91; 1.0,1.0">
                                          <p:stCondLst>
                                            <p:cond delay="0"/>
                                          </p:stCondLst>
                                        </p:cTn>
                                        <p:tgtEl>
                                          <p:spTgt spid="1030"/>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1030"/>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1030"/>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1030"/>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1030"/>
                                        </p:tgtEl>
                                        <p:attrNameLst>
                                          <p:attrName>ppt_y</p:attrName>
                                        </p:attrNameLst>
                                      </p:cBhvr>
                                      <p:tavLst>
                                        <p:tav tm="0" fmla="#ppt_y-sin(pi*$)/81">
                                          <p:val>
                                            <p:fltVal val="0"/>
                                          </p:val>
                                        </p:tav>
                                        <p:tav tm="100000">
                                          <p:val>
                                            <p:fltVal val="1"/>
                                          </p:val>
                                        </p:tav>
                                      </p:tavLst>
                                    </p:anim>
                                    <p:animScale>
                                      <p:cBhvr>
                                        <p:cTn id="54" dur="26">
                                          <p:stCondLst>
                                            <p:cond delay="650"/>
                                          </p:stCondLst>
                                        </p:cTn>
                                        <p:tgtEl>
                                          <p:spTgt spid="1030"/>
                                        </p:tgtEl>
                                      </p:cBhvr>
                                      <p:to x="100000" y="60000"/>
                                    </p:animScale>
                                    <p:animScale>
                                      <p:cBhvr>
                                        <p:cTn id="55" dur="166" decel="50000">
                                          <p:stCondLst>
                                            <p:cond delay="676"/>
                                          </p:stCondLst>
                                        </p:cTn>
                                        <p:tgtEl>
                                          <p:spTgt spid="1030"/>
                                        </p:tgtEl>
                                      </p:cBhvr>
                                      <p:to x="100000" y="100000"/>
                                    </p:animScale>
                                    <p:animScale>
                                      <p:cBhvr>
                                        <p:cTn id="56" dur="26">
                                          <p:stCondLst>
                                            <p:cond delay="1312"/>
                                          </p:stCondLst>
                                        </p:cTn>
                                        <p:tgtEl>
                                          <p:spTgt spid="1030"/>
                                        </p:tgtEl>
                                      </p:cBhvr>
                                      <p:to x="100000" y="80000"/>
                                    </p:animScale>
                                    <p:animScale>
                                      <p:cBhvr>
                                        <p:cTn id="57" dur="166" decel="50000">
                                          <p:stCondLst>
                                            <p:cond delay="1338"/>
                                          </p:stCondLst>
                                        </p:cTn>
                                        <p:tgtEl>
                                          <p:spTgt spid="1030"/>
                                        </p:tgtEl>
                                      </p:cBhvr>
                                      <p:to x="100000" y="100000"/>
                                    </p:animScale>
                                    <p:animScale>
                                      <p:cBhvr>
                                        <p:cTn id="58" dur="26">
                                          <p:stCondLst>
                                            <p:cond delay="1642"/>
                                          </p:stCondLst>
                                        </p:cTn>
                                        <p:tgtEl>
                                          <p:spTgt spid="1030"/>
                                        </p:tgtEl>
                                      </p:cBhvr>
                                      <p:to x="100000" y="90000"/>
                                    </p:animScale>
                                    <p:animScale>
                                      <p:cBhvr>
                                        <p:cTn id="59" dur="166" decel="50000">
                                          <p:stCondLst>
                                            <p:cond delay="1668"/>
                                          </p:stCondLst>
                                        </p:cTn>
                                        <p:tgtEl>
                                          <p:spTgt spid="1030"/>
                                        </p:tgtEl>
                                      </p:cBhvr>
                                      <p:to x="100000" y="100000"/>
                                    </p:animScale>
                                    <p:animScale>
                                      <p:cBhvr>
                                        <p:cTn id="60" dur="26">
                                          <p:stCondLst>
                                            <p:cond delay="1808"/>
                                          </p:stCondLst>
                                        </p:cTn>
                                        <p:tgtEl>
                                          <p:spTgt spid="1030"/>
                                        </p:tgtEl>
                                      </p:cBhvr>
                                      <p:to x="100000" y="95000"/>
                                    </p:animScale>
                                    <p:animScale>
                                      <p:cBhvr>
                                        <p:cTn id="61" dur="166" decel="50000">
                                          <p:stCondLst>
                                            <p:cond delay="1834"/>
                                          </p:stCondLst>
                                        </p:cTn>
                                        <p:tgtEl>
                                          <p:spTgt spid="103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i="1" dirty="0" smtClean="0">
                <a:solidFill>
                  <a:srgbClr val="FF0000"/>
                </a:solidFill>
                <a:latin typeface="Agency FB" pitchFamily="34" charset="0"/>
              </a:rPr>
              <a:t>Nuestra generosidad demuestra nuestra gratitud con Dios y el amor al prójimo en el desarrollo de la iglesia</a:t>
            </a:r>
            <a:endParaRPr lang="es-CO" sz="3200" i="1" dirty="0">
              <a:solidFill>
                <a:srgbClr val="FF0000"/>
              </a:solidFill>
              <a:latin typeface="Agency FB" pitchFamily="34" charset="0"/>
            </a:endParaRPr>
          </a:p>
        </p:txBody>
      </p:sp>
      <p:pic>
        <p:nvPicPr>
          <p:cNvPr id="2050" name="Picture 2" descr="http://t1.gstatic.com/images?q=tbn:ANd9GcRBv9ipu4ZFIQgg_-OnJLUFa0fEKWkWkI68s9wxsqO5nX7ey5Dv2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484784"/>
            <a:ext cx="3456384" cy="273630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abo.org.ar/images/Fotos/Divisones%20del%20Mundo%20Adv.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184" y="1484784"/>
            <a:ext cx="4905896" cy="273630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t0.gstatic.com/images?q=tbn:ANd9GcTefGAIcFWvidYzYMyy-qQsXYrTmY7JfC5mKqGwemG_WEUfaht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6184" y="4437112"/>
            <a:ext cx="3033688" cy="213588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t2.gstatic.com/images?q=tbn:ANd9GcTXfzdmdPjQ_YAlbK8pm-Ta33MHvjqjGf8JwE802oB26BUCNj-R8Q"/>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63888" y="4437112"/>
            <a:ext cx="2143125" cy="2133601"/>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0" descr="data:image/jpeg;base64,/9j/4AAQSkZJRgABAQAAAQABAAD/2wCEAAkGBhQSERUUExQWFRQWGBgXFBQXFBgUFxcUGBcVFhQUFRgXHSYeFxkjGRcUHy8gIycpLCwsFR4xNTAqNSYrLCkBCQoKDgwOGg8PGiwkHB8pKSkpKSwpLCwpKSksKSwpKSksKSkpNSwsLCwpLCksKSkpLCksLCkpKSwpLC4pKSwpKf/AABEIALwBDQMBIgACEQEDEQH/xAAbAAACAwEBAQAAAAAAAAAAAAAEBQIDBgEAB//EAD8QAAIBAgQDBQcDAgUEAQUAAAECEQADBBIhMQVBUQYTImFxMoGRobHR8AcUwSNCFTNy4fFSU3OyYiQlQ0SC/8QAGQEAAwEBAQAAAAAAAAAAAAAAAAECAwQF/8QAKREAAgIBBAICAQMFAAAAAAAAAAECESEDEhMxBEFRYSIyofAUQlJxgf/aAAwDAQACEQMRAD8AzZ3+NcC+IeQ+dSbeuIdTXrHEH4MeyJ86bYNJAPPX8+VKrGmvQU1wLQBy30+O9BSCrokAc6rax4R7q4tzUeg+9Grc29aBCvHYFtHI0j1/JpLiGjSJP5p5VuruGDAj+0isNireW4V313586qOSZKgdUJOg/wCPOtDwTg7EyQYmhuEcPLkSK2+Dw4UaVTkCRVZdFOUsqmJjblR1k6fhrE8QuF8Q4XWWIHu0HyFaLhls20ifht51L6Gnkj2h4q1q05SZ2Ee0F/uYV81vXsxnn8ffJ3rY8cedc0nYDy50iuOc2Qbbj3dKtIlvJdwXGXFHhZgP9UD56GtvhOIMUWd4H5ppWFw3jbX03+oraYC3FsqOQj5UpBFlzcTjferl4kI9ay7BwxBB8vhR+Fwzt0A5k8utKkUmz3Ge0pQEWwM2u4nrsKzmK7UXrtsq7aGZCqFmNYPMbUdxjAKrasSD6dazvEbuXKq7atrzMjenhEu7AWunlXcx5nb3f8V0WGKlhHOBOvWqS3Xp/wAVNsYZgC3eKV3XWZ1+Nbzh+ObLLfOsFwrn7q22BeU9wp+g9lmL40wMfwKFPamNMoJ9YqOOua1ncQ/iHkaKCzRWePo5IcZTyI1GvXpV1q/acwHBPT6xWURvHBMTVuFRlMwfXXrpUtDTNX/hqnmYri8MQedB2sYQBMg+ek1B8aaCrQ4w2EtqPzTyoTHY2yn9pJHIQPmangW7xDyjn1pFxVvEwyz5yQfrQlkTZXc7VMCe7UKANvaJ10Ov8UZge1DssuFJ6xH0pElhQSJkMI225g+dF2sIsc/lTomwRqnZXUetVE1fh11G8VJQbYQbHy06nWmlm0I9CfnM0oUGRprTPDKSo8yfkKVjReqDSOlTIMVBbg293wqrFX9BFNAx8t2bQ9KzN7Al7mnWDTzhetoD3fOr7OEgjTU01gXZHhmCFsRzim1o5RJ9f96jbQClfaTi5s2yFglhEnkDufWKOx1Qj4fcl2c6/Dcnf4U9fEZbc+VZnBv4RHM/8U1x9yFA8qsgV4q/J8tfpQ6JJYxyiq8Q+oqbXIETqRJ+OlUSe4W/j/8A6P0rY8InISedYvhP+YfU1t8AMtn3VLHEExRBY+X2qYxcLFBi74mP5tQ967oadDI8Q8VZbiatmBg6DeK1GHIbQ+dZ7GpldxOn5+e+h9CFJuT7tKqJmrbuonzj5SK5YsEtH4KyZQ04RZhSTrPKtdgrXgBHQVk7NwTA2Aj71qcBd8C+n3q30JAfEX1PpSDN1E9ad8VbekYGtAMoceMeoprhCSRS9ra7mfw+lM8EhyzEUmA/tlXEEDyoK/g1nTbnryqNm/rVueRSKGWFshLZC+tZ/jDTrz1BrQ4F5tkeVZvi+x/1Ghdg+hUik5SBO+vTT6femeGTTWlSCQg8zP1p9csAAelUQhCTrV1l+Xu/mqee2+g/mrrHSszQYLczfnLSmVu7t6H6TFLcNv8AnnRoI19DSA5Yfb1obHNsPznVlrlQ2PMR+aU0I0XAbkqKau+vpSXs00rP5vTQ3PFFD7Gug21cmsJ2gxJLvrMMRr61sMXihbtluY+vKsBevZnMn2vrJNXEUmMcEvsD0oriV3Wh8AviXy/2q7G2ySftVEC1ElvIAk0K1zVj5fyKKvtkDDnGp/igi+5/0iqEMOE+0x9fpWtF6LQ9KyWAET661prxi2P9NSxoAnQ+v8UIXmatZtPfVC7n0qkB2y+tKuJgEz7qYqdTS7GiQetAhQR4dep+QorBqERmNUXLUgepPyorFmLYA99Ql7H6OYd960+DuaD0rKYQe7UVpMIY+FD6GiviraUrtpOo8/jTDHtvQWGGsUAUldI8xTbDv4Ipdl1ii7TeGgC1Gomy80IBp7quwp1oAccKu+GKU8bT2/X/AJo3hzULxY+Jx5UvY30IcINR6fU04a7t96T4dYMeVMQ1UShd+R7yf5q2ztOulRNvafI1NV001/jWsjQPsj+PjuaKC6e7+aqsYYkTO9XXBAieXL1FIZXctEQZEaUr4hckij8de1+XwpReaTTRJruzYi1PvpiDqTQXCUi0KKvCRA6UryVQs7Q4rwadf4rL4dJenXGZyAE9fPypLgtzWi6IZpeG4bTOfOB/NWs2VS3U1Th7mgH5tVXEr/hihCEF+6fH6n6mqhz9R9KgW0b1/mrbeH/j6CrJGuCG3qKe4t/CR5UiwC6j1pzjW0j0pMpC9m095qtP4qwjQe+ql391UScjWgMSNfdRx3oLEb0AwVbINdxaxlHWrQv2+dD8SPhE9ff6VLwB2xGhHx+1PMIdaR4Rp15cqd4Ea0mNA+NGtVssaiicRaJPXpVd0QNRQMFTnV6bGqwtXKNKAJnapWWqLHSvW96YB2AfWPzeq+J+36ivYHevcV3FIBKB4/dRsUGi+L3fzRdMQLceNxr1qdq5H0Pu3qk6kacz8hXraHSsix5YveCfU0Pfva+4V3Plt+6KoHiYj0qUNlWJuSx9/wBTQ+HsFnGhimNixmciNJ39805sWVXQCKqxJBuESFAqvE3oq9H0oe+mapRfoznEb0n30BgF3PnRfFLWVgKHwq8vOtV0ZMcYU7+lDcReRRFtIBoLG3gI1HxoQUAdxR1qxEcqrtirUPiqhB2FTxCB5UZjNjQ+B9oeVW425E0DBDtUBvXheGXcfGohxNNNCOXEoO4NaOutS9/5imImV2pfjlnL6n6gCjLz6e6gb50T3x8al5AuwS6e+tDgMPpNKOG4UtArTWbQAgUn8FIW4p8tBu80VxE6igbZoA8RFWW9RFQfercOKAPMNKkoqV4V62NaYF2FGtS4ikxUcNvROL9laQCNrMH89auRa9i2/mu2jpTELmvEsPRq8jbe6oG0cw6QatS0ZHkP4rGywt38Hw+tRsnxGu3LRgCOf8V2xYOY+tTZQzwRgTzrzYyKhcECg8Spik3gaPonBuzFq9hFvm5cEozEDJHhzAjVZjSg+xnZ+3jbButcuKc7LC5I0ykHVTvNG9lMeF4K8sMyJiBE67uw056EUN+jt4JhbqsQIugiTGhRf5BFcm+VM2pGdwPBbeLx5wzO6qO9hly5v6ZgbgjXfbnWusfpLh1P+df0693/AAlZL9O3zcWDdVvH4gH+a+jdsrWLa0n7MsHzjNlZFOTK3N9InLTlOV0mJRRmO1nZC3hcK91LlxipUQ2WNWA5KDzrUdjrKtgcMxVZNtf7Qa+f9qbfEEw5/dM/dkgEF7bAnUrohJ5V9C7CmeHYX/xLUzbrsaSs+L3vbb/U31NdwyZmY0ZfwaqzFiZloAHLMfhRdrh3hzEhF3jUn3mvSi/xOWskcFv+dKXccxJWfzrWk7N8DuYpj3WiKYa4wMAwDlUD2jBmmHHv0ne4hNvEAvGiumVTptmBMesVjPWisFxg3k2duwv7IHKs9wDsP+1WE/SvhNi+t17qrcuKVARhMKR7WXmSZEmfZPWvoRslMFlYQy2MpEzqLcET6ivk3YTsi+KD3LV82TbIXSZMrO6keXwrkg/xeTZrPQd2t4ZatYpktaLAJUbKxGq/Qxyn0rNthZmKb9peHHC3jaLZ2gHMBEltdqecJ/Ta9cQNeuC1OuQLmYf6tQAfLWK7VqxjFWzDY2zC38PG88hpVT4QggASoGhI+NfQOK/pdcAm1dDkD2WXISP/AImSJ9az/Z/hD4rFGxm7sopJkHdSAVI9Z+FNa0GrsXG7OcMwmRaYZa0Sfp1cGnfrH+g/ep4jsUbaM7X1CqCWJQ6Ae+o54MvjZguJLr6Uvtzr61quCdmzxA3ct0ILZUaqTObNHPT2RRlr9Lr3fFWugWgFPeBSSzGZVUnlA1J/u2quaCw2TsZi7gJJqzDIelbDjn6cXbVpnsv30CSmXKx/06mfTSiOE/pi5QG9eCOdcirny+RJI19KOeFWHHIx91NK9Zpp2o4K2DYKxDBgSrAaHXUa7EdKl2a7H38WBcEWrR2dpJbrlUbjzMe+r5Y1usWx3QssnU0ViRKDfStcP0vjUYgk+dvT/wBqTcY4DcsQrgc8rDVWgGY6HyPzqY6sZvDG4NdmXvWZPlpV1vCCOdXCweYNWW7DVsQVWsCIq4YFBy99c72vG7+TXLZsTWyByr0DoKqN3zqLXfOgYQAKg9kHlVAu+ZqXe+tIDwwIrzYZRyqQu+teuPpRWACv06j/ABVP/Hd+gr6X2q7SjBW1coXzOEgNl/tLTselfM/088PFEJIA7u7qdOQr6zj8LYvgLdFt1BkBiDr1rkn+o1XR807adtBi8N3YtFCGDSWDbAiNvOt32CH/ANtwn/iSkXb3g2GTAu1q3bDygBWJEsJp52IuqOH4UZhItLpIpSqsAuz5/dwBLk8pP1NAceJC0/F7U+p+ppZxm1mFd93EwpWfRuxmDFrAYcLztq7Hqz+Jj6yTXzHjH6gY9bxuJdCqG0tZEKZQdAZGY8tZ6xFa79Pe1iG0uFusEuJ4beYwHTdQCf7gNI5gDnNOOK9ksDmN+8igDxMS5W2fMrMH/euHCbs39YGP7s3cF3hEF7GaOma3mj51iv0VB7nET/3E/wDStzicUjYdirCDbJGoGhUxpy9Kxn6RELavyQP6i7n/AOFL+1h7I4ywLnaFFbZba3AOrKhK/AkH3Vp+1uAt3rItXcQcOjNqQ6Wy8D2ZbcazA6Vie12POH4suJQZsipIB9pSpDLPmD8YrW4uzheK2AA8gEMCCA6N0Kny3B06dabTwwTKey2Dw2CDqmOF1Wg5XvWyFOslYOkz8hWW7W3zh8c2IwlxQzoJZQjidm6iTkFaPC9hcDhULXoc757hCx0Chf8Acms1a4amNxmS2vdYdYLax4BGmp9pjMdPOKqNZYmab9PcVjL9tr+KuyjaWUyIsge1cJUA76D0J6UF2/42Xmwh8K63D1YbL6DT3+lbe01tVCqVCgAAAgAAbAUmv9l8JlbwgmCf8wnXXXfrUxau2N9UZj9H/wD9v/Va+l2lv6scexNrFItm69tUtq4yMRLszasP7vZGhkb9TLX9JiF/cyQJNo7gcrlLP1RtB8TIg/0k8+dyq7mxPCPpOCxZbDJdI1NpXI8ygaK+Z/p12nxV3iBS9de4l1HJVmJVSAGGQbINxA3B8q+jcOuL+ztjMP8AIUbj/tgV827BYfLxFGMAZHHT+2pisMb7Q/8A1Yw4cYNDpnv5CegfKpP50rWcVxP7XC3HtqItWzkXkMohRpso0nyFZT9V7WezYynVbhIg7HLofWm/ZrtdaxdsJcKreiHtsQAxjxFJ9pTO3KYPWlT2r4D2z57wj9QscuLti7cNy29xVa3kUCGIXw5RKkEyNY01r6h2swwfCXJ3UB1PRlIiPmPfQ2D7E4OzdF5bYDAypZiVU9VDGAfpQvaTjyXFNm2Q0+2wMqAD7IPMzEx0qkt0ltQnhZMZZZnAB1jnXf25mmdm0EHr6VLOK9GzmoxhuVzvKqY614HnWRoPsJhgoBPtc/LyHSrL1tWEMJ/ORrxOnl+GuCsWVQivqVYr0/AaityreIPNxvcPgB+e6qLYrRElwap97pVeaqbraUwJrw43iQltnI3AUtHma9heAFmKraYsvtKLZJXyYRI99aj9Psflt3Ve5ZS27jPOIOHvKAAc6kbrOkSNZ5GmXCOL4c2LtrD3VLjEOxN3ENYa6hMi4Lg1aNPcsnfXBzy8GiRiWw6rpEEaERB8weYpziezFywtpyubvRICqxIMA5WEb+XlVHbfHi7iCym2TABa2SyEiRIJHi0gadDqa1J7Sg3OGTiEIKscR/USA4tDL3hnwmSRBjUxTcmqdCSTYgBfQd28sSFGVpJXcARrG3lU1s3HZUNpwWYJJVgAxPPSmvCu1+fHYpLt9VH9RMJcOXu08RGh2OYC22pg5fOr73F2t4WwtzG2r2IXFWs7o6GEzw4O0gKSC0Dejml8BsRm+K9nHS8bRUs+hGVSQwgExpqBPxoa7whgoLq+WYBYGJ8s2k6H4VtR2hV8VjLa4hEdkQYW8SrIsoudVI0P9TU67+lBdqMdOBso2It37q3PGyMG/tua6akDbNAmiM22k0Dj8GTsYDMYt2yxGpyqWIHM6a074rwG1bsYR1U95dWWBkktCGAvLUnSrOyuP/8Apb9q3eTD4lnDLcuEAFABABaYgh+RjMTGpjQDjtlbuDN2/busLdxXuqVgXSLXjYD2AQGGvXlSlN30CWDJYjh2UAOhSdgVIn470EnCySWRWMaEqCYJ5SNq1PaLHkYUoxtElwy5b7X3HMsCdFX389qp7FX3/ZYspdW0+Zct1vZQxudDA16GJmrc/wAd1CrIhfDFGhwwfkGDZvcDr7hVeO4YwA7y2yg7ZlInnAJHrpW0HHbFq5hVxN1L15Q+e8pBRC3s5iojoJgbEwJofiPEu7w2IXE4q1iTcP8AQVMpK75WhdgDlbnGTQmdJ5X1QbfsyS9myJJtHwiT4DoOROlX4PhZYEpbLAblUkfIVt37RL/iIU30/b9xJ/qJ3feFzu20xGk7Hag+E8VRsNh1tNaU2ye9V75sQZ9sgf5imSdZHiA9FyNeh7fsytvhZfxBGYTEhSfFppI5/f1r16yB4ToZiIjX06/zWsbtABhb7W3trca9ICGSQe7DOofUgw2sc6ynC+IKmNtXLxJXPLkzoTMMQOQYz7q1jJtN0S16JJwlk17phpm1QjTmTptU+D8KXFYgWmbLIYyAD7InY/Wtj/iBAxXeYyzdR1c2UV1lVhoBI5wQOcxNY/sTfW3jkZ2VVCP4mIUbdSYqFNuLHVNDK52ZtG3cOGvC6bU95by5G0mY+B9YOtKOJcNtEWe7W5mdJYOh1bT/AC9PENT15U5s3LPD/wBzeOIt3rl4MLdu2cwAZiwLGfTXTY9aZ4Dj2HX9mHuoG/bMgbMGFu5FjR49iYO8bEVnvf8AtDoyL4BkgXA4nYPMH0nemqWGVQSjBTsSCPmaYYziGTDC1iMTZxF9rqNbYEFUAZDmcgCFjN7myiaJ7SYxHtKzXF73MPBbvG7bIA9qDGXSOQ35zNaw1MrAnH7El59BpVQuVS92vC7XWYmWYmuhq6wriisSw/C8TygKwkDbqPvU7vFv+ldep5e4UvIrk1NDIzr6/k1NarauK+tMAgCous11WqF16ABnw4NetWgDT/s1hw+Gvv3dm5cV7Yti8QE8UkgkkD3HQ0VxFsLaTEvbSzcdXshFJzqCV/qi2JlkB16T6RXDLy0pOCRqtLF2KcTgjbOVxBKhokHwsJB0J3EVQbS1oMY+Ht27jolhmVMMVUlWBYhu80BmdBPSKJvDBG5fRlsrbt3LOV0YZirsveDMCSVAJkLook8pqF5vzFjel9mX/bLVtrCLWlFrD9/bDpZUE3To9oKbYRikhGIHiy5WMEzVfBb1q9bVxbw2c3Ivq7ZAloaA2wzdIMjUkmq/rlV7GLi+xIMGs0QtsVdgWsHGspI7kF+7zGFJEhAxP9p11PlTR+5UuSlrOtlmylkILhxlgIYDRoQp1rSflqDra+rEtO12IzhV51MYEdKt49dVbltrYQBktsyrGUMZzLA22GnrTziF1L73lU2u9Hc5GzqJEKbniJgxqIB5U5eVt2vb3+wLTu1YiuWBEVfwi/cFu5hkVWF7ed/DrpqBsOdc4ti0t4olFRrSkSo1UiPEB1569RR0YZcRatLkZWNy47sRAUo5tWyZ8MeHTTUDqRRq+RUVUXnIow+xRh+Gm4cqgEwTyAgCW3qv9oCBWi4c1tMpTuQhsvNw3FF7vsrZlgmY30iIHWAfWLVnu9FslO4lXzDvTdyeKQTMg8uXLpWMfP8AyzF1gp6OMMz4sqDr+fD81o65whkGZrbKJ3KwKA4lhGQr4laQG8LZgJ5HzrR8U4zaW81uCRc7pblwXAUCDU5QvODvJrbW8iUXFQjafZMYJp2xQqqNqqv4YNT+5ZtT41sKO9ti1kcHPbLDP3mu0czznykLirIbJZVRWW8UGWJKQxkjntvtT0/NU5JKLyOWlXsUrYAqNvBm42VFLNqYAkwNz5RIrQcGt2jbskiywJbvjcYBw2uQLJ2NK+zt4DFvLKoy3QCWCrJ9nU6dPhSl5WJ7Y9C4+rfZQnBXz92bbBzJCnwkgCSdY6bzQwwa0+wNxB+2sX3t3GDXGYlwyIhQhUZ9jqQd+XPSpW0sd2D/AEu57mTczjv++jaJmZnSIrKPnNfriU9H4Ykt4IdBRSoFphjkQWbZARW8IKgo5PhJZs6kmJ5GPSl7tXfoaq1VuSoxlHa6PEzUlqCiuxW5BnmFeqBuV7NWBZMmuqhOwJ9BNSw+GLmB7zyH50p3hbAQQPUnqfOk2UkZ5qrmrHbU+tUXGoEFLVWIOlRW5Vd+4YpDD+FYLEXrF1LeTuSyG6XZUhhOQy2wridkr83AVVe6IDlnCqMwlWk6FSI1843NT4JxGzbwWIW6qXMz2otM5QsozBmBXXTTUVVxLtU9+3etm2qi61siCfAtoQigECes15962+SgsX2bfjSthuK7Mszf00W2iraLZ7yx/UGjZjAgmTHLpNVX+x+IWfACVZUKq6swLEKhgciSADzk+tXXuOXL9p0NpUDpZUtmJMWZggEazOv80a/alkuXroVVa61pvaLZTbIIAESZjy3qd3krpIdQFi9lL+ZVARixYArcVhmQFmQkbMACY8udFYXsleOypEwD3iwx3KKdmI5jyNWN24bOrra0GYw112kspXSZygAtA91U8L7UFLao9lLgRs9uWKlW849oSf8Amr3eVV0ifwsrscKuNc7sIc8mQdAI9oknYUZa7O3ZgBSMufMHGUqDlJDbGDMztUMN2jdb5vEAsxbMNQCG3G8jlrNNE4z3gcBZDIUhnZ2EkEkltzy5CtJy8i/xS6/cUVAT8QwDW3FtwATEQQVIbYg9N6Px3ZtrJYyGRcstoD4sseHWNTHzqPGbRulGAAyIqRMzkkzJG5narBx8l7neWlK3MmZMxEG2AFII15DcU29eouKX2JKGbKL3DHF3uTAeQACREnbXYV7A8CYuue3KlnQJnyMzKrEx5DKxnnlqvieKa9ca4YUnXTlAgRz6fCrLnaS6+Jt3RbDG2rAWwTBLKysx0kEzOn/SKeq9baqrrP0KOwu4N2ak5rqrkKOwUuA0AHK+Ua5ZjX0rmG7O3coaAAVzkZwGCf8AUV39K5Z45cWGbCzcS33ZuEup7sghZXYHWJ8jtrBvDOLPcBiyDcFoo1wMQSoEZsp0B2nrXNGfkJuWKNGoNURuYHMhIAhN+oB203OtU4rhndnK0AwDoZifTY7fKjOA4gLcLFgFCnw6eKfZUD1191cx0NLGMxkmuzTnPkcWsL2ZOK237AsJwVnGZQoWcslguummvWdKm/C3GUFYLObYBIBzCJHzGu2tGYO4gw0FFuZbuYqWIyyqhXMHmQRrvrXf8XJMuisQ5uJ4iuVojluIA0PSsObXcpbVhM02QrLF3+B3YJyrPiAXMMzZCQ2Qf3DRhVvCuAFzmuqMhts6gv4tpVyo1yzNFHi7FIYAkZoIuMo8RJOZVPigkwapt8XykMbaG6Lfdd5nM5IgeHaR1+lROXlSjVDS00+xbc4BcCZiomFlQwLLm9nMsyJOlSxPBTaMNlnmA2aNtG6GmV/ihuLDLJOUMe8fKwWNlmBMa0ViMaLoWRAWYlix13ljrW+lLX3JTWCJqFOmJ7FgCp3B0ou+EVTETy150tu3q9CLVYMHdliKSalkqNtWGpUjlqCNd+fl9a6bhpp30Lrsz9nDM5hffyAo+xwkD2jPkNvvS+1imScp38pq63xZwdYPlEfSudpmiodKABAEDpXQairyARsQCPeJroNZlmZuPqfU1SxqV46n1NU860JCVqu/XRXHpDGfZrhiXbV9+5/cXkyBLHeFJVvauEqQTHyrQ4HszhxbQ93KG0XfFG7GS6BqmX2QQY0In4Qc1g+EwMxHiPyB5e8VZew4RSfwnYVw6uhOcsSo1jNJdGh4jhrKpeVbfjt4ZL+bM25ygjLsAZ/3G1X8Vwdq7dvEWBdvIlmLXeFJRwJfcHwiBppzNfPzh51P5O9e/bD8896n+jl/m/5/0fKvg2uP4Vh7AxL9zmFo2Mql3A/qBZkg7SfLoIpX2XwSXReJt99cRVNuxmyZ5JzGQQYUch12pHasDpVww1bx8eSg47nfyZuabujZcM4JaZLR7rMjq5vXu9juXX/8cTBjQag/U1ZhMFaCoFTxNhmvd5macyzHhmIPTz5VjbWC+f4KKXDAcqheLqXe9lPUVYRouBuLy3GCd46hclrNlmTDHeTHrzo3iXBVYOtq3N0LaZVDSYLEXOcGAImOVZjB4HNm93zBn4inGKQ3WDMBKqqCJ2WYJkkzr6aUtTQ1XqXGToFOO3oZpwmxmuBF7zLcVSiktkXKpJ0cRJPtEkDQRpSXs6QOIALqo7yPcrdNjQuI4eEbyP4fv76qODBMxWkfFntknK7RL1FapGnTCXGXFJF0sUtwt1wz+0/MEjLuY9aD7PWzbuXFcai3cLDbUbieW29KreEA/wCKvxqqwAAjr+fGiPhyUHDd3X7A9VWn8DqzYtsFZLeZnsLcSyHIzMTBgzJjTmK5i8FaTvWNuQlm2+TOfaZiCJ9w/iKztvACik4cI2pLwtS/1uv59j5V8D7h/D7bIsW5tuhuM4uNAuawmWRMDSSJpXwSwt24QyFgF0iSFYkQWAIMann60IttRpHy/Nahcsg1pHxZxUo7uyXqJtYH2G4SrFIVWAu3FvFWOUKJK7mQI9/md6VcHwqXcRcUrmULcZYbLqGUKZnod6CXDjlRuA/o5mGpZSrSCdG35+lS/H1Ywa3W2sBvi2sDhOH25QG3luG25GHz7spAUSTOonSeXka9ewqLLNbIiw90pnPtLyzT0keXrSMWk8/h9qqxNhSIA056fnnWS8PUtXNlPVjXQ9w921ft4fMgXN3xQBjqyMRkEmWneCf7YnWlvFeEkn+mhUrbz3FYhYAJ1ALMRpyJ5UrTh4oxcEfvW2n4k4StSdEy1FJdBCY25fkED2s/P2sqpz8l+tEjAjmaAt3ChIB6TsavXHt1+VdsY7FUTJu+zINUSaZHh69T8vtXDgF6n5faufkRdDDBH+mvpVs1RZbKoA5CrBcNZ70XRmn3PqaiFpn/AIcs7n5fauDhy9T8vtV8iJoXTRPDrOZx0Gp/gfnSrzw1erfL7UXgMOEBidSN/Q0uRDSCmpZxmYUDbUk+fL+aYE14GpU6HRnlNdrRZq8HquUW0QotEotNu9jpVgvmnyi2i+1ZOmh+BolMC55R66VeuPby+f3qY4i3QfP70+YNgdg8JkEbk7n6CiVWlY4k3Rfn96kOJt0X5/ejkQbQriNkEA9D+fSgkSvYniLFYgb+f3odMQfKtY6qIcQp0qIG1UnFny+f3qP7o9B86vlRNBtpKJC0sGNI5D5/epDiDdB8/vS5UOi826rIqv8AcnyqP7gzRyoVF6LV5Tw0AMWRyHz+9TGOJ0gfP70uZBReyVX0qAxJ8qj35p8qHQVbSilWlYxx6D5/ep/4g3QfP70cqCid9fGZ8q5k86pfEEmYFR740+RBR//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60" name="Picture 12" descr="http://www.mliberandoalcautivo.com/images/graphics/diezmo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50295" y="4437112"/>
            <a:ext cx="3114193" cy="2135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9836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1000"/>
                                        <p:tgtEl>
                                          <p:spTgt spid="2052"/>
                                        </p:tgtEl>
                                      </p:cBhvr>
                                    </p:animEffect>
                                    <p:anim calcmode="lin" valueType="num">
                                      <p:cBhvr>
                                        <p:cTn id="8" dur="1000" fill="hold"/>
                                        <p:tgtEl>
                                          <p:spTgt spid="2052"/>
                                        </p:tgtEl>
                                        <p:attrNameLst>
                                          <p:attrName>ppt_x</p:attrName>
                                        </p:attrNameLst>
                                      </p:cBhvr>
                                      <p:tavLst>
                                        <p:tav tm="0">
                                          <p:val>
                                            <p:strVal val="#ppt_x"/>
                                          </p:val>
                                        </p:tav>
                                        <p:tav tm="100000">
                                          <p:val>
                                            <p:strVal val="#ppt_x"/>
                                          </p:val>
                                        </p:tav>
                                      </p:tavLst>
                                    </p:anim>
                                    <p:anim calcmode="lin" valueType="num">
                                      <p:cBhvr>
                                        <p:cTn id="9" dur="1000" fill="hold"/>
                                        <p:tgtEl>
                                          <p:spTgt spid="205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fade">
                                      <p:cBhvr>
                                        <p:cTn id="14" dur="1000"/>
                                        <p:tgtEl>
                                          <p:spTgt spid="2050"/>
                                        </p:tgtEl>
                                      </p:cBhvr>
                                    </p:animEffect>
                                    <p:anim calcmode="lin" valueType="num">
                                      <p:cBhvr>
                                        <p:cTn id="15" dur="1000" fill="hold"/>
                                        <p:tgtEl>
                                          <p:spTgt spid="2050"/>
                                        </p:tgtEl>
                                        <p:attrNameLst>
                                          <p:attrName>ppt_x</p:attrName>
                                        </p:attrNameLst>
                                      </p:cBhvr>
                                      <p:tavLst>
                                        <p:tav tm="0">
                                          <p:val>
                                            <p:strVal val="#ppt_x"/>
                                          </p:val>
                                        </p:tav>
                                        <p:tav tm="100000">
                                          <p:val>
                                            <p:strVal val="#ppt_x"/>
                                          </p:val>
                                        </p:tav>
                                      </p:tavLst>
                                    </p:anim>
                                    <p:anim calcmode="lin" valueType="num">
                                      <p:cBhvr>
                                        <p:cTn id="16"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054"/>
                                        </p:tgtEl>
                                        <p:attrNameLst>
                                          <p:attrName>style.visibility</p:attrName>
                                        </p:attrNameLst>
                                      </p:cBhvr>
                                      <p:to>
                                        <p:strVal val="visible"/>
                                      </p:to>
                                    </p:set>
                                    <p:animEffect transition="in" filter="fade">
                                      <p:cBhvr>
                                        <p:cTn id="21" dur="1000"/>
                                        <p:tgtEl>
                                          <p:spTgt spid="2054"/>
                                        </p:tgtEl>
                                      </p:cBhvr>
                                    </p:animEffect>
                                    <p:anim calcmode="lin" valueType="num">
                                      <p:cBhvr>
                                        <p:cTn id="22" dur="1000" fill="hold"/>
                                        <p:tgtEl>
                                          <p:spTgt spid="2054"/>
                                        </p:tgtEl>
                                        <p:attrNameLst>
                                          <p:attrName>ppt_x</p:attrName>
                                        </p:attrNameLst>
                                      </p:cBhvr>
                                      <p:tavLst>
                                        <p:tav tm="0">
                                          <p:val>
                                            <p:strVal val="#ppt_x"/>
                                          </p:val>
                                        </p:tav>
                                        <p:tav tm="100000">
                                          <p:val>
                                            <p:strVal val="#ppt_x"/>
                                          </p:val>
                                        </p:tav>
                                      </p:tavLst>
                                    </p:anim>
                                    <p:anim calcmode="lin" valueType="num">
                                      <p:cBhvr>
                                        <p:cTn id="23" dur="1000" fill="hold"/>
                                        <p:tgtEl>
                                          <p:spTgt spid="205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2056"/>
                                        </p:tgtEl>
                                        <p:attrNameLst>
                                          <p:attrName>style.visibility</p:attrName>
                                        </p:attrNameLst>
                                      </p:cBhvr>
                                      <p:to>
                                        <p:strVal val="visible"/>
                                      </p:to>
                                    </p:set>
                                    <p:anim calcmode="lin" valueType="num">
                                      <p:cBhvr>
                                        <p:cTn id="28" dur="1000" fill="hold"/>
                                        <p:tgtEl>
                                          <p:spTgt spid="2056"/>
                                        </p:tgtEl>
                                        <p:attrNameLst>
                                          <p:attrName>ppt_w</p:attrName>
                                        </p:attrNameLst>
                                      </p:cBhvr>
                                      <p:tavLst>
                                        <p:tav tm="0">
                                          <p:val>
                                            <p:fltVal val="0"/>
                                          </p:val>
                                        </p:tav>
                                        <p:tav tm="100000">
                                          <p:val>
                                            <p:strVal val="#ppt_w"/>
                                          </p:val>
                                        </p:tav>
                                      </p:tavLst>
                                    </p:anim>
                                    <p:anim calcmode="lin" valueType="num">
                                      <p:cBhvr>
                                        <p:cTn id="29" dur="1000" fill="hold"/>
                                        <p:tgtEl>
                                          <p:spTgt spid="2056"/>
                                        </p:tgtEl>
                                        <p:attrNameLst>
                                          <p:attrName>ppt_h</p:attrName>
                                        </p:attrNameLst>
                                      </p:cBhvr>
                                      <p:tavLst>
                                        <p:tav tm="0">
                                          <p:val>
                                            <p:fltVal val="0"/>
                                          </p:val>
                                        </p:tav>
                                        <p:tav tm="100000">
                                          <p:val>
                                            <p:strVal val="#ppt_h"/>
                                          </p:val>
                                        </p:tav>
                                      </p:tavLst>
                                    </p:anim>
                                    <p:anim calcmode="lin" valueType="num">
                                      <p:cBhvr>
                                        <p:cTn id="30" dur="1000" fill="hold"/>
                                        <p:tgtEl>
                                          <p:spTgt spid="2056"/>
                                        </p:tgtEl>
                                        <p:attrNameLst>
                                          <p:attrName>style.rotation</p:attrName>
                                        </p:attrNameLst>
                                      </p:cBhvr>
                                      <p:tavLst>
                                        <p:tav tm="0">
                                          <p:val>
                                            <p:fltVal val="90"/>
                                          </p:val>
                                        </p:tav>
                                        <p:tav tm="100000">
                                          <p:val>
                                            <p:fltVal val="0"/>
                                          </p:val>
                                        </p:tav>
                                      </p:tavLst>
                                    </p:anim>
                                    <p:animEffect transition="in" filter="fade">
                                      <p:cBhvr>
                                        <p:cTn id="31" dur="1000"/>
                                        <p:tgtEl>
                                          <p:spTgt spid="2056"/>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2060"/>
                                        </p:tgtEl>
                                        <p:attrNameLst>
                                          <p:attrName>style.visibility</p:attrName>
                                        </p:attrNameLst>
                                      </p:cBhvr>
                                      <p:to>
                                        <p:strVal val="visible"/>
                                      </p:to>
                                    </p:set>
                                    <p:anim calcmode="lin" valueType="num">
                                      <p:cBhvr>
                                        <p:cTn id="36" dur="1000" fill="hold"/>
                                        <p:tgtEl>
                                          <p:spTgt spid="2060"/>
                                        </p:tgtEl>
                                        <p:attrNameLst>
                                          <p:attrName>ppt_w</p:attrName>
                                        </p:attrNameLst>
                                      </p:cBhvr>
                                      <p:tavLst>
                                        <p:tav tm="0">
                                          <p:val>
                                            <p:fltVal val="0"/>
                                          </p:val>
                                        </p:tav>
                                        <p:tav tm="100000">
                                          <p:val>
                                            <p:strVal val="#ppt_w"/>
                                          </p:val>
                                        </p:tav>
                                      </p:tavLst>
                                    </p:anim>
                                    <p:anim calcmode="lin" valueType="num">
                                      <p:cBhvr>
                                        <p:cTn id="37" dur="1000" fill="hold"/>
                                        <p:tgtEl>
                                          <p:spTgt spid="2060"/>
                                        </p:tgtEl>
                                        <p:attrNameLst>
                                          <p:attrName>ppt_h</p:attrName>
                                        </p:attrNameLst>
                                      </p:cBhvr>
                                      <p:tavLst>
                                        <p:tav tm="0">
                                          <p:val>
                                            <p:fltVal val="0"/>
                                          </p:val>
                                        </p:tav>
                                        <p:tav tm="100000">
                                          <p:val>
                                            <p:strVal val="#ppt_h"/>
                                          </p:val>
                                        </p:tav>
                                      </p:tavLst>
                                    </p:anim>
                                    <p:anim calcmode="lin" valueType="num">
                                      <p:cBhvr>
                                        <p:cTn id="38" dur="1000" fill="hold"/>
                                        <p:tgtEl>
                                          <p:spTgt spid="2060"/>
                                        </p:tgtEl>
                                        <p:attrNameLst>
                                          <p:attrName>style.rotation</p:attrName>
                                        </p:attrNameLst>
                                      </p:cBhvr>
                                      <p:tavLst>
                                        <p:tav tm="0">
                                          <p:val>
                                            <p:fltVal val="90"/>
                                          </p:val>
                                        </p:tav>
                                        <p:tav tm="100000">
                                          <p:val>
                                            <p:fltVal val="0"/>
                                          </p:val>
                                        </p:tav>
                                      </p:tavLst>
                                    </p:anim>
                                    <p:animEffect transition="in" filter="fade">
                                      <p:cBhvr>
                                        <p:cTn id="39" dur="1000"/>
                                        <p:tgtEl>
                                          <p:spTgt spid="2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9"/>
            <a:ext cx="8229600" cy="2448272"/>
          </a:xfrm>
        </p:spPr>
        <p:txBody>
          <a:bodyPr>
            <a:normAutofit fontScale="92500"/>
          </a:bodyPr>
          <a:lstStyle/>
          <a:p>
            <a:pPr marL="0" indent="0" algn="ctr">
              <a:buNone/>
            </a:pPr>
            <a:r>
              <a:rPr lang="es-CO" dirty="0"/>
              <a:t>La mayordomía es un privilegio que Dios nos concede para ayudarnos a crecer en amor y obtener la victoria sobre el egoísmo y la codicia. El mayordomo se regocija en las bendiciones que otros reciben como resultado de su fidelidad. </a:t>
            </a:r>
          </a:p>
        </p:txBody>
      </p:sp>
      <p:pic>
        <p:nvPicPr>
          <p:cNvPr id="4098" name="Picture 2" descr="http://t3.gstatic.com/images?q=tbn:ANd9GcSvXz2ZggBImhs_ySRBUMtVXZ5uSgQAqY9ZKLIj-2v23V3GK6K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2712720"/>
            <a:ext cx="3672408" cy="388843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9364" y="2887221"/>
            <a:ext cx="2727804" cy="3539430"/>
          </a:xfrm>
          <a:prstGeom prst="rect">
            <a:avLst/>
          </a:prstGeom>
        </p:spPr>
        <p:txBody>
          <a:bodyPr wrap="square">
            <a:spAutoFit/>
          </a:bodyPr>
          <a:lstStyle/>
          <a:p>
            <a:pPr algn="ctr"/>
            <a:r>
              <a:rPr lang="es-CO" sz="2800" dirty="0">
                <a:solidFill>
                  <a:srgbClr val="FF0000"/>
                </a:solidFill>
              </a:rPr>
              <a:t>Abel demostró su amor a Dios al presentar como ofrenda «de los primerizos de sus ovejas con su gordura» </a:t>
            </a:r>
            <a:r>
              <a:rPr lang="es-CO" sz="2800" dirty="0" smtClean="0">
                <a:solidFill>
                  <a:srgbClr val="002060"/>
                </a:solidFill>
              </a:rPr>
              <a:t>Gén.4:4.</a:t>
            </a:r>
            <a:endParaRPr lang="es-CO" sz="2800" dirty="0">
              <a:solidFill>
                <a:srgbClr val="002060"/>
              </a:solidFill>
            </a:endParaRPr>
          </a:p>
        </p:txBody>
      </p:sp>
      <p:sp>
        <p:nvSpPr>
          <p:cNvPr id="5" name="4 Rectángulo"/>
          <p:cNvSpPr/>
          <p:nvPr/>
        </p:nvSpPr>
        <p:spPr>
          <a:xfrm>
            <a:off x="6430064" y="2712720"/>
            <a:ext cx="2555776" cy="4154984"/>
          </a:xfrm>
          <a:prstGeom prst="rect">
            <a:avLst/>
          </a:prstGeom>
        </p:spPr>
        <p:txBody>
          <a:bodyPr wrap="square">
            <a:spAutoFit/>
          </a:bodyPr>
          <a:lstStyle/>
          <a:p>
            <a:pPr algn="ctr"/>
            <a:r>
              <a:rPr lang="es-CO" sz="2400" dirty="0">
                <a:solidFill>
                  <a:srgbClr val="FF0000"/>
                </a:solidFill>
              </a:rPr>
              <a:t>Mientras que Caín no se preocupó ni siquiera por presentar de los mejores frutos, sino «del fruto de la tierra», lo cual demostraba total contrariedad al pedido de </a:t>
            </a:r>
            <a:r>
              <a:rPr lang="es-CO" sz="2400" dirty="0" smtClean="0">
                <a:solidFill>
                  <a:srgbClr val="FF0000"/>
                </a:solidFill>
              </a:rPr>
              <a:t>Dios. </a:t>
            </a:r>
            <a:r>
              <a:rPr lang="es-CO" sz="2400" dirty="0" smtClean="0">
                <a:solidFill>
                  <a:srgbClr val="002060"/>
                </a:solidFill>
              </a:rPr>
              <a:t>Gén4:3.</a:t>
            </a:r>
            <a:endParaRPr lang="es-CO" sz="2400" dirty="0">
              <a:solidFill>
                <a:srgbClr val="002060"/>
              </a:solidFill>
            </a:endParaRPr>
          </a:p>
        </p:txBody>
      </p:sp>
    </p:spTree>
    <p:extLst>
      <p:ext uri="{BB962C8B-B14F-4D97-AF65-F5344CB8AC3E}">
        <p14:creationId xmlns:p14="http://schemas.microsoft.com/office/powerpoint/2010/main" val="1732095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2000"/>
                                        <p:tgtEl>
                                          <p:spTgt spid="4098"/>
                                        </p:tgtEl>
                                      </p:cBhvr>
                                    </p:animEffect>
                                    <p:anim calcmode="lin" valueType="num">
                                      <p:cBhvr>
                                        <p:cTn id="8" dur="2000" fill="hold"/>
                                        <p:tgtEl>
                                          <p:spTgt spid="4098"/>
                                        </p:tgtEl>
                                        <p:attrNameLst>
                                          <p:attrName>ppt_w</p:attrName>
                                        </p:attrNameLst>
                                      </p:cBhvr>
                                      <p:tavLst>
                                        <p:tav tm="0" fmla="#ppt_w*sin(2.5*pi*$)">
                                          <p:val>
                                            <p:fltVal val="0"/>
                                          </p:val>
                                        </p:tav>
                                        <p:tav tm="100000">
                                          <p:val>
                                            <p:fltVal val="1"/>
                                          </p:val>
                                        </p:tav>
                                      </p:tavLst>
                                    </p:anim>
                                    <p:anim calcmode="lin" valueType="num">
                                      <p:cBhvr>
                                        <p:cTn id="9" dur="2000" fill="hold"/>
                                        <p:tgtEl>
                                          <p:spTgt spid="409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92288"/>
          </a:xfrm>
        </p:spPr>
        <p:txBody>
          <a:bodyPr>
            <a:normAutofit fontScale="92500" lnSpcReduction="20000"/>
          </a:bodyPr>
          <a:lstStyle/>
          <a:p>
            <a:pPr marL="0" indent="0" algn="ctr">
              <a:buNone/>
            </a:pPr>
            <a:r>
              <a:rPr lang="es-CO" b="1" i="1" dirty="0" smtClean="0">
                <a:solidFill>
                  <a:srgbClr val="FF0000"/>
                </a:solidFill>
                <a:latin typeface="Arial Narrow" pitchFamily="34" charset="0"/>
              </a:rPr>
              <a:t>El cristiano es de Dios doblemente: Por </a:t>
            </a:r>
            <a:r>
              <a:rPr lang="es-CO" b="1" i="1" dirty="0">
                <a:solidFill>
                  <a:srgbClr val="FF0000"/>
                </a:solidFill>
                <a:latin typeface="Arial Narrow" pitchFamily="34" charset="0"/>
              </a:rPr>
              <a:t>creación y </a:t>
            </a:r>
            <a:r>
              <a:rPr lang="es-CO" b="1" i="1" dirty="0" smtClean="0">
                <a:solidFill>
                  <a:srgbClr val="FF0000"/>
                </a:solidFill>
                <a:latin typeface="Arial Narrow" pitchFamily="34" charset="0"/>
              </a:rPr>
              <a:t>redención </a:t>
            </a:r>
            <a:r>
              <a:rPr lang="es-CO" b="1" i="1" dirty="0">
                <a:solidFill>
                  <a:srgbClr val="FF0000"/>
                </a:solidFill>
                <a:latin typeface="Arial Narrow" pitchFamily="34" charset="0"/>
              </a:rPr>
              <a:t>y todo pertenece a Dios</a:t>
            </a:r>
            <a:r>
              <a:rPr lang="es-CO" b="1" i="1" dirty="0" smtClean="0">
                <a:solidFill>
                  <a:srgbClr val="FF0000"/>
                </a:solidFill>
                <a:latin typeface="Arial Narrow" pitchFamily="34" charset="0"/>
              </a:rPr>
              <a:t>.</a:t>
            </a:r>
          </a:p>
          <a:p>
            <a:pPr marL="0" indent="0" algn="ctr">
              <a:buNone/>
            </a:pPr>
            <a:endParaRPr lang="es-CO" b="1" i="1" dirty="0">
              <a:solidFill>
                <a:srgbClr val="FF0000"/>
              </a:solidFill>
              <a:latin typeface="Arial Narrow" pitchFamily="34" charset="0"/>
            </a:endParaRPr>
          </a:p>
          <a:p>
            <a:pPr marL="0" indent="0" algn="ctr">
              <a:buNone/>
            </a:pPr>
            <a:r>
              <a:rPr lang="es-CO" dirty="0"/>
              <a:t>Más que cualquier otra cosa, la vida cristiana significa la entrega de nosotros mismos y la aceptación de Cristo</a:t>
            </a:r>
            <a:r>
              <a:rPr lang="es-CO" dirty="0" smtClean="0"/>
              <a:t>.</a:t>
            </a:r>
          </a:p>
        </p:txBody>
      </p:sp>
      <p:pic>
        <p:nvPicPr>
          <p:cNvPr id="4" name="Picture 4" descr="http://1.bp.blogspot.com/-oRDeBShtsZI/TbitLQRlF1I/AAAAAAAAAKE/aROZ_2mf1-Q/s1600/barro%2Ben%2Bmis%2Bma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068959"/>
            <a:ext cx="3240360" cy="2831349"/>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t3.gstatic.com/images?q=tbn:ANd9GcSQraASmxWAOGY4IkrO6jum3iOS_KvGeeT928fjmm0NePKdFi7aH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3091997"/>
            <a:ext cx="2520280" cy="280831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t2.gstatic.com/images?q=tbn:ANd9GcSI7aUbvh2gVl7j5yNQLbJP7utN_zyUbHOwfbuAQvwnM4JkGSz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4208" y="3068961"/>
            <a:ext cx="2448272" cy="280831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520" y="5960685"/>
            <a:ext cx="8640960" cy="830997"/>
          </a:xfrm>
          <a:prstGeom prst="rect">
            <a:avLst/>
          </a:prstGeom>
        </p:spPr>
        <p:txBody>
          <a:bodyPr wrap="square">
            <a:spAutoFit/>
          </a:bodyPr>
          <a:lstStyle/>
          <a:p>
            <a:pPr algn="ctr"/>
            <a:r>
              <a:rPr lang="es-CO" sz="2400" b="1" i="1" dirty="0">
                <a:solidFill>
                  <a:srgbClr val="FF0000"/>
                </a:solidFill>
              </a:rPr>
              <a:t>Lo menos que podemos hacer en gratitud por lo que ha hecho por nosotros es entregarle nuestro ser y lo que tenemos. </a:t>
            </a:r>
            <a:endParaRPr lang="es-CO" sz="2400" b="1" i="1" dirty="0">
              <a:solidFill>
                <a:srgbClr val="FF0000"/>
              </a:solidFill>
              <a:latin typeface="Arial Narrow" pitchFamily="34" charset="0"/>
            </a:endParaRPr>
          </a:p>
        </p:txBody>
      </p:sp>
    </p:spTree>
    <p:extLst>
      <p:ext uri="{BB962C8B-B14F-4D97-AF65-F5344CB8AC3E}">
        <p14:creationId xmlns:p14="http://schemas.microsoft.com/office/powerpoint/2010/main" val="210727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5122"/>
                                        </p:tgtEl>
                                        <p:attrNameLst>
                                          <p:attrName>style.visibility</p:attrName>
                                        </p:attrNameLst>
                                      </p:cBhvr>
                                      <p:to>
                                        <p:strVal val="visible"/>
                                      </p:to>
                                    </p:set>
                                    <p:anim calcmode="lin" valueType="num">
                                      <p:cBhvr>
                                        <p:cTn id="31" dur="1000" fill="hold"/>
                                        <p:tgtEl>
                                          <p:spTgt spid="5122"/>
                                        </p:tgtEl>
                                        <p:attrNameLst>
                                          <p:attrName>ppt_w</p:attrName>
                                        </p:attrNameLst>
                                      </p:cBhvr>
                                      <p:tavLst>
                                        <p:tav tm="0">
                                          <p:val>
                                            <p:fltVal val="0"/>
                                          </p:val>
                                        </p:tav>
                                        <p:tav tm="100000">
                                          <p:val>
                                            <p:strVal val="#ppt_w"/>
                                          </p:val>
                                        </p:tav>
                                      </p:tavLst>
                                    </p:anim>
                                    <p:anim calcmode="lin" valueType="num">
                                      <p:cBhvr>
                                        <p:cTn id="32" dur="1000" fill="hold"/>
                                        <p:tgtEl>
                                          <p:spTgt spid="5122"/>
                                        </p:tgtEl>
                                        <p:attrNameLst>
                                          <p:attrName>ppt_h</p:attrName>
                                        </p:attrNameLst>
                                      </p:cBhvr>
                                      <p:tavLst>
                                        <p:tav tm="0">
                                          <p:val>
                                            <p:fltVal val="0"/>
                                          </p:val>
                                        </p:tav>
                                        <p:tav tm="100000">
                                          <p:val>
                                            <p:strVal val="#ppt_h"/>
                                          </p:val>
                                        </p:tav>
                                      </p:tavLst>
                                    </p:anim>
                                    <p:anim calcmode="lin" valueType="num">
                                      <p:cBhvr>
                                        <p:cTn id="33" dur="1000" fill="hold"/>
                                        <p:tgtEl>
                                          <p:spTgt spid="5122"/>
                                        </p:tgtEl>
                                        <p:attrNameLst>
                                          <p:attrName>style.rotation</p:attrName>
                                        </p:attrNameLst>
                                      </p:cBhvr>
                                      <p:tavLst>
                                        <p:tav tm="0">
                                          <p:val>
                                            <p:fltVal val="90"/>
                                          </p:val>
                                        </p:tav>
                                        <p:tav tm="100000">
                                          <p:val>
                                            <p:fltVal val="0"/>
                                          </p:val>
                                        </p:tav>
                                      </p:tavLst>
                                    </p:anim>
                                    <p:animEffect transition="in" filter="fade">
                                      <p:cBhvr>
                                        <p:cTn id="34" dur="1000"/>
                                        <p:tgtEl>
                                          <p:spTgt spid="5122"/>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1000" fill="hold"/>
                                        <p:tgtEl>
                                          <p:spTgt spid="5"/>
                                        </p:tgtEl>
                                        <p:attrNameLst>
                                          <p:attrName>ppt_w</p:attrName>
                                        </p:attrNameLst>
                                      </p:cBhvr>
                                      <p:tavLst>
                                        <p:tav tm="0">
                                          <p:val>
                                            <p:fltVal val="0"/>
                                          </p:val>
                                        </p:tav>
                                        <p:tav tm="100000">
                                          <p:val>
                                            <p:strVal val="#ppt_w"/>
                                          </p:val>
                                        </p:tav>
                                      </p:tavLst>
                                    </p:anim>
                                    <p:anim calcmode="lin" valueType="num">
                                      <p:cBhvr>
                                        <p:cTn id="40" dur="1000" fill="hold"/>
                                        <p:tgtEl>
                                          <p:spTgt spid="5"/>
                                        </p:tgtEl>
                                        <p:attrNameLst>
                                          <p:attrName>ppt_h</p:attrName>
                                        </p:attrNameLst>
                                      </p:cBhvr>
                                      <p:tavLst>
                                        <p:tav tm="0">
                                          <p:val>
                                            <p:fltVal val="0"/>
                                          </p:val>
                                        </p:tav>
                                        <p:tav tm="100000">
                                          <p:val>
                                            <p:strVal val="#ppt_h"/>
                                          </p:val>
                                        </p:tav>
                                      </p:tavLst>
                                    </p:anim>
                                    <p:anim calcmode="lin" valueType="num">
                                      <p:cBhvr>
                                        <p:cTn id="41" dur="1000" fill="hold"/>
                                        <p:tgtEl>
                                          <p:spTgt spid="5"/>
                                        </p:tgtEl>
                                        <p:attrNameLst>
                                          <p:attrName>style.rotation</p:attrName>
                                        </p:attrNameLst>
                                      </p:cBhvr>
                                      <p:tavLst>
                                        <p:tav tm="0">
                                          <p:val>
                                            <p:fltVal val="90"/>
                                          </p:val>
                                        </p:tav>
                                        <p:tav tm="100000">
                                          <p:val>
                                            <p:fltVal val="0"/>
                                          </p:val>
                                        </p:tav>
                                      </p:tavLst>
                                    </p:anim>
                                    <p:animEffect transition="in" filter="fade">
                                      <p:cBhvr>
                                        <p:cTn id="42" dur="1000"/>
                                        <p:tgtEl>
                                          <p:spTgt spid="5"/>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5124"/>
                                        </p:tgtEl>
                                        <p:attrNameLst>
                                          <p:attrName>style.visibility</p:attrName>
                                        </p:attrNameLst>
                                      </p:cBhvr>
                                      <p:to>
                                        <p:strVal val="visible"/>
                                      </p:to>
                                    </p:set>
                                    <p:anim calcmode="lin" valueType="num">
                                      <p:cBhvr>
                                        <p:cTn id="47" dur="1000" fill="hold"/>
                                        <p:tgtEl>
                                          <p:spTgt spid="5124"/>
                                        </p:tgtEl>
                                        <p:attrNameLst>
                                          <p:attrName>ppt_w</p:attrName>
                                        </p:attrNameLst>
                                      </p:cBhvr>
                                      <p:tavLst>
                                        <p:tav tm="0">
                                          <p:val>
                                            <p:fltVal val="0"/>
                                          </p:val>
                                        </p:tav>
                                        <p:tav tm="100000">
                                          <p:val>
                                            <p:strVal val="#ppt_w"/>
                                          </p:val>
                                        </p:tav>
                                      </p:tavLst>
                                    </p:anim>
                                    <p:anim calcmode="lin" valueType="num">
                                      <p:cBhvr>
                                        <p:cTn id="48" dur="1000" fill="hold"/>
                                        <p:tgtEl>
                                          <p:spTgt spid="5124"/>
                                        </p:tgtEl>
                                        <p:attrNameLst>
                                          <p:attrName>ppt_h</p:attrName>
                                        </p:attrNameLst>
                                      </p:cBhvr>
                                      <p:tavLst>
                                        <p:tav tm="0">
                                          <p:val>
                                            <p:fltVal val="0"/>
                                          </p:val>
                                        </p:tav>
                                        <p:tav tm="100000">
                                          <p:val>
                                            <p:strVal val="#ppt_h"/>
                                          </p:val>
                                        </p:tav>
                                      </p:tavLst>
                                    </p:anim>
                                    <p:anim calcmode="lin" valueType="num">
                                      <p:cBhvr>
                                        <p:cTn id="49" dur="1000" fill="hold"/>
                                        <p:tgtEl>
                                          <p:spTgt spid="5124"/>
                                        </p:tgtEl>
                                        <p:attrNameLst>
                                          <p:attrName>style.rotation</p:attrName>
                                        </p:attrNameLst>
                                      </p:cBhvr>
                                      <p:tavLst>
                                        <p:tav tm="0">
                                          <p:val>
                                            <p:fltVal val="90"/>
                                          </p:val>
                                        </p:tav>
                                        <p:tav tm="100000">
                                          <p:val>
                                            <p:fltVal val="0"/>
                                          </p:val>
                                        </p:tav>
                                      </p:tavLst>
                                    </p:anim>
                                    <p:animEffect transition="in" filter="fade">
                                      <p:cBhvr>
                                        <p:cTn id="50" dur="1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6">
              <a:lumMod val="60000"/>
              <a:lumOff val="40000"/>
            </a:schemeClr>
          </a:solidFill>
        </p:spPr>
        <p:txBody>
          <a:bodyPr>
            <a:normAutofit fontScale="92500" lnSpcReduction="20000"/>
          </a:bodyPr>
          <a:lstStyle/>
          <a:p>
            <a:pPr marL="0" indent="0" algn="ctr">
              <a:buNone/>
            </a:pPr>
            <a:r>
              <a:rPr lang="es-CO" b="1" dirty="0" smtClean="0">
                <a:solidFill>
                  <a:srgbClr val="FF0000"/>
                </a:solidFill>
              </a:rPr>
              <a:t>1Cor.3:21-4:2</a:t>
            </a:r>
            <a:r>
              <a:rPr lang="es-CO" dirty="0" smtClean="0"/>
              <a:t>. </a:t>
            </a:r>
            <a:r>
              <a:rPr lang="es-CO" dirty="0"/>
              <a:t>Así que, ninguno se gloríe en los hombres; porque todo es vuestro, </a:t>
            </a:r>
            <a:r>
              <a:rPr lang="es-CO" b="1" baseline="30000" dirty="0" smtClean="0"/>
              <a:t>22 </a:t>
            </a:r>
            <a:r>
              <a:rPr lang="es-CO" dirty="0"/>
              <a:t>sea Pablo, sea Apolos, sea Cefas, sea el mundo, sea la vida, sea la muerte, sea lo presente, sea lo por venir; todo es vuestro, </a:t>
            </a:r>
            <a:r>
              <a:rPr lang="es-CO" b="1" baseline="30000" dirty="0" smtClean="0"/>
              <a:t>23 </a:t>
            </a:r>
            <a:r>
              <a:rPr lang="es-CO" dirty="0"/>
              <a:t>y vosotros sois de Cristo, y Cristo de Dios. </a:t>
            </a:r>
            <a:r>
              <a:rPr lang="es-CO" dirty="0" smtClean="0"/>
              <a:t>4:1. Téngannos </a:t>
            </a:r>
            <a:r>
              <a:rPr lang="es-CO" dirty="0"/>
              <a:t>los hombres por ministros de Cristo, y</a:t>
            </a:r>
            <a:r>
              <a:rPr lang="es-CO" i="1" u="sng" dirty="0"/>
              <a:t> administradores de los misterios de </a:t>
            </a:r>
            <a:r>
              <a:rPr lang="es-CO" i="1" u="sng" dirty="0" smtClean="0"/>
              <a:t>Dios</a:t>
            </a:r>
            <a:r>
              <a:rPr lang="es-CO" dirty="0" smtClean="0"/>
              <a:t>.</a:t>
            </a:r>
            <a:r>
              <a:rPr lang="es-CO" dirty="0"/>
              <a:t> </a:t>
            </a:r>
            <a:r>
              <a:rPr lang="es-CO" b="1" baseline="30000" dirty="0" smtClean="0"/>
              <a:t>2 </a:t>
            </a:r>
            <a:r>
              <a:rPr lang="es-CO" dirty="0"/>
              <a:t>Ahora bien, </a:t>
            </a:r>
            <a:r>
              <a:rPr lang="es-CO" i="1" u="sng" dirty="0"/>
              <a:t>se requiere de los administradores, que cada uno sea hallado fiel</a:t>
            </a:r>
            <a:r>
              <a:rPr lang="es-CO" dirty="0"/>
              <a:t>. </a:t>
            </a:r>
            <a:endParaRPr lang="es-CO" dirty="0" smtClean="0"/>
          </a:p>
          <a:p>
            <a:pPr marL="0" indent="0">
              <a:buNone/>
            </a:pPr>
            <a:endParaRPr lang="es-CO" dirty="0"/>
          </a:p>
          <a:p>
            <a:pPr marL="0" indent="0" algn="ctr">
              <a:buNone/>
            </a:pPr>
            <a:r>
              <a:rPr lang="es-CO" dirty="0" smtClean="0"/>
              <a:t>Una </a:t>
            </a:r>
            <a:r>
              <a:rPr lang="es-CO" dirty="0"/>
              <a:t>vez que entregamos todo lo que somos y lo que tenemos a Dios, a quien todo le </a:t>
            </a:r>
            <a:r>
              <a:rPr lang="es-CO" dirty="0" smtClean="0"/>
              <a:t>pertenece, </a:t>
            </a:r>
            <a:r>
              <a:rPr lang="es-CO" dirty="0"/>
              <a:t>de todos </a:t>
            </a:r>
            <a:r>
              <a:rPr lang="es-CO" dirty="0" smtClean="0"/>
              <a:t>modos </a:t>
            </a:r>
            <a:r>
              <a:rPr lang="es-CO" dirty="0"/>
              <a:t>él lo acepta pero luego nos lo vuelve a entregar, haciéndonos mayordomos o cuidadores de todo lo que poseemos</a:t>
            </a:r>
            <a:r>
              <a:rPr lang="es-CO" dirty="0" smtClean="0"/>
              <a:t>. </a:t>
            </a:r>
            <a:endParaRPr lang="es-CO" b="1" i="1" dirty="0">
              <a:solidFill>
                <a:srgbClr val="FF0000"/>
              </a:solidFill>
              <a:latin typeface="Arial Narrow" pitchFamily="34" charset="0"/>
            </a:endParaRPr>
          </a:p>
        </p:txBody>
      </p:sp>
    </p:spTree>
    <p:extLst>
      <p:ext uri="{BB962C8B-B14F-4D97-AF65-F5344CB8AC3E}">
        <p14:creationId xmlns:p14="http://schemas.microsoft.com/office/powerpoint/2010/main" val="2408876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168352"/>
          </a:xfrm>
        </p:spPr>
        <p:txBody>
          <a:bodyPr>
            <a:normAutofit fontScale="92500" lnSpcReduction="10000"/>
          </a:bodyPr>
          <a:lstStyle/>
          <a:p>
            <a:pPr marL="0" indent="0" algn="ctr">
              <a:buNone/>
            </a:pPr>
            <a:r>
              <a:rPr lang="es-CO" b="1" i="1" dirty="0" smtClean="0">
                <a:solidFill>
                  <a:srgbClr val="FF0000"/>
                </a:solidFill>
              </a:rPr>
              <a:t>¿</a:t>
            </a:r>
            <a:r>
              <a:rPr lang="es-CO" b="1" i="1" dirty="0">
                <a:solidFill>
                  <a:srgbClr val="FF0000"/>
                </a:solidFill>
              </a:rPr>
              <a:t>Qué es mayordomía?</a:t>
            </a:r>
          </a:p>
          <a:p>
            <a:pPr marL="0" indent="0">
              <a:buNone/>
            </a:pPr>
            <a:r>
              <a:rPr lang="es-CO" dirty="0">
                <a:solidFill>
                  <a:srgbClr val="FF0000"/>
                </a:solidFill>
              </a:rPr>
              <a:t>1</a:t>
            </a:r>
            <a:r>
              <a:rPr lang="es-CO" dirty="0" smtClean="0">
                <a:solidFill>
                  <a:srgbClr val="FF0000"/>
                </a:solidFill>
              </a:rPr>
              <a:t> </a:t>
            </a:r>
            <a:r>
              <a:rPr lang="es-CO" dirty="0">
                <a:solidFill>
                  <a:srgbClr val="FF0000"/>
                </a:solidFill>
              </a:rPr>
              <a:t>Corintios </a:t>
            </a:r>
            <a:r>
              <a:rPr lang="es-CO" dirty="0" smtClean="0">
                <a:solidFill>
                  <a:srgbClr val="FF0000"/>
                </a:solidFill>
              </a:rPr>
              <a:t>6:19,20</a:t>
            </a:r>
            <a:r>
              <a:rPr lang="es-CO" dirty="0" smtClean="0"/>
              <a:t>. </a:t>
            </a:r>
            <a:r>
              <a:rPr lang="es-CO" dirty="0"/>
              <a:t>¿O ignoráis que vuestro cuerpo es templo del Espíritu Santo </a:t>
            </a:r>
            <a:r>
              <a:rPr lang="es-CO" i="1" dirty="0"/>
              <a:t>que está</a:t>
            </a:r>
            <a:r>
              <a:rPr lang="es-CO" dirty="0"/>
              <a:t> en vosotros, el cual tenéis de Dios, y que </a:t>
            </a:r>
            <a:r>
              <a:rPr lang="es-CO" i="1" u="sng" dirty="0"/>
              <a:t>no sois </a:t>
            </a:r>
            <a:r>
              <a:rPr lang="es-CO" i="1" u="sng" dirty="0" smtClean="0"/>
              <a:t>vuestros</a:t>
            </a:r>
            <a:r>
              <a:rPr lang="es-CO" dirty="0" smtClean="0"/>
              <a:t>?</a:t>
            </a:r>
            <a:r>
              <a:rPr lang="es-CO" b="1" baseline="30000" dirty="0" smtClean="0"/>
              <a:t>20 </a:t>
            </a:r>
            <a:r>
              <a:rPr lang="es-CO" dirty="0"/>
              <a:t>Porque </a:t>
            </a:r>
            <a:r>
              <a:rPr lang="es-CO" i="1" u="sng" dirty="0"/>
              <a:t>comprados</a:t>
            </a:r>
            <a:r>
              <a:rPr lang="es-CO" dirty="0"/>
              <a:t> sois por precio; glorificad, pues, a Dios en </a:t>
            </a:r>
            <a:r>
              <a:rPr lang="es-CO" i="1" u="sng" dirty="0"/>
              <a:t>vuestro cuerpo y en vuestro espíritu, los cuales son de Dios</a:t>
            </a:r>
            <a:r>
              <a:rPr lang="es-CO" dirty="0" smtClean="0"/>
              <a:t>.</a:t>
            </a:r>
          </a:p>
        </p:txBody>
      </p:sp>
      <p:pic>
        <p:nvPicPr>
          <p:cNvPr id="6146" name="Picture 2" descr="http://lh6.ggpht.com/-n4sqEn4ydTA/TXkNBSoTk_I/AAAAAAAAJ18/EMvEmkhHwg8/mayordom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284984"/>
            <a:ext cx="2592288" cy="208269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24920" y="3813408"/>
            <a:ext cx="5083184" cy="3108543"/>
          </a:xfrm>
          <a:prstGeom prst="rect">
            <a:avLst/>
          </a:prstGeom>
        </p:spPr>
        <p:txBody>
          <a:bodyPr wrap="square">
            <a:spAutoFit/>
          </a:bodyPr>
          <a:lstStyle/>
          <a:p>
            <a:r>
              <a:rPr lang="es-CO" sz="2800" dirty="0">
                <a:solidFill>
                  <a:srgbClr val="FF0000"/>
                </a:solidFill>
              </a:rPr>
              <a:t>Un mayordomo es una persona a la cual se le entrega el manejo de la casa o la propiedad de otro. Mayordomía es la posición, deberes o servicio de un mayordomo.</a:t>
            </a:r>
            <a:br>
              <a:rPr lang="es-CO" sz="2800" dirty="0">
                <a:solidFill>
                  <a:srgbClr val="FF0000"/>
                </a:solidFill>
              </a:rPr>
            </a:br>
            <a:endParaRPr lang="es-CO" sz="2800" dirty="0">
              <a:solidFill>
                <a:srgbClr val="FF0000"/>
              </a:solidFill>
            </a:endParaRPr>
          </a:p>
        </p:txBody>
      </p:sp>
      <p:sp>
        <p:nvSpPr>
          <p:cNvPr id="5" name="4 Rectángulo"/>
          <p:cNvSpPr/>
          <p:nvPr/>
        </p:nvSpPr>
        <p:spPr>
          <a:xfrm>
            <a:off x="5868144" y="5517232"/>
            <a:ext cx="3203848" cy="1200329"/>
          </a:xfrm>
          <a:prstGeom prst="rect">
            <a:avLst/>
          </a:prstGeom>
        </p:spPr>
        <p:txBody>
          <a:bodyPr wrap="square">
            <a:spAutoFit/>
          </a:bodyPr>
          <a:lstStyle/>
          <a:p>
            <a:pPr algn="ctr"/>
            <a:r>
              <a:rPr lang="es-CO" sz="2400" dirty="0">
                <a:solidFill>
                  <a:srgbClr val="FF0000"/>
                </a:solidFill>
              </a:rPr>
              <a:t>Somos mayordomos </a:t>
            </a:r>
            <a:r>
              <a:rPr lang="es-CO" sz="2400" dirty="0" smtClean="0">
                <a:solidFill>
                  <a:srgbClr val="FF0000"/>
                </a:solidFill>
              </a:rPr>
              <a:t>inclusive </a:t>
            </a:r>
            <a:r>
              <a:rPr lang="es-CO" sz="2400" dirty="0">
                <a:solidFill>
                  <a:srgbClr val="FF0000"/>
                </a:solidFill>
              </a:rPr>
              <a:t>de nuestro cuerpo.</a:t>
            </a:r>
          </a:p>
        </p:txBody>
      </p:sp>
    </p:spTree>
    <p:extLst>
      <p:ext uri="{BB962C8B-B14F-4D97-AF65-F5344CB8AC3E}">
        <p14:creationId xmlns:p14="http://schemas.microsoft.com/office/powerpoint/2010/main" val="3369713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146"/>
                                        </p:tgtEl>
                                        <p:attrNameLst>
                                          <p:attrName>style.visibility</p:attrName>
                                        </p:attrNameLst>
                                      </p:cBhvr>
                                      <p:to>
                                        <p:strVal val="visible"/>
                                      </p:to>
                                    </p:set>
                                    <p:animEffect transition="in" filter="fade">
                                      <p:cBhvr>
                                        <p:cTn id="21" dur="1000"/>
                                        <p:tgtEl>
                                          <p:spTgt spid="6146"/>
                                        </p:tgtEl>
                                      </p:cBhvr>
                                    </p:animEffect>
                                    <p:anim calcmode="lin" valueType="num">
                                      <p:cBhvr>
                                        <p:cTn id="22" dur="1000" fill="hold"/>
                                        <p:tgtEl>
                                          <p:spTgt spid="6146"/>
                                        </p:tgtEl>
                                        <p:attrNameLst>
                                          <p:attrName>ppt_x</p:attrName>
                                        </p:attrNameLst>
                                      </p:cBhvr>
                                      <p:tavLst>
                                        <p:tav tm="0">
                                          <p:val>
                                            <p:strVal val="#ppt_x"/>
                                          </p:val>
                                        </p:tav>
                                        <p:tav tm="100000">
                                          <p:val>
                                            <p:strVal val="#ppt_x"/>
                                          </p:val>
                                        </p:tav>
                                      </p:tavLst>
                                    </p:anim>
                                    <p:anim calcmode="lin" valueType="num">
                                      <p:cBhvr>
                                        <p:cTn id="23"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heel(1)">
                                      <p:cBhvr>
                                        <p:cTn id="28" dur="2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2000"/>
                                        <p:tgtEl>
                                          <p:spTgt spid="5"/>
                                        </p:tgtEl>
                                      </p:cBhvr>
                                    </p:animEffect>
                                    <p:anim calcmode="lin" valueType="num">
                                      <p:cBhvr>
                                        <p:cTn id="34" dur="2000" fill="hold"/>
                                        <p:tgtEl>
                                          <p:spTgt spid="5"/>
                                        </p:tgtEl>
                                        <p:attrNameLst>
                                          <p:attrName>ppt_w</p:attrName>
                                        </p:attrNameLst>
                                      </p:cBhvr>
                                      <p:tavLst>
                                        <p:tav tm="0" fmla="#ppt_w*sin(2.5*pi*$)">
                                          <p:val>
                                            <p:fltVal val="0"/>
                                          </p:val>
                                        </p:tav>
                                        <p:tav tm="100000">
                                          <p:val>
                                            <p:fltVal val="1"/>
                                          </p:val>
                                        </p:tav>
                                      </p:tavLst>
                                    </p:anim>
                                    <p:anim calcmode="lin" valueType="num">
                                      <p:cBhvr>
                                        <p:cTn id="35"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952328"/>
          </a:xfrm>
        </p:spPr>
        <p:txBody>
          <a:bodyPr>
            <a:normAutofit fontScale="92500" lnSpcReduction="20000"/>
          </a:bodyPr>
          <a:lstStyle/>
          <a:p>
            <a:pPr marL="0" indent="0" algn="ctr">
              <a:buNone/>
            </a:pPr>
            <a:r>
              <a:rPr lang="es-CO" dirty="0"/>
              <a:t>Para el cristiano mayordomía significa la responsabilidad que le cabe al hombre por todo lo que Dios le ha confiado, y el uso que de ello hace: la vida, el ser físico, el tiempo, los talentos y capacidades, las posesiones materiales, </a:t>
            </a:r>
            <a:r>
              <a:rPr lang="es-CO" i="1" dirty="0">
                <a:solidFill>
                  <a:srgbClr val="FF0000"/>
                </a:solidFill>
              </a:rPr>
              <a:t>las oportunidades de servir a otros y su conocimiento de la verdad</a:t>
            </a:r>
            <a:r>
              <a:rPr lang="es-CO" i="1" dirty="0" smtClean="0">
                <a:solidFill>
                  <a:srgbClr val="FF0000"/>
                </a:solidFill>
              </a:rPr>
              <a:t>.</a:t>
            </a:r>
          </a:p>
        </p:txBody>
      </p:sp>
      <p:sp>
        <p:nvSpPr>
          <p:cNvPr id="4" name="3 Rectángulo"/>
          <p:cNvSpPr/>
          <p:nvPr/>
        </p:nvSpPr>
        <p:spPr>
          <a:xfrm>
            <a:off x="443210" y="2810060"/>
            <a:ext cx="4572000" cy="2862322"/>
          </a:xfrm>
          <a:prstGeom prst="rect">
            <a:avLst/>
          </a:prstGeom>
        </p:spPr>
        <p:txBody>
          <a:bodyPr>
            <a:spAutoFit/>
          </a:bodyPr>
          <a:lstStyle/>
          <a:p>
            <a:r>
              <a:rPr lang="es-CO" sz="3600" dirty="0"/>
              <a:t>En sus dimensiones más amplias, la mayordomía abarca el uso sabio y abnegado de la vida.</a:t>
            </a:r>
          </a:p>
        </p:txBody>
      </p:sp>
      <p:sp>
        <p:nvSpPr>
          <p:cNvPr id="5" name="AutoShape 2" descr="data:image/jpeg;base64,/9j/4AAQSkZJRgABAQAAAQABAAD/2wCEAAkGBhQSERQUExQWFRUVGBwXGBcXGBcUGBgYFRQXFBgUFxcXHCYeFxkjGRUVHy8gIycpLCwsFx4xNTAqNSYsLCkBCQoKDgwOGg8PGiokHyQsLCwsLCwsKSksLCkpLCwsLCwsLCwqLCwpLCwsKSwsLCksLCosLCwsLCwsLCwpLCwsKf/AABEIAMIBAwMBIgACEQEDEQH/xAAcAAABBQEBAQAAAAAAAAAAAAAFAAIDBAYBBwj/xAA9EAACAQMCBAQDBgUEAgEFAAABAgMABBESIQUxQVEGEyJhMnGBFCNCkaHBB1JisfAVM9HxJHKSQ1OCwuH/xAAaAQADAQEBAQAAAAAAAAAAAAACAwQBAAUG/8QALxEAAgIBAwMDAgQHAQAAAAAAAAECEQMSITEEQfATIlEyYXGBodEUQpGxweHxI//aAAwDAQACEQMRAD8A81RqnjmqiXYDltXI7sddq+jUkeY4WFVlJq1CDVXh5B6ijKQUZLPbYpyirfD5sUySKoW2rgBvG+IdM1nftOTVziak0HaIikzlp2RbhgtO4Thnq41xlaAK5FTx3BrYZEwpYe5FeR712CM1yWXerti4NKjFOdjZNxiUrnNQ20mDRe/hBG1BtODQZYuM0+wUJKSC8c+1SFtQoSJqIWj0+GRS2QmeOtwbfW+DVKj99DlaBMN68zq8emWpdyrFPVEbiliu0sVEhxzFICpUtmPIUQteASN0p0ME58ICWSMeWCsU5YieQrYWPgrO7Ues/DUSdM1RHo+8mTy6qP8ALuef2vA5H5LR+w8Bu27HFbaK3VeQH5VYD1RHDjjwrESzzl9gHY+CYk5gGjlvYxpyUVIHpGmfgKe/I5mqMk13FI1wIlO9eV+MpNV3J7HFeqLXkPiGTVcyn+o0nqdsZR0q9/5A8ClSFKvM3PQNX9mLY22pknDtuX0qxDxWL+bb5EUSt2jcnSykjprX9+dfSXGjx7nHsQcG8ETzoHj0oDII1LEjU2CzkbEBUQFmY7AbbkgUZsOA3XlLJrtfLfV5byTLCXWNihZVfBwSO3UUo5WRAq3GlRqwomAx5gw4GDtkc+9afxPwsm1t44oraVIoETzTIpdHY+vQBIBzxuVPWpZylGSSa38/b9Ryqa9y4MHDxsH4kI91OR9c1Z0K41KQQa9Bns0c2MdwfJj1qkloXieEiKNmWddPwqz4U5Pq1fUwWEl4buYXDxs6W87W8QaEAM+EVAw2UBQcAnYb7ZNZ/E7cfr/oF4I/JgjYA1LceEv/ABxPlQpkMQXfUSF1k9sdOfOvRuGJGpt4UaJ5YbWSVMMjKbiRthqPpYqAcfn71YfiIEtp50iSNBBNcSEMhBcgoq5XAZhy98VkupbdJeb/ANzI4qW782PHk8L6o5ZA0aiIAkM2lnycYjX8Zqa98EmOIyefbtgLlUk1OHbH3ekDcgHUSPTsd87V6Pw27+0Qx+cyap7uNSPQgWG3XXp0jGlQcgfOr32xLqNhMU8qS9UKvpULGvqZtt/VnBY/zHeslmalx5/T8RkeOfP6/geCXfD2FXfD3AZLgzFWVRBC87l840x4BAwDliSAK9s47kwyx3Lx6ZbqKJUUx/dW6yByMr8KlUU46bHbNDvGFzLHZ8RR5IwjvHDbQoY/u4deSQE3VWRRsT0zjlS/Ut+1U3/r7D09qkeV8M4TJcQ3EqlQlsiu+c7630Kq4B9ROeeKGS2m2a9C8GWkK2SxzMoW7v4UkBIH3MC+b6t9lLkLn+rnWo4y07200Upgd5btI4oA0IEcEbeaIyy4CqwRdidsjkWxRvK1JxaOpJWjwNwQa2PBfA9xLBHPqgjjl1aDLOkRbQ2liAx3ANaX+KNm8zwfeOAwZ2tWaNxbN6UCo0ewVlGQvTGetHuK8FxY2sSxW8iQ2ygytIPMSSTeTQokHXSd1O/ypUNUalxZs5xaa+DylrcsOVDJOCuTsK9/nsk8u0imbyUDxxvb642idUGfPXTuuTsSTvq59TKtxIlxI1wYykMc0kUeYyBkeWigLyBVthzO5xR5Mkci3j+oqNw4PELDwU7xSSF41CafSzYd9Zx92v4scz2FE38EGFykq6XXGpSQSMgEZwT0Ir1K14iWjti8iiSa7Vmb0DSkKiIDHJRvttVi6Mkx4iGdNfoRAzoAkJlLE6geQUAnr9dqGMlB/SvHR0nKS585PNrbhEa9BV+OMDkMVury9SD7SyMhMMMFvF8LZPxM4B54O/zFW+E3RH2Z/NjELo005JjDSzHU7IVO+VIBHIDHyo31Dq68q/gT6W9N+XRgFNSCtKty32BiT5RbLKVeMi589t42QHVrAOPbFZvi9o0DtG+NakA6TkZIBxn60yE1JtATjpSY4EVzzRQwzMc4qN8jr0pukXqChvwKda3RZiKG2tuWA+e9GLaEA7VjpBJtlW7mOsDNXwKG3S5nFFQu1C+xy7kZGMn2P9q8Z4pJmVz3Y/3r2W8bSjnsp/tXicxyxPvUnVP2Is6VbtnBSpA0q88uDyQ7cqd9mB6fpRhbQYxjpT3s/T+9fSaUeO8wL8hQOmeX/OamtJtLZQlCo+Jep9+4ra8B8H2zR2TTmdpbuR1VYyigIrhBISykgDc4HPPtvPY+C7aMxCcyyG4nkiiERVMJFL5XnOSDkkkHSOlIeeF1XniD0OrBfC7xZR5cqqkmnZx+LuQO/cV2ewKgg6WXGTjfHv8ASi03hS2gidpWldvtMkEIjKrq8saQ5JB04fmR7bVoIuD2+LiAmRpbZFMrAKsckjKMBRjIGo8uZwfnQPPFcWB6LZ5vJbFMuo67jHP3+dcE4bf9OtekXfhOPVIpL6Y7fzG5Z8wqCFHp5ZI2/WhvE/BFvDEwkcrMI9QYSJvKRkQ+SAXIwd2JHei/iYMH0ZIy9oQaNwKMHAz326VH4X8Ph45ZpThIyqKvmRw63bfBkk2UBd+RJ6VooLeNY7zyH1q5ht42yDkysC6hgBqAG2QN8UOTKk6RsMbq2Za9THTH0xt3oHcKM7V6L4itIXlmll8woJltYo4ioZmRAGOWBGBvgdTQ8eEbfz7qNDJM0BRViWRI5GGgNJICy4bByAoH7V0M6q3flfubLC72PPpbXflRbhFltnG3LONu+KI8A4Mk8khkLLDDG0r6cayq4wq521HI/WtlbcLiaC2jTXHEVlupAxVnCgBBuBg55A9jRZcyg6Ohjc1ZkzbKOlMOBWvXgMEhtyvmIs3mMQxUlY4l3IIXqcb9jQHj1vClvBNEXxK0i+sj1CMgawAPSCTy3pccqk687/sa8bSvzzcFmonbFau24dFJa2kaqwmuWZg+V20kISdslMBiFyNxzqtxTglopjTztBMwQnzI5cx4OZjoGIt9gCTz35GuWZXXmxzxvkyklyKjF0K2VjwS3huZzLBIUht3mAeSOZHGSqupCYOoHbsQe1RcM4AkkNrFrkWG4lnnZCUOmOBdCsWCZLbAZ5b8hRevHz8/8Gei/kxst3TIstua29n4SspBaMDcEXDNGFzGC2htJmJx6F66dzuN9jmna+GrePyvOM0n2mZooRGVTCJJ5XmtqBySSPSK1Z4/fz/hnoy88+5nLCQpIrocOpypwDgjruMV15iSckkk5PfJO5Pc1rrLwfAh+8eVy101vGEKjUqkKWJI2wSc4zyx71JD4bOiSGOVgJrzyBnSQyQBnLt6ckg9iASKF543ZqxSoyPmdq6yk5OOQrSXvBbYW7yxeaPLmERMhUiTIzqAUDT3xvtUnC+CwmOEzeYTdSGOJY9IwqsFaRtQORqPLt+m+sqsxYndGchZkYDGPmKKWCYJxWpv+ExTSy3EzDSZjGo8xIsJHhGfL5zjHwgUL4Jw1JLjy0YtGXID8iUGTq5bbDtS1mTX5DPTcXQM1Lrx1qyIz0/z3o5a+G7XMbgzHzJDGASvr3HrG3pUZ5bnlXZ7QRRSEM2GnMWAQNSR5JycZ7e3saH1U+AvTaMl4gJS1mYgjCc/nsK8WJr2z+JfiBmsJFxpDsoODnZdkQf0qB9SSa8TNTdTJtJMp6dJJtHRSpClUxUbpLgVaiu8jB3rLrfGrNtf4r6LUjxZYZLc9Iu/GUixwpbYRY4AmpkQyK5B8xo23Kg5Aznp0qPhPimWOFUGkaAdDFVd0LH1FGYEoTQnwYqXNzHG/wDt+p5Bkj0IjOdxuPhx9a1K2EUVtA+iIvJGJG1St5i+Yx0FYgcMAmNyN8GpJrHD21fjDXqPe68QLmlkaOJWOVi1FdhkM7a2Ynmxz1NEOI+JZZrWaN8iSV0OpFVF0x4JJK4LOSF59AOVaSXhUTSINAMOGcSK5PmIiZIb+VtWOWOdUrbhsbxQ+cxC+aUG5AWNUywA5DLsuWxmlPJCVOuP+/4D0SXDB3D/ABpJMDDOQGYBchVUS4xjJA+PYftRbiUzyKQ+k8gW0KHOnGAWxnoKAeIeEgSaTCI8AfC7SK2TkOrE5wR/bpT+C8aKERTnPRZD1z+Fz+9FoVKUUDraemTHpNLCjooRkc5KSIsi6hybDDnWVn8WXFuwUlQBN9oHoUAyYwDgDGAOS8hXo19wglVI3LZIHLYZzlj6RjHfqKyfiTwk7I7FMBeZyuRjTnG+T8a8u9FCWNvejnGa+aBFp4/njVgrr6pDLllViHb4mUkeknlt9MVBD45nUuQY9cjOxk8tPMBk+PQ+MqDnpy6YqlD4MnKRuo1eYSAo5geasKk5wPU5IGP5SasxeB7khWEedRwMMmTnVjbVnB0OQeR0nFNrF3o73LZNljw/x6SF2aPT6lKMGUOrKeYKnnyFai38S3GsSswLCPy91XSUJzpKgYIzQrg3hCTzTEw0sq6zzk9OAwx5erVkMuMZ50TtuDNI2gMFGCQxDEYUlSzYGY12O7YxQZHjbt0DFTWyspXviq4Zs6xkRtEPSuyOfUAMYHb2HKgd5xGSRYo2PpiBVAABgM2o5xzOe9G7/wAPvHEsrEeoqMYYY1x+auCRhvTzxyJxQn7OM0eNQ5iBJy7he14/OsUKgr9wcxtpXUOfp1YyV3O355qteeJ5C6vog21enyY9Da8atS49ROOZ+mKr+Z0qC5grVCPwc5y+S5F4rufMeTKHXGIipjQxiNfhRY8aQB0H96bB4inAUBh6YmgHpXaNzlhy5n+bnQ1Gx0qaMZNF6cPgzXL5CEXiSaMwlSMwKyx+kHSHzn5nc7mp7PxXPFEqKV9OdDFEZ49XxaGIyuaHiIZ3qV7dTQOEO688ZqlLsx1t4hnXytLD7gs0eQDhnbUzNn4jnvU9tx6dfLw2PKZpFIUZ1SHLE7b57HvVJYAvTnRGS1GgdKxxj8eeM5OXyPvuLS3KgOVCqSQiKsa6jzbC829zVngfHZ40VAygIxKEqrMuo5ZQxGQpPMVUht8HI5VyYNqBA2FBpi1VB6pXdhOx47Iish0MuosutFfDNzK6htmpuFyNGdSHBwRnGfi2P6Ghsbh1GdsmjaRAAYoJJIJNjor518vBx5RJTYHBY5J5bn51HNcsyqhOyliBgc3OSfepPLrnlUNIK2ef/wAUptMESfzMT+QxXmRre/xauPv4k/lTP/yNYKo+pdzot6dVA6KVIUqSPDDWp70w2ZHI0bFp2XAoVxG3eP1DdevtXuziox1M87Hk1Oi5wrxJNaxyxoEHmgq0mgNKFYaWVH5oCBvWktf4jO/l60gzGFUN5S6isY0qhJzlcdK8/wD9QPvXHu/oakWXFzY+WOUlTPa+GeMXdlKlFCgqECgJpf4gV656/Kj0HFixGVjIAwF0DQATk4Xvkc+deGcH4qyEb16BwTj+cfv/AJtTXihJaookblB02bS7JdtZCk7DBA07DAAHLAGKCXFgCCCNuoNXoLzXy/z5VYeMY/w/90tezY5+4EW/imW2YRuEMGnScL6uWnUx/Ft8qIcVvnkQkFSJFIyOzSCU4+ZCj5DFC+I2er0nqeo7fvUNhP5J0McITz6K3L8jR6I/UluDqktmT/65LEylVjAUKANAIXy3ZwV7HU7nPv7DDf8AXnKBV0Y0hchfUQImgGT1IR2A+eanvLPIJHKgscBQ/wBNaoxfYFykglHxdhIZNKFvTjUuQpQAKVGdiAo78qb/AKu6Esqprx8ekagSCCwP8x1HJOah25ioHfP+fpW6F8GamPm4izqqEKqJyVRgZIALHc5OAP2xVUx1NGlXfs4C0apcGU2C7aHJqxeRY2qazh3Jpt5zrb3MqkDRB3p2jBp8mSdqckXflRNglWUkmrME+KfJBkgjlTktT1rG1RqTJY4i5U42q3fp8I6V2wTLewrst16jtypbe4xLYhjVgu3epHvCVYAYxtVm1ckgAdKQ4YTkHbJzQtm0MtrLJT26Ud8uqnD4gXPttRTyqTOVsZFEASnCKrBjp6x/80FhUeD/AMTbnXxCUfyYT8hWUNEfEF35t1NJ/NIx+mTih1RZXc2y+CqKEK7SpVgZ6eIxg5+Z/wCKGy2224q1DcZUKT6f82q7Gqtz5k/QCvo2z56zGX/hzPqjG/UdKASRFTgjBHQ16tNYaNxyOfltQXiPCFkwCOf5/nUWXpI5N4bMtxdU47TMLDLpNaDhvGMEb1R4v4eeH1DLJ37fP/mhaSEVJjyywPTIslGOZWj1jg/Hgcb1r7HiAb5da8P4ZxfSRvj+1brgfG9xkj2q325FcSCUZY3TN1NFnmKHX1oCp7dauWtzrGdt6kuYhpIPWlp0a1YC4ZelF8t+WcIT7bYP51ajtA+r5bfnXVsQ6FcA4Ofo24x+tdtEa3YFgWTkepFG2uUArBjWTJz5U8x7frWsmsldQRuDvQCexwxA5VkZ2a4UU7e3y1XpV6VNFBpFNhg1HJrmzkqIjBpWhcykmi19JviqQt80UTGVUTFWThhsKkEYG1N+znUcVt2YKRwoA606Els7U2GEZOrpU8ceGAG+edYzUWrSDSh71SitCeffNEL3IAA6moIrZ9R58sCgTCOm5CD0jriraR6iMncCkvC/QoPMb/Wprbhz6TvuT+lA5IJIs8MtNC88551fWOlbw4GKsLHSJStjkiIJVHxFdeTaXEp/BGxHzK4H6mi6R1h/4zcREPDvLB9U0gX/APFfU37UOo1Rs8FY02umlUd3uXHRSpClRnG7gl5UTjHasrZcSU8jv260cs7kY519EmpK4s8KcHF7hxLgH4uWPnUUsWXYr6kUAA+7H/uqnm7c+dWbSX4VB2H7/wB6yqA5J5bQFd/l3rGcZ8MZJMOx56eQ+navQDHldvlS4fbozMuBkr1/pYZFInFTjUkOxyljl7Txua3ZDhlKn3GP71b4ZxMxnfdf7V6/JwNQysY0kUZ9Eg1Ic8z/AEn35VFN/DqzuoWkiiMUzNp0rJpVGJ29J7jpyqH0nieqDLlmjNVNAvgPHthvkdK1VvfCQVm5f4RXVvp+zTJODuVY6MY56Tkg4/cVXtLmeGQpJC+R1Ua1HX4lyMY3qpSjkX3JZQcHtwbC1zG+QMjGCPb/AJotLbB1yu4P6fOs1wvjSyZOR25/3FaHhU2Dlflgdc+1LmmtzYVwP4bH5a6TyzkA9BVW+lDPhRsP1q7c8PZCWkBy52C5Y+2egqEv0K8vp+YFBFq7Da2ooSoTT0YYxyqxo3ydwR9BUSoGU9wfpR3YNFNrLJ507/TO9ONo3Q5PtXJWcbNRAnF4cM866IQOtdjzjeoJYtsDeuMZIETf86esqDB77Cq1ug/ENz/akqZJI5LsPnW0jixLxRFznfG3/VTm+wVGOmT7UOjsDlVbkPUx96lmhPX4nbA9lrKRtlr/AFFtION3OFH71Pwy7eSUqcgLz9zUNvIuktpz5XpHuaNcMtwqg4wW3NLm0kMjbZcSOplSkq1MEqVsoSOIteHfxz4x5l6kA5W6b/8Au/qP5DAr2+6vFhjeWQ4SNS7H2UZP9q+U+NcUa5uJZ3+KV2c+2o7D6DA+lBJ7DIR3KNKuGlSRw4UqQpURw/GOXOr1pxd0I6j8q2F3/DBVnWFbgs7EAkIMKTjY774yMkdxt0qjcfw0m0s8EsM0a5yyvpwV2IIblvViU4bxJ3PHPZlWz46rnByD2PL860XDbgf4KxVx4ZuUQu0MgQErqxldQOCMjYnO1dtuKSwkBwcdmBU47jPOqcfUviaJsnTJ7wPUI5xjORjlgf3pQTaJAwHI/oRgj8qxtl4iVvxAfPn/AMVouHcQB65+v6mqNq2dkjUov3I3EMyumRyp/CbJ2dxG5j1AZfsFbV9D0oRwNy8gSH1uRkqMEY5amHIDPWtLDM41QI4BT1TS7hVySNC4Kn04z7/3iytR2RVjWrc7DcI4wrOFTIa5VQNenoQB8WdttyRuN8VZN4BGWEYSJsEseoAG+FP3jHcchvzp9vN5o1lvKiT0tgL5UjHmwDKDnlzB61VupYwTLcRR+XHp+zlWBL7+lVdTg75ypHXsKlspobacMSQelFhjYMdLJG7Pk5BDk6iMNnGNtXOmpqtgxxFCi7HQjyM5xk4LYwOmQcDvUV1fP91NKhIIDIgjLrnICBs58kjlkc8e9dimeGYPJ97NLkeWu7xsEJ2HwggHTpzg5z0JorfcDSiZ+LsqozSCIbkxuNcrD8JXfkaUV0gBkliEIJOkt8T9vTzzz/SlFGY5Qpkaa4boFBjiyfS5XPpIG2x29qarGN9ILXNwx9Z/+mu/MIdsj0j2GPbOpmaTktiJWVoyuMcmyORxkIcdetQSW7K3qjOlRku50r9AOZq4eFOul8G6mLEeYSvlxHrgDljAG4rv2uWNmjBNxKfURjTEqnkM45DffOP7UamY4FOIa8lSZByOn0KB3yeYp0sAAGrAydsDUR8zRLyobgBS6a02ZEYjDLzXScEj6cqZJw51RlDbZ9IjGlvlltjXKaZmgHtb6WAK79ycZHfFQOgJJTfuKtK+MawI8ZIMrAt9AOdVpSzodOX3wTgRgb++5FMT3AaKcnxbDLEYOOlRsuRsvpU8+7e3erMkAIyG1AHBSPfrjdu1dmiOxGSeSxgjAI7kUxMAqKW2Vt2bdv6R7/SuvIcFweZ0RqPyzT3QaiuPj3lbPLb4VNTLcYVSECAgrHq3JI2Bx+tc2cP4YmCsakEKfvNvxHfFaFFqhwrh4iTBOWPqY9SetQ8OM0twzEskK7KpGNX9XypE97HR2DyCplWmqK7cXCxRtJIcIilmPsP36fUVO2PR5x/HLxOIrZLRD65zqfHSJDsD/wCzY+gNeEGtx4qd765kuH5udh/KqjCp9B+9Z+bgLDlT5dHkpUDHPD5A1KrcvDHHQ1XaIjpU0sM48ooU0+GNFKuilS6YVn0DaDymS3haQtMxkkfSVdFOSAQ2Qrls7kAczttTZLQzYV7pNCY8+LQq6hqI16lwC3wjUNsg+1E+J8L9Mk0SCWctqXBA06hp1DUcalHXbPWqFsn2Z44UjWSWUapNTMq6eeeqgjB6dBvvXpI8spRRpI8k8moW0TgJFnZtIUKdLY3B9RIJzy5g0Q4leQFkuQxlYEqkRGQ5Vc7IwBUrkHbPy3qC9ka7uPSVMFscsTupkVsMCFwytjOOYxVjhT/aJxcMIxGDpjDj18iuEPw7EZxjOc70TRidbFXiHD4I21G1RrqbdY3CShRndgNOCMEHB7dN6k4fwm3hkEEdvDLcNvI+hSsYwSoxyXJzuNxtz2FO4gRE6yW7F5pi8Z8zfJxguNvQcrgfh9t6vmR1McKBJLhwoncr+HG4cr88Z/ShrbYK9zs0gYfZYB6Yhlp2OfKwQQqv8R6jn0xmrayCbKkfcxYzOz/eNp9W7cjy67DI6inQwxASQRxkaVDEsrCJtukmfXjtnam8TtUaJAhXyV+IKR5ekeo6sc845HrmlNJjN0NlvY541kmV47eItsCvlSgbDb4t9sHONjvtmuW/FjHCzzxhY8r5EBTUck+kA75GcHPywcV151njMkkDeXHkxlSdWOYAQc+QGaguZywWa4QavT5SqSHYE5wy9B123rtKs7WyZmeIfaJ8tPIfu0GoBc40htJAzn8JPXHc05C1vuxMt5KuSMBgg6qv1J74Gfq5tcLGXDtJN6QhOpUJxzIwNOMbEZFQriJjHDERO5GthqEakDJ0Mc4ODk96zTZtlyKwdNojFLcZHmyEguhJ3wp30YJHffrUt5w+YARwrGnmH72Vfu8gDkASSARkbfTHOq9rIsf/AI8K+a5BaRgPSQ5OQDkYz7HYmp7adpD5AQBY/wDdLlmUddCs2CcAjB6EUtpoNNFFoBJIyQsVQ/707HcovNB0IOMZG/U9AZrR0uUa3txPHDG2jzUICsQASpz6sHPTt74qe4sIrj/x4ZQioQZY9J1soOQdWeu25znej9nZJGoWNQi9h7DGT3O2KyUl+YUYtlay4THCumNAo743JxjJPU4qZovaqvEuMhHVFALE4OzNjbIGF3yRV+31MilhoJGSuc4PbPWlu1uxip7FKW1Vuag46kZ+eM0LvOFqquxbn/8AdOqMbcsZyPpRu8uVjXU+3YcyfpzoFfwIdMtx6gG9Ea5YNnbZCAQdySOtMhJi5xRTe0cBCuqQbArAUWL6k74qnPGNOMqgZt0gzIxOR6WIHpPejU9tplGqUgtgRxIDGB7uB1xU1rYOwfzNKkk4MYMb47lupp2vuxWi2Z68tYkKbsqLt5ZB1Menp5sN9zRO34WWcSSABhkKFJwF6bHkaIQcGRGLBcudi53Y/Xp9KteXWSyXwasZAi1Mq10JUsaUlsaoj41rG/xDuWkAtkPpHqlPcj4U/wD2P0rbFTjbn0/5oVc8FVs5G/f96LHJKWpmZE2qR5KOCEUyTh+OlelXHhzt/agl9w9E+NlH1Ar0o59XB58sWkwjWGo7ioZvD6t0rT3NxAv41/Ogd74iiXlvT1JsBJrgDt4WXNKuyeKd9qVdcfsM/wDUI2XjCaI7Nke9aOw/iUDtKmQRgnnsdsZ/P868382pFkrnjjLsZTR61cXFveRqkcvkY39AUasDADjqANt6u3/C3ldI10C1RMn0hwWVgcFOmd91INePJORuCQfbaj3DPFc0XJs/OlPA1wztXybvh8ife3L4RYvuoozlQCMac53B/wCetWkuGULK0QS4lfSp06cqRuzgHfYYoJbeOI5kCXCZGQfV3Bzn/wDtaK1uoZ7hZjISFXCpzUEHZge9InFx3aDi0+BQcNOHhWbypmIdkXOlV1A4QA7Z9qJJwiBVCNupyck/FjJJYjmRvVWYCBJZgWeWU4GBq05O2PzqG6gMaJCCxMrZkyS2nIGoLgbZpDt9xy2EpM33vwW0PpUKWXUuNyunqD/epFZc/a3Dk40xI+DzxuO/15VajmUs0EZKiFRuCAuSc4JPtUjxRy4mZyVi6bKuQN9utYdRTs7p4YzLKS08mcJk42JI9I9utWk45IGVdGp2wfLB+BTzJPXeuLdMyGZog2AdGBlhn27VDaymFBI2ZJpsDSNiASRt8qx096CtruWbtVd3ghby3+Jyo2OeYJ6H5UuK8NnlEcEfpi28yQtljp30kdVPKmpIID5SAs7+og+ogdiaM8Pi0oMgKeZA3AoJOtw4rVsdseGpCMRrgHn/AJ2qtxTjqRHRkFuZHUD6b1cuWbQdGC2Ns1RsbDWQ80a61+FsDV8yaXGuWNe3tic8P8LKapH5sSQDuwXoGP4m9+dEru7EaF2zgdBk/SnvKAMk4oS9ywLTTEoi7InfPU9yaz6nbO2gqQkCF1nmyp+FEYgrk8sAb5q2mtSxkIk3ygwAQPke3eh6b4nnOnJ+7Tt2OO9XLfhhdmeUltXJRsAK1/cFb8Fm3ttREjIFbHI4JB76v2rvELpYlGcZOwH/AFvinX94IkyCAeSg9+gplnG7YaTHcDG6n2PyoPuxm3CHwgOCcEb9evuPauNbGrmK7Q6mFpQPEB7VLDEe1XNVYHxt/EcQZigOXxuRz/P8I9+fYUeNTyOooCbjBWzT8Y8R21oPvpVDfyjdj9B+9edcd/jIclbeHHTU+5+eByrzu/4i0hLyNqJ3wOWSffcn3NUZJScEbDsP716ePo4R3luyOWeU9lsg1xDxreS51TsP6VOBQG8unbdnZj7kmmsfeo5sYqzSktgIrcqvIe5qFmpxaojU05MqSHZpUwLSpWoOgnmuh6i82nB6tsl0lhWqZJKqZp8ZohcohKKWrtvdspyrEUJjqxGSa0Q1XBr+H+MJU5nUK1nCfHcZOWwGPPbf868xiB7VYQkdDSZ4YyOjklE9cFzDJG4XGqTmRtk96jukTMVsrYX4mY5OfbNeY2l3Ip9JIrbeH5JJFy7gY5bZJqWeHR32Hxy6uxqYuKkyMqgGNBufl2qO0mWVvMkCqqn0N1/6oFxZxb2+kMAZCScDOM7neh6eIkkWKEH0j4j3xS1jbVoa8nyb+x4aqs0gJZn6nt0Hyq6VoJw/xBHpCg8tvpReC8VuoqWUZJ7lMJRa2JVWnMMU5RSkiyCKV3GVsA2IuJDk/dR8/cj3qzcW8cul9WVQ8jyp5slK6FIU9QOtVzYlm8pfSg5nv7U2180KprksLaJJIHyTp5dvpRJ3wKbDAEXA5Cqc9uZXHq9I3x3pX1P7Da0r7jLe380h5EwQdhnI+fzonSRcV3FY3YSjQs01mwMk4p+Kw/8AEDxZ5SGND6jzPaixY3klSByzWONsHeNfHROYYDj+YivMeJEnOM7j1H8XzzXG4hkk/wDyNVPOeT0xjOep9uu+2B3Ne7jxxxKkeTKUsktTKUsgHPPt/nM1FGzMMch7+2/IVels0jGWOtuoXOBz5t1+lVo7k6vSoUfLtR8jFxsRC1YmnS2YA3NWRHKx3zj32p0toMbt+9bSBc3fII8haaYh0qyyKDTHkHShcUUKTIfJpV3Ua7S6iM3IqegNOEVXLJFDKXXUoILKDpLAHdQ2PTkZGelaogSnRFFFRC3tqOLe2WtyIH0sG0fDmIkjTtrxPpAIyxXOc0Tg4zYAv/4bbsSnryUGhQASW9QLhiRjbUAD6dz1Nfysnm77gCC09qIw2gotDxqxxDm2YFSvmY04cBCHHxZ9TYOc7fpTxxm0BJELfCQqnSF1EEBmwxOQdJyOxGOtY5SfZiHFfJUith2qY24q5Dx2zGk/Z2Pw7auWEIbfP3mpsHcDGOo2q1/rdmS2IWGdGNlONJJf8Q2YYHtjPtS3KXwwlFfKAMkOKbDcSJ8LEUfbidqUIEJDZcg7NgE+hclhnHLOPzxuhxC21REwbDeVRybC40x+rKqTltzn6bV2p90dpXZgC7vpJBhjmqKWjA+nIrURXFroAMTFwrgnAUFmOUfIfbSOmMHrVq4Fuyp5cbIVyCdm17DBb1bNkb423rlkrajtF72ZaGWZPxGi3DvFcqEas/MUflltNSH7OQoYlxnOpdJAA9XpOcE79PpUcSW+T9zsUIG24fo3x4IHbrn2pbknzEYotcSDPB/GAbGTWkXjKFCc15yOHDORt8uXyq4obABOQDU88MW7Q+OaUVTNkr6I9fN3O31otZQaVGdz1rCrxzDpndV6ZxitJB4pjK5z0qaeKVbFEMkXyXuJyE4RTgmrVvbaRQrhN7HO5kU+30o4DSZbbDYPVucApFadXDShgO45xEQQsxO+Nq8K4tcvczlV3Zskk7AAc2J6ACtx/ETj2o6ByG2B1rGmwYDyEOJJBqnkG5SPOyD35DHU57V7PS49EbfLPLzz1zrsAZLMSuVU6YEOGkxku3ZR1PYVZjYkeXEuFzv1JP8AUR8R9uQ9qtXqj/aiwkcY9TnlGp5jPV26nmTsKFC5yuIwUi5A/ifuTjp/SNu+asEc/gcu1jj+Il2G2Advq3IfJc/Oqb3r7YATrsMH8zuauyKunfA7Y3b/ANc8h+poeznGw9gTRpGpoieVjuSTUeuprjJFVlWuY1LYikXemFandaaw2oGhqewzNdptdrAyytSpSpUaJ5ky1MDXKVaTsmQ04GlSrQB6mrcBpUqA4uoasIaVKgYUSeHnRCGlSpchkScVYgpUqWwlyWBTJ22rtKgGMC3rUEEzBtmP5mlSp0eBD5Nf4UkIXYkb969D4bIcDc0qVQdTyy3p+AotQ35+7b5VylUPctfB41dHN4ud9yd+4GxqKz/2LhvxGbBPUgRjAJ9sn867Sr3V9KPH7sAcRH/iWo6PM5b+ohgMt3OO9UeJ7TuByGlQOw0jYdh7UqVNicMI3+g/eq5H9qVKifAKKknKoqVKuiOXB2QbVBLXKVZ3DiRUqVKsK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RQUExQWFRUVGBwXGBcXGBcUGBgYFRQXFBgUFxcXHCYeFxkjGRUVHy8gIycpLCwsFx4xNTAqNSYsLCkBCQoKDgwOGg8PGiokHyQsLCwsLCwsKSksLCkpLCwsLCwsLCwqLCwpLCwsKSwsLCksLCosLCwsLCwsLCwpLCwsKf/AABEIAMIBAwMBIgACEQEDEQH/xAAcAAABBQEBAQAAAAAAAAAAAAAFAAIDBAYBBwj/xAA9EAACAQMCBAQDBgUEAgEFAAABAgMABBESIQUxQVEGEyJhMnGBFCNCkaHBB1JisfAVM9HxJHKSQ1OCwuH/xAAaAQADAQEBAQAAAAAAAAAAAAACAwQBAAUG/8QALxEAAgIBAwMDAgQHAQAAAAAAAAECEQMSITEEQfATIlEyYXGBodEUQpGxweHxI//aAAwDAQACEQMRAD8A81RqnjmqiXYDltXI7sddq+jUkeY4WFVlJq1CDVXh5B6ijKQUZLPbYpyirfD5sUySKoW2rgBvG+IdM1nftOTVziak0HaIikzlp2RbhgtO4Thnq41xlaAK5FTx3BrYZEwpYe5FeR712CM1yWXerti4NKjFOdjZNxiUrnNQ20mDRe/hBG1BtODQZYuM0+wUJKSC8c+1SFtQoSJqIWj0+GRS2QmeOtwbfW+DVKj99DlaBMN68zq8emWpdyrFPVEbiliu0sVEhxzFICpUtmPIUQteASN0p0ME58ICWSMeWCsU5YieQrYWPgrO7Ues/DUSdM1RHo+8mTy6qP8ALuef2vA5H5LR+w8Bu27HFbaK3VeQH5VYD1RHDjjwrESzzl9gHY+CYk5gGjlvYxpyUVIHpGmfgKe/I5mqMk13FI1wIlO9eV+MpNV3J7HFeqLXkPiGTVcyn+o0nqdsZR0q9/5A8ClSFKvM3PQNX9mLY22pknDtuX0qxDxWL+bb5EUSt2jcnSykjprX9+dfSXGjx7nHsQcG8ETzoHj0oDII1LEjU2CzkbEBUQFmY7AbbkgUZsOA3XlLJrtfLfV5byTLCXWNihZVfBwSO3UUo5WRAq3GlRqwomAx5gw4GDtkc+9afxPwsm1t44oraVIoETzTIpdHY+vQBIBzxuVPWpZylGSSa38/b9Ryqa9y4MHDxsH4kI91OR9c1Z0K41KQQa9Bns0c2MdwfJj1qkloXieEiKNmWddPwqz4U5Pq1fUwWEl4buYXDxs6W87W8QaEAM+EVAw2UBQcAnYb7ZNZ/E7cfr/oF4I/JgjYA1LceEv/ABxPlQpkMQXfUSF1k9sdOfOvRuGJGpt4UaJ5YbWSVMMjKbiRthqPpYqAcfn71YfiIEtp50iSNBBNcSEMhBcgoq5XAZhy98VkupbdJeb/ANzI4qW782PHk8L6o5ZA0aiIAkM2lnycYjX8Zqa98EmOIyefbtgLlUk1OHbH3ekDcgHUSPTsd87V6Pw27+0Qx+cyap7uNSPQgWG3XXp0jGlQcgfOr32xLqNhMU8qS9UKvpULGvqZtt/VnBY/zHeslmalx5/T8RkeOfP6/geCXfD2FXfD3AZLgzFWVRBC87l840x4BAwDliSAK9s47kwyx3Lx6ZbqKJUUx/dW6yByMr8KlUU46bHbNDvGFzLHZ8RR5IwjvHDbQoY/u4deSQE3VWRRsT0zjlS/Ut+1U3/r7D09qkeV8M4TJcQ3EqlQlsiu+c7630Kq4B9ROeeKGS2m2a9C8GWkK2SxzMoW7v4UkBIH3MC+b6t9lLkLn+rnWo4y07200Upgd5btI4oA0IEcEbeaIyy4CqwRdidsjkWxRvK1JxaOpJWjwNwQa2PBfA9xLBHPqgjjl1aDLOkRbQ2liAx3ANaX+KNm8zwfeOAwZ2tWaNxbN6UCo0ewVlGQvTGetHuK8FxY2sSxW8iQ2ygytIPMSSTeTQokHXSd1O/ypUNUalxZs5xaa+DylrcsOVDJOCuTsK9/nsk8u0imbyUDxxvb642idUGfPXTuuTsSTvq59TKtxIlxI1wYykMc0kUeYyBkeWigLyBVthzO5xR5Mkci3j+oqNw4PELDwU7xSSF41CafSzYd9Zx92v4scz2FE38EGFykq6XXGpSQSMgEZwT0Ir1K14iWjti8iiSa7Vmb0DSkKiIDHJRvttVi6Mkx4iGdNfoRAzoAkJlLE6geQUAnr9dqGMlB/SvHR0nKS585PNrbhEa9BV+OMDkMVury9SD7SyMhMMMFvF8LZPxM4B54O/zFW+E3RH2Z/NjELo005JjDSzHU7IVO+VIBHIDHyo31Dq68q/gT6W9N+XRgFNSCtKty32BiT5RbLKVeMi589t42QHVrAOPbFZvi9o0DtG+NakA6TkZIBxn60yE1JtATjpSY4EVzzRQwzMc4qN8jr0pukXqChvwKda3RZiKG2tuWA+e9GLaEA7VjpBJtlW7mOsDNXwKG3S5nFFQu1C+xy7kZGMn2P9q8Z4pJmVz3Y/3r2W8bSjnsp/tXicxyxPvUnVP2Is6VbtnBSpA0q88uDyQ7cqd9mB6fpRhbQYxjpT3s/T+9fSaUeO8wL8hQOmeX/OamtJtLZQlCo+Jep9+4ra8B8H2zR2TTmdpbuR1VYyigIrhBISykgDc4HPPtvPY+C7aMxCcyyG4nkiiERVMJFL5XnOSDkkkHSOlIeeF1XniD0OrBfC7xZR5cqqkmnZx+LuQO/cV2ewKgg6WXGTjfHv8ASi03hS2gidpWldvtMkEIjKrq8saQ5JB04fmR7bVoIuD2+LiAmRpbZFMrAKsckjKMBRjIGo8uZwfnQPPFcWB6LZ5vJbFMuo67jHP3+dcE4bf9OtekXfhOPVIpL6Y7fzG5Z8wqCFHp5ZI2/WhvE/BFvDEwkcrMI9QYSJvKRkQ+SAXIwd2JHei/iYMH0ZIy9oQaNwKMHAz326VH4X8Ph45ZpThIyqKvmRw63bfBkk2UBd+RJ6VooLeNY7zyH1q5ht42yDkysC6hgBqAG2QN8UOTKk6RsMbq2Za9THTH0xt3oHcKM7V6L4itIXlmll8woJltYo4ioZmRAGOWBGBvgdTQ8eEbfz7qNDJM0BRViWRI5GGgNJICy4bByAoH7V0M6q3flfubLC72PPpbXflRbhFltnG3LONu+KI8A4Mk8khkLLDDG0r6cayq4wq521HI/WtlbcLiaC2jTXHEVlupAxVnCgBBuBg55A9jRZcyg6Ohjc1ZkzbKOlMOBWvXgMEhtyvmIs3mMQxUlY4l3IIXqcb9jQHj1vClvBNEXxK0i+sj1CMgawAPSCTy3pccqk687/sa8bSvzzcFmonbFau24dFJa2kaqwmuWZg+V20kISdslMBiFyNxzqtxTglopjTztBMwQnzI5cx4OZjoGIt9gCTz35GuWZXXmxzxvkyklyKjF0K2VjwS3huZzLBIUht3mAeSOZHGSqupCYOoHbsQe1RcM4AkkNrFrkWG4lnnZCUOmOBdCsWCZLbAZ5b8hRevHz8/8Gei/kxst3TIstua29n4SspBaMDcEXDNGFzGC2htJmJx6F66dzuN9jmna+GrePyvOM0n2mZooRGVTCJJ5XmtqBySSPSK1Z4/fz/hnoy88+5nLCQpIrocOpypwDgjruMV15iSckkk5PfJO5Pc1rrLwfAh+8eVy101vGEKjUqkKWJI2wSc4zyx71JD4bOiSGOVgJrzyBnSQyQBnLt6ckg9iASKF543ZqxSoyPmdq6yk5OOQrSXvBbYW7yxeaPLmERMhUiTIzqAUDT3xvtUnC+CwmOEzeYTdSGOJY9IwqsFaRtQORqPLt+m+sqsxYndGchZkYDGPmKKWCYJxWpv+ExTSy3EzDSZjGo8xIsJHhGfL5zjHwgUL4Jw1JLjy0YtGXID8iUGTq5bbDtS1mTX5DPTcXQM1Lrx1qyIz0/z3o5a+G7XMbgzHzJDGASvr3HrG3pUZ5bnlXZ7QRRSEM2GnMWAQNSR5JycZ7e3saH1U+AvTaMl4gJS1mYgjCc/nsK8WJr2z+JfiBmsJFxpDsoODnZdkQf0qB9SSa8TNTdTJtJMp6dJJtHRSpClUxUbpLgVaiu8jB3rLrfGrNtf4r6LUjxZYZLc9Iu/GUixwpbYRY4AmpkQyK5B8xo23Kg5Aznp0qPhPimWOFUGkaAdDFVd0LH1FGYEoTQnwYqXNzHG/wDt+p5Bkj0IjOdxuPhx9a1K2EUVtA+iIvJGJG1St5i+Yx0FYgcMAmNyN8GpJrHD21fjDXqPe68QLmlkaOJWOVi1FdhkM7a2Ynmxz1NEOI+JZZrWaN8iSV0OpFVF0x4JJK4LOSF59AOVaSXhUTSINAMOGcSK5PmIiZIb+VtWOWOdUrbhsbxQ+cxC+aUG5AWNUywA5DLsuWxmlPJCVOuP+/4D0SXDB3D/ABpJMDDOQGYBchVUS4xjJA+PYftRbiUzyKQ+k8gW0KHOnGAWxnoKAeIeEgSaTCI8AfC7SK2TkOrE5wR/bpT+C8aKERTnPRZD1z+Fz+9FoVKUUDraemTHpNLCjooRkc5KSIsi6hybDDnWVn8WXFuwUlQBN9oHoUAyYwDgDGAOS8hXo19wglVI3LZIHLYZzlj6RjHfqKyfiTwk7I7FMBeZyuRjTnG+T8a8u9FCWNvejnGa+aBFp4/njVgrr6pDLllViHb4mUkeknlt9MVBD45nUuQY9cjOxk8tPMBk+PQ+MqDnpy6YqlD4MnKRuo1eYSAo5geasKk5wPU5IGP5SasxeB7khWEedRwMMmTnVjbVnB0OQeR0nFNrF3o73LZNljw/x6SF2aPT6lKMGUOrKeYKnnyFai38S3GsSswLCPy91XSUJzpKgYIzQrg3hCTzTEw0sq6zzk9OAwx5erVkMuMZ50TtuDNI2gMFGCQxDEYUlSzYGY12O7YxQZHjbt0DFTWyspXviq4Zs6xkRtEPSuyOfUAMYHb2HKgd5xGSRYo2PpiBVAABgM2o5xzOe9G7/wAPvHEsrEeoqMYYY1x+auCRhvTzxyJxQn7OM0eNQ5iBJy7he14/OsUKgr9wcxtpXUOfp1YyV3O355qteeJ5C6vog21enyY9Da8atS49ROOZ+mKr+Z0qC5grVCPwc5y+S5F4rufMeTKHXGIipjQxiNfhRY8aQB0H96bB4inAUBh6YmgHpXaNzlhy5n+bnQ1Gx0qaMZNF6cPgzXL5CEXiSaMwlSMwKyx+kHSHzn5nc7mp7PxXPFEqKV9OdDFEZ49XxaGIyuaHiIZ3qV7dTQOEO688ZqlLsx1t4hnXytLD7gs0eQDhnbUzNn4jnvU9tx6dfLw2PKZpFIUZ1SHLE7b57HvVJYAvTnRGS1GgdKxxj8eeM5OXyPvuLS3KgOVCqSQiKsa6jzbC829zVngfHZ40VAygIxKEqrMuo5ZQxGQpPMVUht8HI5VyYNqBA2FBpi1VB6pXdhOx47Iish0MuosutFfDNzK6htmpuFyNGdSHBwRnGfi2P6Ghsbh1GdsmjaRAAYoJJIJNjor518vBx5RJTYHBY5J5bn51HNcsyqhOyliBgc3OSfepPLrnlUNIK2ef/wAUptMESfzMT+QxXmRre/xauPv4k/lTP/yNYKo+pdzot6dVA6KVIUqSPDDWp70w2ZHI0bFp2XAoVxG3eP1DdevtXuziox1M87Hk1Oi5wrxJNaxyxoEHmgq0mgNKFYaWVH5oCBvWktf4jO/l60gzGFUN5S6isY0qhJzlcdK8/wD9QPvXHu/oakWXFzY+WOUlTPa+GeMXdlKlFCgqECgJpf4gV656/Kj0HFixGVjIAwF0DQATk4Xvkc+deGcH4qyEb16BwTj+cfv/AJtTXihJaookblB02bS7JdtZCk7DBA07DAAHLAGKCXFgCCCNuoNXoLzXy/z5VYeMY/w/90tezY5+4EW/imW2YRuEMGnScL6uWnUx/Ft8qIcVvnkQkFSJFIyOzSCU4+ZCj5DFC+I2er0nqeo7fvUNhP5J0McITz6K3L8jR6I/UluDqktmT/65LEylVjAUKANAIXy3ZwV7HU7nPv7DDf8AXnKBV0Y0hchfUQImgGT1IR2A+eanvLPIJHKgscBQ/wBNaoxfYFykglHxdhIZNKFvTjUuQpQAKVGdiAo78qb/AKu6Esqprx8ekagSCCwP8x1HJOah25ioHfP+fpW6F8GamPm4izqqEKqJyVRgZIALHc5OAP2xVUx1NGlXfs4C0apcGU2C7aHJqxeRY2qazh3Jpt5zrb3MqkDRB3p2jBp8mSdqckXflRNglWUkmrME+KfJBkgjlTktT1rG1RqTJY4i5U42q3fp8I6V2wTLewrst16jtypbe4xLYhjVgu3epHvCVYAYxtVm1ckgAdKQ4YTkHbJzQtm0MtrLJT26Ud8uqnD4gXPttRTyqTOVsZFEASnCKrBjp6x/80FhUeD/AMTbnXxCUfyYT8hWUNEfEF35t1NJ/NIx+mTih1RZXc2y+CqKEK7SpVgZ6eIxg5+Z/wCKGy2224q1DcZUKT6f82q7Gqtz5k/QCvo2z56zGX/hzPqjG/UdKASRFTgjBHQ16tNYaNxyOfltQXiPCFkwCOf5/nUWXpI5N4bMtxdU47TMLDLpNaDhvGMEb1R4v4eeH1DLJ37fP/mhaSEVJjyywPTIslGOZWj1jg/Hgcb1r7HiAb5da8P4ZxfSRvj+1brgfG9xkj2q325FcSCUZY3TN1NFnmKHX1oCp7dauWtzrGdt6kuYhpIPWlp0a1YC4ZelF8t+WcIT7bYP51ajtA+r5bfnXVsQ6FcA4Ofo24x+tdtEa3YFgWTkepFG2uUArBjWTJz5U8x7frWsmsldQRuDvQCexwxA5VkZ2a4UU7e3y1XpV6VNFBpFNhg1HJrmzkqIjBpWhcykmi19JviqQt80UTGVUTFWThhsKkEYG1N+znUcVt2YKRwoA606Els7U2GEZOrpU8ceGAG+edYzUWrSDSh71SitCeffNEL3IAA6moIrZ9R58sCgTCOm5CD0jriraR6iMncCkvC/QoPMb/Wprbhz6TvuT+lA5IJIs8MtNC88551fWOlbw4GKsLHSJStjkiIJVHxFdeTaXEp/BGxHzK4H6mi6R1h/4zcREPDvLB9U0gX/APFfU37UOo1Rs8FY02umlUd3uXHRSpClRnG7gl5UTjHasrZcSU8jv260cs7kY519EmpK4s8KcHF7hxLgH4uWPnUUsWXYr6kUAA+7H/uqnm7c+dWbSX4VB2H7/wB6yqA5J5bQFd/l3rGcZ8MZJMOx56eQ+navQDHldvlS4fbozMuBkr1/pYZFInFTjUkOxyljl7Txua3ZDhlKn3GP71b4ZxMxnfdf7V6/JwNQysY0kUZ9Eg1Ic8z/AEn35VFN/DqzuoWkiiMUzNp0rJpVGJ29J7jpyqH0nieqDLlmjNVNAvgPHthvkdK1VvfCQVm5f4RXVvp+zTJODuVY6MY56Tkg4/cVXtLmeGQpJC+R1Ua1HX4lyMY3qpSjkX3JZQcHtwbC1zG+QMjGCPb/AJotLbB1yu4P6fOs1wvjSyZOR25/3FaHhU2Dlflgdc+1LmmtzYVwP4bH5a6TyzkA9BVW+lDPhRsP1q7c8PZCWkBy52C5Y+2egqEv0K8vp+YFBFq7Da2ooSoTT0YYxyqxo3ydwR9BUSoGU9wfpR3YNFNrLJ507/TO9ONo3Q5PtXJWcbNRAnF4cM866IQOtdjzjeoJYtsDeuMZIETf86esqDB77Cq1ug/ENz/akqZJI5LsPnW0jixLxRFznfG3/VTm+wVGOmT7UOjsDlVbkPUx96lmhPX4nbA9lrKRtlr/AFFtION3OFH71Pwy7eSUqcgLz9zUNvIuktpz5XpHuaNcMtwqg4wW3NLm0kMjbZcSOplSkq1MEqVsoSOIteHfxz4x5l6kA5W6b/8Au/qP5DAr2+6vFhjeWQ4SNS7H2UZP9q+U+NcUa5uJZ3+KV2c+2o7D6DA+lBJ7DIR3KNKuGlSRw4UqQpURw/GOXOr1pxd0I6j8q2F3/DBVnWFbgs7EAkIMKTjY774yMkdxt0qjcfw0m0s8EsM0a5yyvpwV2IIblvViU4bxJ3PHPZlWz46rnByD2PL860XDbgf4KxVx4ZuUQu0MgQErqxldQOCMjYnO1dtuKSwkBwcdmBU47jPOqcfUviaJsnTJ7wPUI5xjORjlgf3pQTaJAwHI/oRgj8qxtl4iVvxAfPn/AMVouHcQB65+v6mqNq2dkjUov3I3EMyumRyp/CbJ2dxG5j1AZfsFbV9D0oRwNy8gSH1uRkqMEY5amHIDPWtLDM41QI4BT1TS7hVySNC4Kn04z7/3iytR2RVjWrc7DcI4wrOFTIa5VQNenoQB8WdttyRuN8VZN4BGWEYSJsEseoAG+FP3jHcchvzp9vN5o1lvKiT0tgL5UjHmwDKDnlzB61VupYwTLcRR+XHp+zlWBL7+lVdTg75ypHXsKlspobacMSQelFhjYMdLJG7Pk5BDk6iMNnGNtXOmpqtgxxFCi7HQjyM5xk4LYwOmQcDvUV1fP91NKhIIDIgjLrnICBs58kjlkc8e9dimeGYPJ97NLkeWu7xsEJ2HwggHTpzg5z0JorfcDSiZ+LsqozSCIbkxuNcrD8JXfkaUV0gBkliEIJOkt8T9vTzzz/SlFGY5Qpkaa4boFBjiyfS5XPpIG2x29qarGN9ILXNwx9Z/+mu/MIdsj0j2GPbOpmaTktiJWVoyuMcmyORxkIcdetQSW7K3qjOlRku50r9AOZq4eFOul8G6mLEeYSvlxHrgDljAG4rv2uWNmjBNxKfURjTEqnkM45DffOP7UamY4FOIa8lSZByOn0KB3yeYp0sAAGrAydsDUR8zRLyobgBS6a02ZEYjDLzXScEj6cqZJw51RlDbZ9IjGlvlltjXKaZmgHtb6WAK79ycZHfFQOgJJTfuKtK+MawI8ZIMrAt9AOdVpSzodOX3wTgRgb++5FMT3AaKcnxbDLEYOOlRsuRsvpU8+7e3erMkAIyG1AHBSPfrjdu1dmiOxGSeSxgjAI7kUxMAqKW2Vt2bdv6R7/SuvIcFweZ0RqPyzT3QaiuPj3lbPLb4VNTLcYVSECAgrHq3JI2Bx+tc2cP4YmCsakEKfvNvxHfFaFFqhwrh4iTBOWPqY9SetQ8OM0twzEskK7KpGNX9XypE97HR2DyCplWmqK7cXCxRtJIcIilmPsP36fUVO2PR5x/HLxOIrZLRD65zqfHSJDsD/wCzY+gNeEGtx4qd765kuH5udh/KqjCp9B+9Z+bgLDlT5dHkpUDHPD5A1KrcvDHHQ1XaIjpU0sM48ooU0+GNFKuilS6YVn0DaDymS3haQtMxkkfSVdFOSAQ2Qrls7kAczttTZLQzYV7pNCY8+LQq6hqI16lwC3wjUNsg+1E+J8L9Mk0SCWctqXBA06hp1DUcalHXbPWqFsn2Z44UjWSWUapNTMq6eeeqgjB6dBvvXpI8spRRpI8k8moW0TgJFnZtIUKdLY3B9RIJzy5g0Q4leQFkuQxlYEqkRGQ5Vc7IwBUrkHbPy3qC9ka7uPSVMFscsTupkVsMCFwytjOOYxVjhT/aJxcMIxGDpjDj18iuEPw7EZxjOc70TRidbFXiHD4I21G1RrqbdY3CShRndgNOCMEHB7dN6k4fwm3hkEEdvDLcNvI+hSsYwSoxyXJzuNxtz2FO4gRE6yW7F5pi8Z8zfJxguNvQcrgfh9t6vmR1McKBJLhwoncr+HG4cr88Z/ShrbYK9zs0gYfZYB6Yhlp2OfKwQQqv8R6jn0xmrayCbKkfcxYzOz/eNp9W7cjy67DI6inQwxASQRxkaVDEsrCJtukmfXjtnam8TtUaJAhXyV+IKR5ekeo6sc845HrmlNJjN0NlvY541kmV47eItsCvlSgbDb4t9sHONjvtmuW/FjHCzzxhY8r5EBTUck+kA75GcHPywcV151njMkkDeXHkxlSdWOYAQc+QGaguZywWa4QavT5SqSHYE5wy9B123rtKs7WyZmeIfaJ8tPIfu0GoBc40htJAzn8JPXHc05C1vuxMt5KuSMBgg6qv1J74Gfq5tcLGXDtJN6QhOpUJxzIwNOMbEZFQriJjHDERO5GthqEakDJ0Mc4ODk96zTZtlyKwdNojFLcZHmyEguhJ3wp30YJHffrUt5w+YARwrGnmH72Vfu8gDkASSARkbfTHOq9rIsf/AI8K+a5BaRgPSQ5OQDkYz7HYmp7adpD5AQBY/wDdLlmUddCs2CcAjB6EUtpoNNFFoBJIyQsVQ/707HcovNB0IOMZG/U9AZrR0uUa3txPHDG2jzUICsQASpz6sHPTt74qe4sIrj/x4ZQioQZY9J1soOQdWeu25znej9nZJGoWNQi9h7DGT3O2KyUl+YUYtlay4THCumNAo743JxjJPU4qZovaqvEuMhHVFALE4OzNjbIGF3yRV+31MilhoJGSuc4PbPWlu1uxip7FKW1Vuag46kZ+eM0LvOFqquxbn/8AdOqMbcsZyPpRu8uVjXU+3YcyfpzoFfwIdMtx6gG9Ea5YNnbZCAQdySOtMhJi5xRTe0cBCuqQbArAUWL6k74qnPGNOMqgZt0gzIxOR6WIHpPejU9tplGqUgtgRxIDGB7uB1xU1rYOwfzNKkk4MYMb47lupp2vuxWi2Z68tYkKbsqLt5ZB1Menp5sN9zRO34WWcSSABhkKFJwF6bHkaIQcGRGLBcudi53Y/Xp9KteXWSyXwasZAi1Mq10JUsaUlsaoj41rG/xDuWkAtkPpHqlPcj4U/wD2P0rbFTjbn0/5oVc8FVs5G/f96LHJKWpmZE2qR5KOCEUyTh+OlelXHhzt/agl9w9E+NlH1Ar0o59XB58sWkwjWGo7ioZvD6t0rT3NxAv41/Ogd74iiXlvT1JsBJrgDt4WXNKuyeKd9qVdcfsM/wDUI2XjCaI7Nke9aOw/iUDtKmQRgnnsdsZ/P868382pFkrnjjLsZTR61cXFveRqkcvkY39AUasDADjqANt6u3/C3ldI10C1RMn0hwWVgcFOmd91INePJORuCQfbaj3DPFc0XJs/OlPA1wztXybvh8ife3L4RYvuoozlQCMac53B/wCetWkuGULK0QS4lfSp06cqRuzgHfYYoJbeOI5kCXCZGQfV3Bzn/wDtaK1uoZ7hZjISFXCpzUEHZge9InFx3aDi0+BQcNOHhWbypmIdkXOlV1A4QA7Z9qJJwiBVCNupyck/FjJJYjmRvVWYCBJZgWeWU4GBq05O2PzqG6gMaJCCxMrZkyS2nIGoLgbZpDt9xy2EpM33vwW0PpUKWXUuNyunqD/epFZc/a3Dk40xI+DzxuO/15VajmUs0EZKiFRuCAuSc4JPtUjxRy4mZyVi6bKuQN9utYdRTs7p4YzLKS08mcJk42JI9I9utWk45IGVdGp2wfLB+BTzJPXeuLdMyGZog2AdGBlhn27VDaymFBI2ZJpsDSNiASRt8qx096CtruWbtVd3ghby3+Jyo2OeYJ6H5UuK8NnlEcEfpi28yQtljp30kdVPKmpIID5SAs7+og+ogdiaM8Pi0oMgKeZA3AoJOtw4rVsdseGpCMRrgHn/AJ2qtxTjqRHRkFuZHUD6b1cuWbQdGC2Ns1RsbDWQ80a61+FsDV8yaXGuWNe3tic8P8LKapH5sSQDuwXoGP4m9+dEru7EaF2zgdBk/SnvKAMk4oS9ywLTTEoi7InfPU9yaz6nbO2gqQkCF1nmyp+FEYgrk8sAb5q2mtSxkIk3ygwAQPke3eh6b4nnOnJ+7Tt2OO9XLfhhdmeUltXJRsAK1/cFb8Fm3ttREjIFbHI4JB76v2rvELpYlGcZOwH/AFvinX94IkyCAeSg9+gplnG7YaTHcDG6n2PyoPuxm3CHwgOCcEb9evuPauNbGrmK7Q6mFpQPEB7VLDEe1XNVYHxt/EcQZigOXxuRz/P8I9+fYUeNTyOooCbjBWzT8Y8R21oPvpVDfyjdj9B+9edcd/jIclbeHHTU+5+eByrzu/4i0hLyNqJ3wOWSffcn3NUZJScEbDsP716ePo4R3luyOWeU9lsg1xDxreS51TsP6VOBQG8unbdnZj7kmmsfeo5sYqzSktgIrcqvIe5qFmpxaojU05MqSHZpUwLSpWoOgnmuh6i82nB6tsl0lhWqZJKqZp8ZohcohKKWrtvdspyrEUJjqxGSa0Q1XBr+H+MJU5nUK1nCfHcZOWwGPPbf868xiB7VYQkdDSZ4YyOjklE9cFzDJG4XGqTmRtk96jukTMVsrYX4mY5OfbNeY2l3Ip9JIrbeH5JJFy7gY5bZJqWeHR32Hxy6uxqYuKkyMqgGNBufl2qO0mWVvMkCqqn0N1/6oFxZxb2+kMAZCScDOM7neh6eIkkWKEH0j4j3xS1jbVoa8nyb+x4aqs0gJZn6nt0Hyq6VoJw/xBHpCg8tvpReC8VuoqWUZJ7lMJRa2JVWnMMU5RSkiyCKV3GVsA2IuJDk/dR8/cj3qzcW8cul9WVQ8jyp5slK6FIU9QOtVzYlm8pfSg5nv7U2180KprksLaJJIHyTp5dvpRJ3wKbDAEXA5Cqc9uZXHq9I3x3pX1P7Da0r7jLe380h5EwQdhnI+fzonSRcV3FY3YSjQs01mwMk4p+Kw/8AEDxZ5SGND6jzPaixY3klSByzWONsHeNfHROYYDj+YivMeJEnOM7j1H8XzzXG4hkk/wDyNVPOeT0xjOep9uu+2B3Ne7jxxxKkeTKUsktTKUsgHPPt/nM1FGzMMch7+2/IVels0jGWOtuoXOBz5t1+lVo7k6vSoUfLtR8jFxsRC1YmnS2YA3NWRHKx3zj32p0toMbt+9bSBc3fII8haaYh0qyyKDTHkHShcUUKTIfJpV3Ua7S6iM3IqegNOEVXLJFDKXXUoILKDpLAHdQ2PTkZGelaogSnRFFFRC3tqOLe2WtyIH0sG0fDmIkjTtrxPpAIyxXOc0Tg4zYAv/4bbsSnryUGhQASW9QLhiRjbUAD6dz1Nfysnm77gCC09qIw2gotDxqxxDm2YFSvmY04cBCHHxZ9TYOc7fpTxxm0BJELfCQqnSF1EEBmwxOQdJyOxGOtY5SfZiHFfJUith2qY24q5Dx2zGk/Z2Pw7auWEIbfP3mpsHcDGOo2q1/rdmS2IWGdGNlONJJf8Q2YYHtjPtS3KXwwlFfKAMkOKbDcSJ8LEUfbidqUIEJDZcg7NgE+hclhnHLOPzxuhxC21REwbDeVRybC40x+rKqTltzn6bV2p90dpXZgC7vpJBhjmqKWjA+nIrURXFroAMTFwrgnAUFmOUfIfbSOmMHrVq4Fuyp5cbIVyCdm17DBb1bNkb423rlkrajtF72ZaGWZPxGi3DvFcqEas/MUflltNSH7OQoYlxnOpdJAA9XpOcE79PpUcSW+T9zsUIG24fo3x4IHbrn2pbknzEYotcSDPB/GAbGTWkXjKFCc15yOHDORt8uXyq4obABOQDU88MW7Q+OaUVTNkr6I9fN3O31otZQaVGdz1rCrxzDpndV6ZxitJB4pjK5z0qaeKVbFEMkXyXuJyE4RTgmrVvbaRQrhN7HO5kU+30o4DSZbbDYPVucApFadXDShgO45xEQQsxO+Nq8K4tcvczlV3Zskk7AAc2J6ACtx/ETj2o6ByG2B1rGmwYDyEOJJBqnkG5SPOyD35DHU57V7PS49EbfLPLzz1zrsAZLMSuVU6YEOGkxku3ZR1PYVZjYkeXEuFzv1JP8AUR8R9uQ9qtXqj/aiwkcY9TnlGp5jPV26nmTsKFC5yuIwUi5A/ifuTjp/SNu+asEc/gcu1jj+Il2G2Advq3IfJc/Oqb3r7YATrsMH8zuauyKunfA7Y3b/ANc8h+poeznGw9gTRpGpoieVjuSTUeuprjJFVlWuY1LYikXemFandaaw2oGhqewzNdptdrAyytSpSpUaJ5ky1MDXKVaTsmQ04GlSrQB6mrcBpUqA4uoasIaVKgYUSeHnRCGlSpchkScVYgpUqWwlyWBTJ22rtKgGMC3rUEEzBtmP5mlSp0eBD5Nf4UkIXYkb969D4bIcDc0qVQdTyy3p+AotQ35+7b5VylUPctfB41dHN4ud9yd+4GxqKz/2LhvxGbBPUgRjAJ9sn867Sr3V9KPH7sAcRH/iWo6PM5b+ohgMt3OO9UeJ7TuByGlQOw0jYdh7UqVNicMI3+g/eq5H9qVKifAKKknKoqVKuiOXB2QbVBLXKVZ3DiRUqVKsKD//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6" name="Picture 2" descr="http://t0.gstatic.com/images?q=tbn:ANd9GcSpcdjSyQdKHoB0YTotI1YKS0WQLENdTUyIskiSwnyhTbgWrSHeH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996952"/>
            <a:ext cx="3672408" cy="269937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07509" y="5930871"/>
            <a:ext cx="8206794" cy="1231106"/>
          </a:xfrm>
          <a:prstGeom prst="rect">
            <a:avLst/>
          </a:prstGeom>
        </p:spPr>
        <p:txBody>
          <a:bodyPr wrap="square">
            <a:spAutoFit/>
          </a:bodyPr>
          <a:lstStyle/>
          <a:p>
            <a:pPr algn="ctr"/>
            <a:r>
              <a:rPr lang="es-CO" sz="2800" b="1" i="1" u="sng" dirty="0" smtClean="0">
                <a:solidFill>
                  <a:srgbClr val="FF0000"/>
                </a:solidFill>
              </a:rPr>
              <a:t>La meta </a:t>
            </a:r>
            <a:r>
              <a:rPr lang="es-CO" sz="2800" b="1" i="1" u="sng" dirty="0">
                <a:solidFill>
                  <a:srgbClr val="FF0000"/>
                </a:solidFill>
              </a:rPr>
              <a:t>máxima de la vida debe ser, </a:t>
            </a:r>
            <a:r>
              <a:rPr lang="es-CO" sz="2800" b="1" i="1" u="sng" dirty="0" smtClean="0">
                <a:solidFill>
                  <a:srgbClr val="FF0000"/>
                </a:solidFill>
              </a:rPr>
              <a:t>conocer </a:t>
            </a:r>
            <a:r>
              <a:rPr lang="es-CO" sz="2800" b="1" i="1" u="sng" dirty="0">
                <a:solidFill>
                  <a:srgbClr val="FF0000"/>
                </a:solidFill>
              </a:rPr>
              <a:t>a Dios y prepararse para morar con Él por la eternidad. </a:t>
            </a:r>
          </a:p>
          <a:p>
            <a:endParaRPr lang="es-CO" dirty="0"/>
          </a:p>
        </p:txBody>
      </p:sp>
    </p:spTree>
    <p:extLst>
      <p:ext uri="{BB962C8B-B14F-4D97-AF65-F5344CB8AC3E}">
        <p14:creationId xmlns:p14="http://schemas.microsoft.com/office/powerpoint/2010/main" val="2005758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down)">
                                      <p:cBhvr>
                                        <p:cTn id="43" dur="580">
                                          <p:stCondLst>
                                            <p:cond delay="0"/>
                                          </p:stCondLst>
                                        </p:cTn>
                                        <p:tgtEl>
                                          <p:spTgt spid="2"/>
                                        </p:tgtEl>
                                      </p:cBhvr>
                                    </p:animEffect>
                                    <p:anim calcmode="lin" valueType="num">
                                      <p:cBhvr>
                                        <p:cTn id="4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49" dur="26">
                                          <p:stCondLst>
                                            <p:cond delay="650"/>
                                          </p:stCondLst>
                                        </p:cTn>
                                        <p:tgtEl>
                                          <p:spTgt spid="2"/>
                                        </p:tgtEl>
                                      </p:cBhvr>
                                      <p:to x="100000" y="60000"/>
                                    </p:animScale>
                                    <p:animScale>
                                      <p:cBhvr>
                                        <p:cTn id="50" dur="166" decel="50000">
                                          <p:stCondLst>
                                            <p:cond delay="676"/>
                                          </p:stCondLst>
                                        </p:cTn>
                                        <p:tgtEl>
                                          <p:spTgt spid="2"/>
                                        </p:tgtEl>
                                      </p:cBhvr>
                                      <p:to x="100000" y="100000"/>
                                    </p:animScale>
                                    <p:animScale>
                                      <p:cBhvr>
                                        <p:cTn id="51" dur="26">
                                          <p:stCondLst>
                                            <p:cond delay="1312"/>
                                          </p:stCondLst>
                                        </p:cTn>
                                        <p:tgtEl>
                                          <p:spTgt spid="2"/>
                                        </p:tgtEl>
                                      </p:cBhvr>
                                      <p:to x="100000" y="80000"/>
                                    </p:animScale>
                                    <p:animScale>
                                      <p:cBhvr>
                                        <p:cTn id="52" dur="166" decel="50000">
                                          <p:stCondLst>
                                            <p:cond delay="1338"/>
                                          </p:stCondLst>
                                        </p:cTn>
                                        <p:tgtEl>
                                          <p:spTgt spid="2"/>
                                        </p:tgtEl>
                                      </p:cBhvr>
                                      <p:to x="100000" y="100000"/>
                                    </p:animScale>
                                    <p:animScale>
                                      <p:cBhvr>
                                        <p:cTn id="53" dur="26">
                                          <p:stCondLst>
                                            <p:cond delay="1642"/>
                                          </p:stCondLst>
                                        </p:cTn>
                                        <p:tgtEl>
                                          <p:spTgt spid="2"/>
                                        </p:tgtEl>
                                      </p:cBhvr>
                                      <p:to x="100000" y="90000"/>
                                    </p:animScale>
                                    <p:animScale>
                                      <p:cBhvr>
                                        <p:cTn id="54" dur="166" decel="50000">
                                          <p:stCondLst>
                                            <p:cond delay="1668"/>
                                          </p:stCondLst>
                                        </p:cTn>
                                        <p:tgtEl>
                                          <p:spTgt spid="2"/>
                                        </p:tgtEl>
                                      </p:cBhvr>
                                      <p:to x="100000" y="100000"/>
                                    </p:animScale>
                                    <p:animScale>
                                      <p:cBhvr>
                                        <p:cTn id="55" dur="26">
                                          <p:stCondLst>
                                            <p:cond delay="1808"/>
                                          </p:stCondLst>
                                        </p:cTn>
                                        <p:tgtEl>
                                          <p:spTgt spid="2"/>
                                        </p:tgtEl>
                                      </p:cBhvr>
                                      <p:to x="100000" y="95000"/>
                                    </p:animScale>
                                    <p:animScale>
                                      <p:cBhvr>
                                        <p:cTn id="56"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712968" cy="6264696"/>
          </a:xfrm>
        </p:spPr>
        <p:txBody>
          <a:bodyPr>
            <a:normAutofit fontScale="85000" lnSpcReduction="10000"/>
          </a:bodyPr>
          <a:lstStyle/>
          <a:p>
            <a:pPr marL="0" indent="0" algn="ctr">
              <a:buNone/>
            </a:pPr>
            <a:r>
              <a:rPr lang="es-CO" sz="4200" b="1" i="1" dirty="0" smtClean="0">
                <a:solidFill>
                  <a:srgbClr val="FF0000"/>
                </a:solidFill>
              </a:rPr>
              <a:t>¿En que Formas se reconoce </a:t>
            </a:r>
            <a:r>
              <a:rPr lang="es-CO" sz="4200" b="1" i="1" dirty="0">
                <a:solidFill>
                  <a:srgbClr val="FF0000"/>
                </a:solidFill>
              </a:rPr>
              <a:t>que Dios es el </a:t>
            </a:r>
            <a:r>
              <a:rPr lang="es-CO" sz="4200" b="1" i="1" dirty="0" smtClean="0">
                <a:solidFill>
                  <a:srgbClr val="FF0000"/>
                </a:solidFill>
              </a:rPr>
              <a:t>dueño de todo?</a:t>
            </a:r>
            <a:endParaRPr lang="es-CO" sz="4200" b="1" i="1" dirty="0">
              <a:solidFill>
                <a:srgbClr val="FF0000"/>
              </a:solidFill>
            </a:endParaRPr>
          </a:p>
          <a:p>
            <a:pPr marL="0" indent="0" algn="ctr">
              <a:buNone/>
            </a:pPr>
            <a:r>
              <a:rPr lang="es-CO" sz="3300" b="1" u="sng" dirty="0"/>
              <a:t>Mayordomía del cuerpo</a:t>
            </a:r>
            <a:r>
              <a:rPr lang="es-CO" sz="3300" u="sng" dirty="0"/>
              <a:t>:</a:t>
            </a:r>
            <a:r>
              <a:rPr lang="es-CO" dirty="0"/>
              <a:t> </a:t>
            </a:r>
            <a:endParaRPr lang="es-CO" dirty="0" smtClean="0"/>
          </a:p>
          <a:p>
            <a:pPr marL="0" indent="0" algn="ctr">
              <a:buNone/>
            </a:pPr>
            <a:r>
              <a:rPr lang="es-CO" dirty="0" smtClean="0">
                <a:solidFill>
                  <a:srgbClr val="FF0000"/>
                </a:solidFill>
              </a:rPr>
              <a:t>Luc.10:27</a:t>
            </a:r>
            <a:endParaRPr lang="es-CO" dirty="0" smtClean="0"/>
          </a:p>
          <a:p>
            <a:pPr marL="0" indent="0" algn="ctr">
              <a:buNone/>
            </a:pPr>
            <a:r>
              <a:rPr lang="es-CO" dirty="0" smtClean="0"/>
              <a:t>Aquél</a:t>
            </a:r>
            <a:r>
              <a:rPr lang="es-CO" dirty="0"/>
              <a:t>, respondiendo, dijo: </a:t>
            </a:r>
            <a:r>
              <a:rPr lang="es-CO" i="1" u="sng" dirty="0"/>
              <a:t>Amarás al Señor tu Dios con todo tu corazón, y con toda tu alma, y con todas tus fuerzas, y con toda tu mente</a:t>
            </a:r>
            <a:r>
              <a:rPr lang="es-CO" i="1" u="sng" dirty="0" smtClean="0"/>
              <a:t>;</a:t>
            </a:r>
          </a:p>
          <a:p>
            <a:pPr marL="0" indent="0" algn="ctr">
              <a:buNone/>
            </a:pPr>
            <a:endParaRPr lang="es-CO" dirty="0" smtClean="0"/>
          </a:p>
          <a:p>
            <a:pPr marL="0" indent="0" algn="ctr">
              <a:buNone/>
            </a:pPr>
            <a:r>
              <a:rPr lang="es-CO" dirty="0" smtClean="0"/>
              <a:t>Esto nos dice que los </a:t>
            </a:r>
            <a:r>
              <a:rPr lang="es-CO" dirty="0"/>
              <a:t>hijos de Dios </a:t>
            </a:r>
            <a:r>
              <a:rPr lang="es-CO" dirty="0" smtClean="0"/>
              <a:t>(no deben reservar nada para si mismos), </a:t>
            </a:r>
            <a:r>
              <a:rPr lang="es-CO" i="1" u="sng" dirty="0" smtClean="0"/>
              <a:t>son </a:t>
            </a:r>
            <a:r>
              <a:rPr lang="es-CO" i="1" u="sng" dirty="0"/>
              <a:t>mayordomos de sí </a:t>
            </a:r>
            <a:r>
              <a:rPr lang="es-CO" i="1" u="sng" dirty="0" smtClean="0"/>
              <a:t>mismos</a:t>
            </a:r>
            <a:r>
              <a:rPr lang="es-CO" dirty="0" smtClean="0"/>
              <a:t>. Por tanto los </a:t>
            </a:r>
            <a:r>
              <a:rPr lang="es-CO" dirty="0"/>
              <a:t>cristianos tienen el privilegio de desarrollar sus poderes físicos y mentales al máximo de su capacidad y oportunidades. Al hacer esto, honran a Dios y se capacitan para ser de mayor bendición para con </a:t>
            </a:r>
            <a:r>
              <a:rPr lang="es-CO" dirty="0" smtClean="0"/>
              <a:t>sus semejantes.</a:t>
            </a:r>
            <a:endParaRPr lang="es-CO" dirty="0"/>
          </a:p>
        </p:txBody>
      </p:sp>
    </p:spTree>
    <p:extLst>
      <p:ext uri="{BB962C8B-B14F-4D97-AF65-F5344CB8AC3E}">
        <p14:creationId xmlns:p14="http://schemas.microsoft.com/office/powerpoint/2010/main" val="2638358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a:bodyPr>
          <a:lstStyle/>
          <a:p>
            <a:pPr marL="0" indent="0">
              <a:buNone/>
            </a:pPr>
            <a:r>
              <a:rPr lang="es-CO" dirty="0"/>
              <a:t/>
            </a:r>
            <a:br>
              <a:rPr lang="es-CO" dirty="0"/>
            </a:br>
            <a:endParaRPr lang="es-CO" dirty="0"/>
          </a:p>
          <a:p>
            <a:endParaRPr lang="es-CO" dirty="0" smtClean="0"/>
          </a:p>
          <a:p>
            <a:pPr marL="0" indent="0">
              <a:buNone/>
            </a:pPr>
            <a:r>
              <a:rPr lang="es-CO" dirty="0"/>
              <a:t/>
            </a:r>
            <a:br>
              <a:rPr lang="es-CO" dirty="0"/>
            </a:br>
            <a:endParaRPr lang="es-CO" dirty="0"/>
          </a:p>
          <a:p>
            <a:endParaRPr lang="es-CO" dirty="0" smtClean="0"/>
          </a:p>
          <a:p>
            <a:pPr marL="0" indent="0">
              <a:buNone/>
            </a:pPr>
            <a:r>
              <a:rPr lang="es-CO" dirty="0"/>
              <a:t/>
            </a:r>
            <a:br>
              <a:rPr lang="es-CO" dirty="0"/>
            </a:br>
            <a:endParaRPr lang="es-CO" dirty="0"/>
          </a:p>
          <a:p>
            <a:pPr marL="0" indent="0">
              <a:buNone/>
            </a:pPr>
            <a:r>
              <a:rPr lang="es-CO" dirty="0"/>
              <a:t/>
            </a:r>
            <a:br>
              <a:rPr lang="es-CO" dirty="0"/>
            </a:br>
            <a:endParaRPr lang="es-CO" dirty="0"/>
          </a:p>
          <a:p>
            <a:endParaRPr lang="es-CO" dirty="0" smtClean="0"/>
          </a:p>
          <a:p>
            <a:endParaRPr lang="es-CO" dirty="0"/>
          </a:p>
          <a:p>
            <a:endParaRPr lang="es-CO" dirty="0" smtClean="0"/>
          </a:p>
          <a:p>
            <a:endParaRPr lang="es-CO" dirty="0"/>
          </a:p>
        </p:txBody>
      </p:sp>
      <p:sp>
        <p:nvSpPr>
          <p:cNvPr id="4" name="3 Pentágono"/>
          <p:cNvSpPr/>
          <p:nvPr/>
        </p:nvSpPr>
        <p:spPr>
          <a:xfrm>
            <a:off x="307976" y="260648"/>
            <a:ext cx="7144344" cy="1584176"/>
          </a:xfrm>
          <a:prstGeom prst="homePlat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b="1" u="sng" dirty="0"/>
              <a:t>Primero</a:t>
            </a:r>
            <a:r>
              <a:rPr lang="es-CO" sz="2400" dirty="0"/>
              <a:t>. Dios lo compró a usted con un precio: la sangre de Jesús, y por lo tanto, usted le pertenece a él (1 Corintios 6:19-20).</a:t>
            </a:r>
          </a:p>
        </p:txBody>
      </p:sp>
      <p:sp>
        <p:nvSpPr>
          <p:cNvPr id="5" name="4 Pentágono"/>
          <p:cNvSpPr/>
          <p:nvPr/>
        </p:nvSpPr>
        <p:spPr>
          <a:xfrm>
            <a:off x="307975" y="1988840"/>
            <a:ext cx="7151201" cy="1368152"/>
          </a:xfrm>
          <a:prstGeom prst="homePlat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b="1" u="sng" dirty="0"/>
              <a:t>Segundo.</a:t>
            </a:r>
            <a:r>
              <a:rPr lang="es-CO" sz="2800" dirty="0"/>
              <a:t> Dios desea que usted presente su cuerpo como sacrificio vivo. (Romanos 12:1).</a:t>
            </a:r>
          </a:p>
        </p:txBody>
      </p:sp>
      <p:sp>
        <p:nvSpPr>
          <p:cNvPr id="6" name="5 Pentágono"/>
          <p:cNvSpPr/>
          <p:nvPr/>
        </p:nvSpPr>
        <p:spPr>
          <a:xfrm>
            <a:off x="307976" y="3518942"/>
            <a:ext cx="7144344" cy="1278210"/>
          </a:xfrm>
          <a:prstGeom prst="homePlat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b="1" u="sng" dirty="0"/>
              <a:t>Tercero.</a:t>
            </a:r>
            <a:r>
              <a:rPr lang="es-CO" sz="2800" b="1" u="sng" dirty="0"/>
              <a:t> </a:t>
            </a:r>
            <a:r>
              <a:rPr lang="es-CO" sz="2400" dirty="0"/>
              <a:t>Antes de dar lo económico, debe haber una mente y un corazón dispuestos con una vida entregada al servicio a Dios.</a:t>
            </a:r>
          </a:p>
        </p:txBody>
      </p:sp>
      <p:sp>
        <p:nvSpPr>
          <p:cNvPr id="7" name="6 Pentágono"/>
          <p:cNvSpPr/>
          <p:nvPr/>
        </p:nvSpPr>
        <p:spPr>
          <a:xfrm>
            <a:off x="307975" y="5013176"/>
            <a:ext cx="7144344" cy="1584176"/>
          </a:xfrm>
          <a:prstGeom prst="homePlat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b="1" u="sng" dirty="0"/>
              <a:t>Cuarto</a:t>
            </a:r>
            <a:r>
              <a:rPr lang="es-CO" sz="2400" dirty="0"/>
              <a:t>. Usted debe entender bien que la verdadera mayordomía, usted la empieza entregando su vida a Dios, pero eso también incluye todos sus recursos y posesiones.</a:t>
            </a:r>
          </a:p>
        </p:txBody>
      </p:sp>
      <p:pic>
        <p:nvPicPr>
          <p:cNvPr id="8" name="Picture 2" descr="http://t3.gstatic.com/images?q=tbn:ANd9GcSQraASmxWAOGY4IkrO6jum3iOS_KvGeeT928fjmm0NePKdFi7aH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9176" y="0"/>
            <a:ext cx="1684824" cy="1844824"/>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2" descr="data:image/jpeg;base64,/9j/4AAQSkZJRgABAQAAAQABAAD/2wCEAAkGBhQSERUUEhQWFRQWFxUYFBcYFBUYFBgVFRcYFxcVFhQXGyYeFxkkHBUUHy8gIycpLCwsGB4xNTAqNSYrLCkBCQoKDgwOGg8PGikkHyQtLCwsLC0pLiwtKSwpLCksKSksLCwsLCwsKSwsLCwsKSwpLC0sLCwsLCkpLCwsKSwsNP/AABEIAKQBCAMBIgACEQEDEQH/xAAbAAABBQEBAAAAAAAAAAAAAAAAAgMEBQYBB//EAD8QAAIBAgQEBAQDBQYGAwAAAAECEQADBBIhMQUGQVETImFxMoGRoRRCsSNScsHRBzOCsuHxFRYkQ2KSosLw/8QAGgEAAgMBAQAAAAAAAAAAAAAAAAQCAwUBBv/EADARAAIBAwMCBQMDBAMAAAAAAAABAgMEERIhMRNBBSIyUWFxgaGRscEUM+HwFXLC/9oADAMBAAIRAxEAPwD3GiiigAooooAKKKKACiiigAooooAKKKKACiiigAooooAKKKKACiuE0TQB2iuTXaACiiuTQB2iiigAooooAKK5NdoAKKKKACiiigAooooAKKKKACiiigAooooAKKKKACiiigAooooAKKKKACiiuE0AUfOVi82GPgSSrKzoGyNctD47av8AlJGvrEaTNZrBc9EMlvCWWuWVFmc2c3CtxVb4ifLlDfmBnKdq1vGMLZvpkvKHWZAPcf7mq69wnDl0fwwHSMrCQYXaY3jpO1TUGyDmkZq3zPetXWxV3M1g3MVa8NXeA1hbjKQjSBK2SCBsT1qzxfOWJsW891LLC5YvXbWTOMpsqGyvLHMhkDOMvtrVm2DsQB4awLjXR6XGnMw98zT7mmsLwPCrmC2Vh1KsPy5W0KgdBqdNta705BrRbcAx927azXlRGOoVGJhW1WZ1mPrVBi+YzbvYq8gZ0U2bKg3G8M38xQkL+RQWAJG8H0q3wXDLVu6bttYYoiNr8SpOWR1Ik60i7y9h2e47WxN0Zbo/K401Zdp0GvoO1R0sllFVb5zvpf8ABvJbLC7YQlMwGW9bL7MT5gQBv3qr47ztdu58PbQ5w97zWy+qWbmVVBUhgWjVpgdtatrHJllbt7RWs3VtfsyNVe2IDB5kkwDO4p+7y1glQK1tFXMSvmg53gEKZ3aNutGlhkl4/mB7WHsMLf7W8yW1VzorspY5yN4ynQbmNqr+Gc5XTiFw91LebxrtpmQtHkRXBAJMbkESdqt8dYtXbXhXFDppoddR8JB6Ed6z+D5VsqbyuA9p7ou21gg2zlykAzrOsnSZM13pyI9SJXnn11Zb5WScNqiu+QucQ1pTlJIA6yNTEdqmpzvi28NBh0Fy5dZFLh0Vh4ecNlkkQQQROu4qzs8BwiL/AHSBQjIZjL4bEsVM6RJJ+dP4Pg2GUIbaghW8S2c2aGIiVb1BijQw1opsFz9iLrMbeFzrF4IBIIe3IUFycrZiIgARPWtRy5xM4jDpdJViwOqqyjciCjElSNiCTqDVXd4Lh87uLYDXJzwSAc3xGB1ManrVlwwJaQIgyqNh70aGcVSLLWikI80VAsF0UUUAFFFFABRRRQAUUVwmgDtFItPIB2kAx70o0AdBopnBj9mk/ur+gp6gAooooAKKKKACoWNxGUVMJrN8Yx0NVtKGqRCcsIHxw60zcxorP43GHNSlxMoYNaqt8JMyJ1t2iLzJzG1s20VxbDswa5CnLABAGaQCZ3PaqTA883R/eXVy5L4VyqiWRiEbaC0RpFS8bB0YT71XYXg5UHKJBYtB6FjJirXa54ZSr1R2aJmC58xT3LYDoulkwfDAuSBnJBGYknMPKREVreZeZLmG8O8IayysjJGoukTabNvBIyH3BrGW1ymCo02029qkY7E+IqqxJCsGAkwSsxI671XKwfZ7k14pBPzLYfuc0YgZxcxIt3LdtWQZUHjOVmcpHmzNIgbD61I5r4z4uCtEnI7XbB/hIaZ17etVeKx2cyQNNqafEs2h19KtXh+27F5eLKTWELxvO99ENvxf2iPdAeLQDKgBXNmUiddlia5e50v3LqBbuTOtkqBkCeb4wcwnMYMQdiIinE4W76kDv86iYrlyJjMA0FlgQSsQR1Gw+lVzs8el5LIX22ZRwT8Fzs7XnS4wuWWS6cji2CCh0U5V8oI0gz3q05Vx/hYcajzEvC/AM/mhR0XXQVQve7qJ7xr23ptMQQIq6Fh3kxeXimVhI2z8fFP4PjSkgTWCe81O4NHzA61a7OOCML+WcnsWAuyNKKp+VMRmETOlFeerQ0TaPSUKnUgpGloooqkvCiimcXdyozdgT9qjOSjFyfY6ll4HFaRNKpnCqQig7hRPvGtOO0CTRF5SYPkEefqR9KTeBymN4Me8V20sD31NFxo99h71I4N2m83plUjt+b/SlI85h2MfUA/zphcVbQtLqIgasNNP9acwrAyQwMknQg+n8qAF4b4F9hPuBrTtMYNfLr1LH5Ekj7U/QAUUUUAFFFFACWrKcdsST/LetW+1UGPWZpm3eJFNbeODztsU3jG08Z/ydAwjoT1qVgbw1Gxp/mbgguLI0ZTmU9u4qm4DxC1d8l24bd4GJIJDmdNvhMbk7mn6dwqL6dT09n/DM6pbf1C61NeZbSj/AOl9e69yfxG3pNP8KuyADTOOwVxZHxqPzL5ln1PQ+hrnDxFaSxOHleTM3hUxJYLe/wAFVhO1UmKwOXQmtOlzygTP61WYvhTk5mVwNNRbZjqY2AqiFZU8ucsI5e2zmkqUcyZQ3MC/hre1yOzhAqZnYWwc7zICrIj5E0zypjFxB1WGU+ZQZ6xPp2rT8ZwOIXh/hrmR0XKFUNJUExuJ1H3msx/Z3YFtma6wtuxCKrmGLfEYB1P+lZFt4hVnWlqe3segq+E2yto6ViSxv3f1PR8PgkIHlqBxTC5dgIqwOKC1WcQ4uoBn5RTdNTcthapojDfCMlj7fmqL4M1YYlDcMgUqzh8mrVtRliJ5SqlqeOBrC4IDVhS72M6DalX7+YxFVmHxy3Hy2xmAnM+y6du9VTqxjJKT3fCLKVKrVhKVNeWPLey/Pf2Rv+Rb0k+1drnJKwTRWDe/3meo8Olm3RtqKKKRNMKZxNvMsd4+lOk1FxXEESAWEzqJ1jrpVNeUI025vCJRTb2H1uTPuR9P96xnGP7RrVu5cstaY5SVmQQWHSIpnjvGgzCMwDtCxpBEvmJkZRAE/IVm8S9hGLNbYg5QSm86hQodlicp8w7Sazf+S6klGlFv52x+WOwspNNs2fCeclxN254RKoFQjOh8uXPnY65dSUA12BNdbGviXXKbi21YEMAFLaESA2kdR5ToZkbV5/xPmtLC3LeGtKkhTda5eDnKNfC8kjzag5Tsa23LOOt3rC3BcU5wC5zDNmIkq2vlMk+XoIq+dWb3Z2do6cVKSxkvMCi211aSSSSzLOvqAOkVzi90W7bXRClYJbQDKxCsSeoAYt8qkYfDgAQBHoBH2ruNwa3bb23nK6lWgwYIiQeh10PQiqIyxLIrJIq/+dLQIW0jOg0DyESBI8peM23SrD/iD3EUhcgd7YU51YkFpaMkgaAjfrXmvGMdicNimtFg6iCGIAdgRMmANTrqAdaRw3nu5bAW4jAKTqMuZbhEEm3o50M6qNZ3malTua6bc4bfDz3/AOq/ljtSxSipRkn/AL9T2Oa7We4JzIt0oBmyG2mUupFwtqCWnposHrqa0ANaNOtTq50NPDx9zOlFx5R2iiirSI3c2qkv7mru7tVFiGgmmKIvWK7iNidax/GeUg5z2tG3K7AnqQehrbXrlRnintCqR0yQtGp0560zzG1icThLjZSwzCCDJ+1XvC+cbeQ+JaU3YPmywCehyjQH0irzidpXEEA/r9apTwGydSD7ZqWdhWjvSl+cFs/ErWTxWjuvjIvhHPl25ftWgqKWcBmCgAINTAiRoK9I/GNkJ6kgn0B2+cV5pwPlm2mKF3O2RJbKRqTEAZvnW2x+OItwNz5n6axO/YVm1oTpS01OfqP0qtKvDXS4+mCg56xNx8ircIVrgLgELCICfi9yNOtUPMGPRPBUqk3GUvAGYqPhOcajYbGqfn/HlkwwFzMWz/DtmzKd+ukfQ1T4vGrccFQcqEBQewOrfPWuU4vLfwWmywnN6+W2ASzPkILkkHuGOvbSra/hg13ww6s0AhZ80dyNhXlGOtvn/ZBi5eVyg5vh3Ea/OtQOP3sOqwpW4ygGVICiIgA/G3/k0+lOUrmtQfl3XyJXVjRusatmvZm0XDFfX9PrTF7h5El2RBMasCZImIHoCay78fvOgKuxfUJpLDNvcOmrnb0G1KwPBMSwLXGIzAgZjqAdzHcjSm1fXNTanHczq/hNrHzVpvC7Zx/ljmPxf4gmxhz5f+9ciAROir/4/rVngOHqihQNB9/U+tHD+FJZWF3O5O5/pU1ErTtqDgnOo8yfL/g894hedVxoUI4pR4Xu+7fuanlVYOldpfKyan2rlZF3/dZ6Lw7PQWTV0UUUkapB4txS3YTNcJA1AABLEwTlWOpivNcXzNZZbi2EvqHW5kYoAQWza+ViTBO41rb8zYsEraW34j/EJYrbUbS5G+/w1nrfLSsxe60kx5Um3bAGwyjU+81mX9GFdKM98PIzQbjujK4rj1/QKVAAUea2QWIGpM7Sdaq+JYhryqrRpr5QOojUt016Gt5e5UsSCPEESYF65E94Lb1Dbh2GjKArEHLmZTdg7mF6n6eprGVShSqKNOm8r2S2+rz+48qlVR9RhMPwNrjW7CmD4gyDKCZML5iBtEmYNez2LGHwNlUVLdsagKIliBuWiSepMTrWW4fg8PZxFu9bzAIWzBbFwZiUgEAmIk6ECNDS+PYl77sRfuWUIChFSHGU6HMoJOYnVQYOnY0+7qnhdR4/P7ZF5qpVlu39/wDJqbHH7Tg+fKBEnTbTv8IJI0Osdqm/jVyFgZAUt6EAE6HqPWvOP+FWLJLC/eDFiCEbzF2MmQoktrv2pKcLxFrN4V3EBCoHxgOpjVghkH1gDeq4XVCb2bS7alhP6Z5OO1mjX47ioshbdnLcxTxnCwzgHVnaDoJJCg6a+lVV3BHPeuJf8XF21tDEWWyRkJzIs5VKtDN59R0jaoHLuAbArcvpFxnQm5nlXbLLDWPK2+m21ajmS55Atool67CklQW8Ea3JHXQwJ6sK7KvbVact04rn/f2wVdOcJL37EHKbV0AiO22hnSO6kiR66elaPhPEy3lcy35WgDN6Hs1Z57bOMpcwNpAYj0DHUA9p+lS0AGk/7/1rO8Jk41HKi3ofZjVeOY4nyauiofDsZnWCfMN/X1qZXsE8rKMxrA3d2qhxm9aB6z3Emg01Q3YvXeFkqeIXYqu/FGpOPk1XkVu0orSeeuJycthTPNNMtKqXhMAbh9KtclBZZQqPUI1rHJZQlpZmMIijM7ZRsFH61guN/wBpGJZmS1ZIGoJYFm9fh0H3r1S3w9bTswAzHSeoUdJ95NU3MuLt4TCO6hVYg5fKNz0ArytxLqV5TPW2dPo28Ye37njqcSuM6XGtZwhjIQQhzb7a1YXrsNroWhsvaegNXeKtF+HYd4Escz+u8E/KoHM2CAWy67FB9qrjLzL7jb2i2ankjDZQ7nXNlA9IEn7mtSxncA+4B/WqDkWwThlJ6k/MVrMgit2i0oJYMC5lmb3K3wwNlA9gB+lKNgmp+UdqC1MKeOEJzoxlu2VwwXenFQA6D50+9cRdam5t8lUaUI7RRfcvpBop3gYj6UViXDzNm7bxxTSL6m79zKrECYBMd4ExTlN4k+RvY/pSo2Zd1LMWJ1MEkACSBH07Uo2D+8f0+WlO2VOUaH6Uoil3FPklljLWJ6/aqjjuFdEa5ZeGAnIQMhj16GrtnArOc43yMLcgkM+VV9ywP6Amqna0ZPeEX9kSVSa4b/UubOGIUBiC0DMY3PXTtM0v8MszAnacqzHaab4bjfFtK/7wE/xR5vvUmuRtKEPTCK+yB1JvlsZ/Cj/YAE+5FQeOWitlnRirW1kQAVI28ynQ7zO+lWhqg5q4wLdll6tC9dQfiK+wE9q7/TUXs4R3+EHUl7slWsEvhZDqpSDMywYaknuZpYwi9ZY5cksSzZJnLJ2Ewff61H4fxS09tCLifCoguoIIAkEEzNTBdU7MPqN+1cp29KkmoRSyEpylyxSCNBSs5pJNczirkscECdwvEEXVA/MYPtBP8q01ZvgdotdnooM+50A/zfT1rSVdHg4Jfaszxd4NaZ9qy/FklqdtfUJ3fpKa7cqGxqwezTNvC661tRmkjElDInCYEt6VdYCxkmo+HWKeNyla02088F9KOGkhm80/PWvKv7VOLhyttWkLJaNp7etb/mLios22jUxG+g9a8N4xjmvOzEyTt2+Vefj5pNnp3FKKR6PgbWbhllTpAE/SqHm7EDJYUbBW/wA1X2BvRglk7KP0rEcXcsyCTt3ncnaoW7zIurLTA9Q5HMYRAehb9avWvVnuTBOFX3b7Gr3LXqKUVoR5KvJ65L5FeNXRdpkik5qtwhbUyQWoV9aYoQa13SGs0/BW1oprge9FYlwsTNy2lmBpqjcSxXhWnuZc2RWaB1gTFSag8baMPd8pb9m+g1J0PSlB0zdjhCAlmAZjrp5UXpltovwr+u/Wnl4baBnw0nvlBP1OtP8AiA6g6V2qTo0MKo2EexI+nSqPhvKdoXr1y4puEuRbN1jchMqz5WJEyWUEiYA2rRAVXcFvF0diZm7d2bMNHKwD8q6gJFvh9tRCoqjsoyj6LFcfhqEQS8dhduAfKGqUK5NHAGP4+l8YhLKX2VLsFAIzCNILGWI333q3wfKlpdbua9cI8z3HuEH0CZsoG2kUzjUzcSszstpj9ySR33X71oDQwK1eXMODIsqCNozD9DSrvALDbpP+Jp+RmR8qsVWa74Ro3AxHMFlrF2xYweYG4Lha2DngArluftJK65pMwYq54dy+6qvjX3dhHwwq/wCIgS+/cCucNcf8QxeYjOq2FT97w8pYx/45m6fOryh7ATeEYiD4cIBBIyrl6jSNuu/vVuKz2BcC+kneQPfKT/KtCKnHg4JaszxS4AxrTPtWT4ofOaetV5hG8eIkaZoyigXKaZjWkjJ1EnOIptrka9qZL1UcwY7Lby9WYD5daSvpdOllD/h8OrWSZjOcuNFzdWdA5HvGkVi+G8Oa/chRooLuf3UXWf0HzqXx3FSz/wARgfOtfyZhhb4ZfuEfGLhnrAXKBPvNI29LU8fc1Lqtojn7Efg9wtZg/CO/as3xjEZr2n5QANNNO31qx4RipQj6CqXwzcxGUCWY5QPUmBS9svNIcuXiET1HkV5wg/juf5q0amoHB8ALFpLQ/KNT3J3P1mrMpXpopxikzyVTzTcl7nAgrvgikx2p1BRkhyR3sxXESpZSuBK7r2I6Ny34Gutcp3g41orIr+s2rdeQv6p+PYva3MBhLwYOQb9ZE7fOrO/eCqSfsJrKcUxipft+KyoTZiWKjOVZSQsncHWOocaaUm+B05w/g6WVyqXI6BnLZR+6vYelSBbBJ1cRpoxgyJ0pD4lWBCsr/vAMCcp0Ox0Os/Wl2m3kzBA29gP5VUdFm0CCDJBmdST9aaXBKqlbY8MGfh0gkkyBtOtHELgW2ZnzQq6HUnYaexpS30UAEhQFB1MQsbk0AUvCrmJe5dRr3ktsVz+GmcnpGkDTXbrVnZ4aVJPjXm0jzMpG8yBliah8r31e0ziAbl665Gk+ZoGnsBVlh7+djp8PrrsP9fpXWBQry6TiixxN4kITmDKLnm0y6LlC7EACr21gwABmuGOpuMSfU6xNVVji6fiMRqYtIA3bNnb77L6ydoq1F7zwTEE5RMTp941oYCjg17H3zvP1zaVU8fF9fCFq+6q1xLbaKzLmOjByJPse+9XZNZnmXiksgtHMtg+NfYHyKEHkUtsWkk5fQULID45OUXPFGIvm9IY3GZGYkCOq6CABHarBcDe/NiJ9rKL/ADNTPxCnUMsHbUailW3DbEH2o3AZwFs2nEnOzyuc6MCdQFAOUAxEAAkke1adGM+369azeIvBMjETDggRJJAJgfSflV/hbgM9xvrOvWpx4OD9zasZxgnOa2VzY1i+J4oFz70/Zta8GffRzAjWjS3qP+IqlxHM6pdKNEZQymekwwI6Edq0alSFPebwZMYN7IvM1ZrmB8+It2+0MfaJJ+1TLfNVg6Zt9vWs3zDj898NaJGhzHv0j2isrxO5pOklFp7ml4dqpVHJrt/KMBjmOdj0/rW/tHw+BMTu1s//ADf+lZK5wgMJJjUE+1afjnE1uYAYdBDeQEdlXqPpS1tdU0panh4GbhuelfO5lOA3eh7aVa8jYLxMdmO1uWPvsPuahYHhWVcwOoA+xq15fvDD+MwnMR5T6gyRVVrcUo1G2xi5q6qWF8/k9TBG9cF0NIB2JB9xuKwOP5tus0IYAmIG4mQT9Ke5c5hKEq5JzM7mdyMkge8gD51qR8TpSqaF+piOhJLJvlgUrxgKqOH8WS6mYHtO25AP/wBoqXnrRjpmspi7bi8Eh8TTX4ozTTV1F1qzSiOpmj4I+oopXBk2orGuPWbdv6CBxHjGDCBne8igqJU3SQWaBrrGtVePw/DyyJde8xcEqHLspCR1nSMw2g61F5j5bZrD5FQsMr5ct1SwVgxUF9JIB6iqjidhsSC1q29sW7N6M4CMbjqIC+Y/uaHTUiNqyYzqY3NRxhnY1+CTCIR4fhKAAuq3Nh081yKn28JZOVgVaCp/vLg+GSNAWB1JrP8ALPAXW/lDE2nsW3JJLr4uZg4+KVMZf9arON8s3RexPh2XdCyHPldXVSfOEQN+0UQpH8R0MV3FRnPIbxksGAyR6qdtOpUyfnUPH4XCqAbnigOyoMxYiT8KkHYadawWA4HiALf4i3imsqXUC2fOHFwlSykjylckHWIapv8Ay1dFtmyYov8Ail0zEgWBdLBoBjY9O5qyOvuRensaDhlzBi+bdoANLLOVgjFD5gGgKYIOveYmKsMSyWyqkZPEJC5Q5lhLESt0wCB21msLb4BctZfDtXUc3cbBdXKAsD4BYmRroZ11GtO2sIlxbKYdbiYnxH8XxGBIc2LigwWJZc5tyYjSpeYjsbbDcGsoDlS2ktmZmRgWM7vKgt/7U3isFYu3xZu3Q9xh4qWwgCQvkJXWT1/NVRy/wiL+H8OzetMocYzOXCvIgCQ0OQ0nOP507zPy7cu4x7lm2wezZtPYbMQty4r3DctTOmZWC/OpYZzYe4netWmuo1xJsWhcdTbnJbaRPlMzA2mmMZgWtKieTJfbLbXKMrtlLRGUiSoO5k1WryviMzk22NzF4S8HYklVv5yy2ySZAghQewq5TEXMU2EtjD3rf4dxcu+IoAlUZQiEHzasTO2nrVUqKly2WKo12Mxb4ivhF1W6ttVDSLbhCrEKI17sunrSbnEoVjF0BZzjLclABmzMo1URrPXWpfDsFdHC7mHFvFeMLVsZHUZAVuIWFozqQATFWljhWIS3jUuo965fwz+DeAADDwiq2WXTI6zoNiPWah/Sx93+pLrP2RT4bjOVGcMwHww+YM2YTCK4lhHb51YcH5zuSEGYlRPhupDlTuQMskeuvrVricDcFvA4jwWuCyjretADxIuBPMFOjFTbgjsxincIn4rGWbtvDtZt2RclnRUdzcgRlH5RB33J6RqK2x6ZP9TnWzykX3D+NLetzDIeqspBB7ajWvMebsUbeILKdo9tQdfXYV65csrGw+lePc+2wt5j6GK5XlKMM53FqulozVnH3HIhtS3fpAQD22pN6yXa4Il7YuB9v+15W16xFVeCxGW7KifOvX8qnMTrtVnxHGogvul5H8QXRaRQ2ebxJJuAgBYDGdd9qzZynJpNti2lLgjIi5FY/LToddY9ak27RZM4yqBMFmAk9UWfiPoO4rvE+Kqy3gWUr/04siANRkFwKQvbPM703w/Hr4Dq5Qga2k18UXYHmXSApgAzpp3ANQxLGcE+BFtREHoPkd4n6D60kYoAydANDsemp/8A3pVw3EbJKjOjRdIQ6tCGy2RriBAFXOqEprH1mtvcSZbV0eMly6zWYKqplcl5XCnIAPiQEgdvlFZfKO5HLeBfzDyA58mtxIznUKrTDGJOnY1DtLmIE6yqjUATou503nXars8Wth9Li+H+Mtu0LC+GqLmYjL8OYfWarcLjVKWst62ihpvIV87N4xbMDlOZMuWIIiDoOpHOOCOdivt3YbL+YNDag7EgmRpHTtT64ZizFdcis7CRMKRMd40PtJq0tYpEdWW6ltDcvNcWP7wNeLKQoX9opQhQnTXTWag4LEBbwuZYTM+ZepR5DIT/AAGKnq9iONxfCrt7KTb0TzZtQJaynitoeyifkRT2Dx2ITElAfPeKMvm0/aAFYO2xFJW/bDNaFweHbtYiHKkC5cuWypYDcaC2o9jTS4xES0+b/qLSNbRYOuaSlzNsAma56/3frVsbirHGltexFwi+UaLCcxOVtkm2isTq9xVLKCRKBjrqN9t6npzMgLKylbixKmNz0nrprPasO9u1eCubqWyLSW2V8wKm2uWUhSGUgTprJII609ZxCvdJQkqq2rakiGItrlzkdJPTtT1PxO4gms5+q4KXbU3vg9t4Big2x7/aiqHkN+51iaKb67qeZjtOCjHB6EaQbYO4oooLxBwifur/AOo/pTwFFFCAK7RRXQOGkNbBIJAJGxjUe3aiigByiiigDldoooA5RRRQAUUUUAIu7GvHP7Q7h8aOlFFJ3foK6nB5xgGj6H7U/glzxPv9zRRST5ZTIkYayHUK2w1HeaSLQDR0zfzooqvO51EjLlQRp5lPzkj9KTiLIDf4/wClFFQXJ0bvaAgdWFQkaHWOw+dcoq2PDOFk6bHs8D5CoiXSSB2/rXaKjEB21cM9+nyptbpLmex+wA/nXKKEV9yPlmfn+lSuBmDPtRRVkvSyXZno/wDZ5jG8SOmtFFFaFP0oYjw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ubdavid.org/espanol/nueva-vida3/graphics/16_dead-living-sacrific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77161" y="1988840"/>
            <a:ext cx="1684824" cy="136815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3.gstatic.com/images?q=tbn:ANd9GcQu0d6mnS9ruEgu60T2igAipBdhwiXTmPqXjm-ikENiLTH2Rjnb"/>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77121" y="3518943"/>
            <a:ext cx="1666879" cy="1278210"/>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8" descr="data:image/jpeg;base64,/9j/4AAQSkZJRgABAQAAAQABAAD/2wCEAAkGBhQSERQUEhQUFBQUGBcaFxQVFBQVFRUXFxUVFRQXFxUXHCYeGBkkGRYVHy8gIycpLCwsFR4xNTAqNSYrLCkBCQoKDgwOGg8PGiwlHyQvKSwtLCwsKSwsLCwsLCwsLCksKiwsLCwsLCwpLCwsLCwsLCwsKSwsLCwsLCwsKSwpKf/AABEIAJQAxQMBIgACEQEDEQH/xAAcAAAABwEBAAAAAAAAAAAAAAAAAQIDBAYHBQj/xABBEAABAwIDBQQGBwYGAwAAAAABAAIRAyEEEjEFBkFRcRNhgZEHIjJSobEUM0KCksHScsLR4fDxF0NTYqKyFSMk/8QAGgEAAgMBAQAAAAAAAAAAAAAAAwQBAgUABv/EAC4RAAICAQQABAUDBQEAAAAAAAABAhEDBBIhMQUyQVETFCJhoUKBsRVx0eHwUv/aAAwDAQACEQMRAD8A1TaO1CXFrDAGpGpXL7QnmlHVJaF4fPnlmm5Sf+jex44wVIcFQoB5QhGxAJDbXjXjojFWFF2hUDcjuGcDzkfmo2N2yBUbSYWl83BOggnzj5okMbatEqG7o6IelNqFFMgHmjyqjspwOsqlB1abJMQkFRyV2pjmdP0o5KJoC46DWASfgq+7bbmOORxeBJNOq0tfAN3UzbMO4jxR8MG+SyxPJaiW+o4KK7qoWF2iKtMOBjNpbW8J/DUvVHdb4q2WMkraKLHs7FkIQU72MJJYg9dnKQkFDMlZEOzXHWhJKIhGWpMLrJDypMJUdUUqSRBCXRrOafVJH9ckMyA8FaMnF2iXyuTu4HF9o2dCNQguXg3xMd35oL0Wn1941vXJmzwfU6IJQaEAgzVeZrk1RzLZFlQJQBXOJU528LD9GdFnZmlvc4EZfjHmotEHEClUa/JldL2xZ0CCOYI5rrbQwna0ns94ETyPA+cKkbBx1TMRGpuRYZm2dPVNYJUuQ+JbotepdqFUlxFoEcb+SmNbCi7NbLA46uue7hCk1GlCnTfAtPzUEXINSQ0pwBDIYK7ZY5osSNeSqWO2aWvaKmcC5BLs7SR7rrEEzccVbGlFisE2qwtcOncRcFGhJoviy/Cf2K5s4ZHw4n3o5axZWTA1Tlnvd81X/oZ7ZrajXDLoeDx14qyU2Dhom3Fyh9IXVSi6fuLNQlEHlOOYk5O9KNO+RC0FKIlAg8EIPFV6LCRTRGmnQUTgupHbmMmkiLE6SkuUF02NFqAYllGAqk2KoN18EEui1Gn8N7EBk+TntajYLo2oqZSPqNhylMCPKl0guRVvgHaQs8wOINLE1qR0bUcQP2jP5haK6nKzvfSl2ONFQD6xrb83NsfhCNi7oJgklIvGzsQC23UdCppeqfsvauUiTIET4q2sEiQZBUZFzaIz49khYQcUZCAahi4VNqfcYTcI3KydFHyxnF0M7Y0PA8ihgqk2OoseqcA70zXpQ4OGhgO/IpnTTqVe5f02snNHBZZ6SNu1hiewdLMNLb6B1gS89CfgrvtPeVlIVc1hRcASftHK11o4esB4FY7v5v19LqANa3I021BdzBPVaOPFBzurKbHGO5nPr7XqUXFrXOD2EgPDnDM2Za4QeS0Dcv0mscBSxbspsG1TcH9vl181jJxmtrcJJt0TjcYLc+fMJnNpY5F0CU2lyeqJBEgyDoRcIisx9FO+Tnn6JVJNiaTidIElnSJI6LTS0rz+bE8UtrDx5AkuKBJRR3IRYOUYKKEYCgkdolBCgEFoYfIgMuyM2ki7KE6ETgkGHtictktoQhKAXFWw4VX9IWyu1wudo9aic33dHfD5K0vKRUptc0tcJDgQR1CIntdoiMqdmY7v7RDgGm7ibeVlddlYwt9V3s8DyWY7e2fUwWILDYe0xw4tOh/LwVp3W2sHtAc66blBNfY0E1ljtZoAagUzg6ktg8E70ScltdMz2mnQcIFqTKMCVSyBTAk4yezdBj4W43/rRK0XK3ix7W0nNLgHOHO8dyNiu+CYRc5pIzrfza+HFN4pOd2j4BM2cWyJPfFvBZNiHHXmr4d3XYrFtotJOYmXRMN1c6J0AUXf+oadGnQLnSXF4pvIJpUx6lIAD1WEtBJDbdVv6ZpV9wmqg5W78qKGXpVOqmSUbStOjGUnZb9wKzhj8Nl17VgtyJg/AlekQ1YN6F9m9rjw86UWOf8AePqN/wCxPgt+a1ec8Qp5a9kPQf0jNUZWkwTAJganuHeqDiPSNUpPmtRDWlxHZBwNQNH25014Lu7xb1ilTq5bwCGuBBBdOUyOEHhxWObIxIqPrPrOu0Ou7WTafP8AJChgW3cxhKlz6mz7I3ww2JgU6gDj9h/qu8AdfBdwNWFYjC0WspnPM6OB+0Plb5LRtxt5O0/+d9TO5rQWuJklvXigZMSXMbOZcqPFGhRGvggj4fIgMuyMG96U1pTjoRsas+uQrkJMo2E6lHCN0KyXqVbETJujcUsU0OzhSoujrRw97t2hi6BAA7Vgmme/i3oYjyWRUKzqLzEgTpN2EatPJbyLKgb/AG5Bq5sRhfrNalP341c3/f3ceqbxTj5H6hcOTayJsXet8ib281ddn7Xa/W3eDIWF7P2sWOg+IMyDxV42JtaYv/BXzYNr5NDZDOr9TTLIwVW8HvCGkN9rukfBdmjtemRMOH3Z+STeJroRnhlB9EwFQNvbDp4unkfLSPZe2MzT3cx3FTaeLYdHDpx8k8FKUogLadmH4/d7EYTFFrqjgYltRhc0uY61oNtLjuVF3hZU7V5qOc8zdziS49SVv2/WCzOoPFyMzPMgj5FV3ano7ZUoy6TUPKNeS1tNqXF2+ht4llwrnlmEQjAVn23uTWouMtgDmQelwpW6m4QxLiK1bsBAyEMzhx5EyMq1/mMbjusyZaPKnVFy9AWH9bEvM+ywA8NXEjrotT2hiJLWh+WAXOHHKLWPOY81Xdx9lswDjhGkuzAva4wCXCM1ukHwUrfHeFuFac7CMwgPynKdbZvyWBke/O5D2PC4zUWZ5v8Ab0UAypRoUcri6S8E3JMuJvqVmVTaBJki51Ol1Y8Zt+i/E56rXFgkgNDTLuEh1iJVZ2pim1Khc0FoPMgknUkwAJJ4AABbGmx0uV2U1k4ryS64oDce7KWz6tjHeOS7G6O3H0sZQfmNngG/2S4SPiVXWFPYOple08iPnKYyY4uLVGfCbTR6/oiQiTWxsRnoscLhzWnXmJQWBhS2Iak+Thv3+wosM5P7IHzKZPpBo/ZYT1e0fkVg1DeMAiCRNzbjyvzXRwW8NElweDNhINj0BlbkPDtOvT8mXLVZV6Gu19/H5mkUqeXiJcTrA9b+S6uH31wxbNTNT63HmsbO1KXDPb3X+ViU0Me1zpnMeGa/SyPPw3TyXlALXTT5ZuFXe/BtbIrBx91jXOd5ALm1d+x/lUXH/dVcGDybJ+IWaM2w5gEloH7J8honDtdrrucecH5Qhw8JwJ2zpeJP0Ltid7sQ4+q6mzuayR4l10w3fyswgVKdNw95uYdZAmFVP/LT7GYnuEAeJ1UTE41+YOcHa6OgTz0TUvDtPJVsQFeIzi/MSd+sJh8ROIwodSr/AG6Rgsqc3NcDAfz0nqqrsreAtGU27irAdpNJjs234iXOvPDquFtXYvaHO31XmfskB38+9AnoYbdi6NDT+MbJck7BbzFtS56K97K3nlsAg/NYriaFSmRmBHI8PAqTgdvupkXIhZ+XQ3zDs38PiMJefpm/YfazXAT4ypQ2jluwx3G7T4LHsBv5wdB6hdKnviOGvKbJCWHNHiSH0sOTpmoja3aEdoAMpkACQTzzIYzGANn+v7qlbC3oFQhp15i6s1SvSaJc5vSUJzklsqjlp4wfBW9tk1M2VpmJ68+mqmbvgNptEDU3A87KJtzGZqbspABBlx87Jvdd2aiXMuWyPGASEFXtv7jPFnTxW020q9KqD9UZI5NMteI6ErRa9FtRha9ofTcIIN2uB7l5/wB6MS/1zPtkCef9XXoTCtDabAeDGjyaExHE3FOzI8QpTSXZ5v353cbhO0AGtV4H7AcQ1UZy2b057PAY2oCTmqXtYeqYWP0abTqb8OWn8Vs6Vv4dyM7V/VOKXshhG03Tj2JpNiTVHqP0W7S7bZ1B3EMa08btkfkgsx9D+9j8PSr04zNDmFs8Cc+aPIILJemcW0vd/wAjLnF8syoo2uhEUIWsKkhuOeNHKfT27pmHWOfCAuRCEK25oHLFCXaO+zeKdeepva0+K6uGxzXXaQbTadJ4hUuEoPI0JCusskLz0eOS44L4MdIs6MusWienRFTrTYG/Uce8qnYBzi6Gyc3Dmuj2D5MNfaOB1tyRYzn7ic9HGLqyw+rY5gJPA6GOacbjcrsoeTxuZA0PGyqzsJUPB8TyKI0arRob3+MKPrrs75ePud7H4kOkFuYcyQBzGnFVjaOHDTIsDwJn48k9Ww9U3h0H4qHjMO5hAdIkSJ5En8wgycr5Y5p4bOE/2GGuU3CtcVAUnC4ktOtlSXKNTTyUZrd0WfY2MdTOmuuq65qTV9arI4N0hVL6eTxSmY0zPFZ+TTuTbPR49RBKkywbc29LMjSSefIc12tzdrBlAsJiZM8bj5KixLS6Up+0CGjLaBHQIctKnDZH3I+Kk90jvbwbSFV7abdXuaPjl/gt1dtIAROg/kvM2yMUTXZUJ9hwd1IMj4q/Yffl2jiZ5z5KMmJ4oqMReM1qG8j69C173bTw2Iw9fD1iA5oBFwCHRmY4DU3WLVdhkNzhzYEWm828tfgV2989odo/tWhzHkQSLteBYEciFUamIcdSf7JjSwntvd2Ia2UVLa4kjF0iG0+ZBd4EmCfKU1i6Ba64iQDHUSknEE6mdNe4RCf2jis7weTQCeZ4/E/BNpNNGfaZ3tx6xb20H3P30E1uZ/m/c/fQV6KHSduLSmzqnmP0IP3FpDjV82n9xWluGM+qD5FOfQnDhPWV6H5XD7HjP6hqP/RURuE33n/8f4JFTcIcHOHi0n5K4dg/vHQJTAe8fdXfK4vY7+palfqKcNwO9/k1KPo7jVz442arvQbe5MW4kLqUWU+Pxj81WWnxL9JaPiOpl1Ipe7G5raOIY/MXRMtc1jgQRBF/mFoB2ZSP+VT/AADw4IqDWTIyyenDkp7S3+390OUYriKLfEnkd5HbIB2PQdrSZ+EInbBof6TYHdK6zcn+7yH8UYp8ifID80Kwmy+jlU936H+mwfdAWWelvD02Yymym1rQ2i2cvEue86dPmtup0Odz1H9clhPpFripj65GjSGDjGRoafiCldRJNGr4bhbyP+zKc4IgU45qaKTNiSpk6jUEIm1pJsoUow5VoP8AMPhE1+IgQEiu+BHE6qLmTlGmXuAFyTAC6kiZaiU+P2HsC+CnsVizM/1ZIw9KHkcrJvHawOSq6chhOePT/vROftEuGshczEi9kltRJc6V0Y7egGbUvLFJhShKJGERChZ9zB9b9z99BaT6N9w6X0Rlaox7n1mtcbwAJflgAciD4oIjhXbF3qF7Mbw9Bwd7Pm7+akdk7meknw4qv717NxODxDqb8TVEExLmXpOdDHNBF7DwgrnYwgNafplZz3CS0F4yn1iGkj1bjL0ghaj8Rh6I8s/DZXzL+S4Gg7jBtzPgnqGzgRcx3FyzN+MN8z6wucoFZ1p52l3zUnA1jkB7evqR9YWtFhBknnOgXfO3+n8l34bSvd+DSm7PaNInvv8AmnW0b6jyCzMSZLcVVMuOX1jmDb68CnXbUALpq1xoGt7V5GkTN+Mki0aAqJayv0/khaDniX4ZpbKfeP8AipFMD3mnqQsmr7RqAgdtVPEu7R2UT9kAeS6H/kHCC2tWIa2XNfUy5ouYf04CCoepXTRdaRrqRqQMe6fvD+KR9JA5eDpWUP3orCTTquAHfJIv7w/gku38rZh/7XNE+zANpP2iFHxY8cP8f5C/K5X01+f8GtjHi1+PcVgW8NYjFYhrtRVqf9irU3fSqCc1XMfWEAN4NmZDePDpdUnbeN7bEVKgBGd2aCZInW6VzzjOkk0afhkcuGUnL1SIz3QmCgSiShrSlYEEprUqpThQQk6sQArRu9sssw1bGPBAaDTpnm9/quI6NJ8+5V3C0g57WkwCQCeQm58le9/duYf6NQwuE+qp3PMmIv36nxQsr6gvX+PUb0sGm8r6j/Pp+Sn4EalRMTUlxUlrsrFBKvFW2yc8qxxh+4prEdSnCVh2SQnq1MkgKX2Cjj3QuiHCdo0C4gDiQPOyFdsWU7Zxymm4RIc030s4G/dZduqiqx+a/RM9SbDe2lh6VMEeoxrYg8GgfkiUX0f4iriqDq9VrA18ZIaROWQ9wHul2h4wjTDlH7mTHHOlT/k7u8W6eHxzMmIZmj2Xg5Xs55XC46aLIts+jmhSqFraleO91KfhTQQQBucIvlokY7cagW0yXVJc0zene5GmS1lzXejzD+/W86f6EEFKbYooRXSFs3Hos9mpWEG16fL9hTMVuFhyxpJqEkOOrNdZ9hBBFi3R0scbTogs3NogXL3SPtdmYtw9RKq7kUYA7StBHOnabGPURIKUwnw4X0RMHuJRY4EPqm+jjSIPUZFMp7kUQ/2qhBIJaeyInTQs5EoIKsui8oK7oRtLcmjUrOcXVASdG9k0AcAAGWXMf6NcOROevx+1T/QggqvpDGKKV/2Gv8NcN79f8VP9CH+GuG9+v+Kn+hBBQSP4f0a4b3634qf6EdT0b4cuJz1vxU/0IIKvqMp/Ql9xk+jbDz7df8VP9CB9G+HOtSv+Kn+hBBSAb5ocqejnDx9ZX196n+hM/wCGuG9+v+Kn+hBBci2RtvklYf0b4cD2634qf6E6z0d4eXHPW/FT/QgghtDmObUY1/3DIb/RvhyfrK/4qf6FfdyvRBgYbWqdrVLYIZUe3JMcWsaJ6EwjQVqE7dP7mpspAAACABAAsABoABoiQQUg6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4" name="Picture 10" descr="http://t0.gstatic.com/images?q=tbn:ANd9GcQag6kxxiovSSOOFXUSmLb1m-IwOZ4yvMm5IgdxbGr7Sl4Wl_BP9Q"/>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77161" y="5013176"/>
            <a:ext cx="1666839" cy="1844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8900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000" fill="hold"/>
                                        <p:tgtEl>
                                          <p:spTgt spid="8"/>
                                        </p:tgtEl>
                                        <p:attrNameLst>
                                          <p:attrName>ppt_w</p:attrName>
                                        </p:attrNameLst>
                                      </p:cBhvr>
                                      <p:tavLst>
                                        <p:tav tm="0">
                                          <p:val>
                                            <p:fltVal val="0"/>
                                          </p:val>
                                        </p:tav>
                                        <p:tav tm="100000">
                                          <p:val>
                                            <p:strVal val="#ppt_w"/>
                                          </p:val>
                                        </p:tav>
                                      </p:tavLst>
                                    </p:anim>
                                    <p:anim calcmode="lin" valueType="num">
                                      <p:cBhvr>
                                        <p:cTn id="16" dur="1000" fill="hold"/>
                                        <p:tgtEl>
                                          <p:spTgt spid="8"/>
                                        </p:tgtEl>
                                        <p:attrNameLst>
                                          <p:attrName>ppt_h</p:attrName>
                                        </p:attrNameLst>
                                      </p:cBhvr>
                                      <p:tavLst>
                                        <p:tav tm="0">
                                          <p:val>
                                            <p:fltVal val="0"/>
                                          </p:val>
                                        </p:tav>
                                        <p:tav tm="100000">
                                          <p:val>
                                            <p:strVal val="#ppt_h"/>
                                          </p:val>
                                        </p:tav>
                                      </p:tavLst>
                                    </p:anim>
                                    <p:anim calcmode="lin" valueType="num">
                                      <p:cBhvr>
                                        <p:cTn id="17" dur="1000" fill="hold"/>
                                        <p:tgtEl>
                                          <p:spTgt spid="8"/>
                                        </p:tgtEl>
                                        <p:attrNameLst>
                                          <p:attrName>style.rotation</p:attrName>
                                        </p:attrNameLst>
                                      </p:cBhvr>
                                      <p:tavLst>
                                        <p:tav tm="0">
                                          <p:val>
                                            <p:fltVal val="90"/>
                                          </p:val>
                                        </p:tav>
                                        <p:tav tm="100000">
                                          <p:val>
                                            <p:fltVal val="0"/>
                                          </p:val>
                                        </p:tav>
                                      </p:tavLst>
                                    </p:anim>
                                    <p:animEffect transition="in" filter="fade">
                                      <p:cBhvr>
                                        <p:cTn id="18" dur="1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1028"/>
                                        </p:tgtEl>
                                        <p:attrNameLst>
                                          <p:attrName>style.visibility</p:attrName>
                                        </p:attrNameLst>
                                      </p:cBhvr>
                                      <p:to>
                                        <p:strVal val="visible"/>
                                      </p:to>
                                    </p:set>
                                    <p:anim calcmode="lin" valueType="num">
                                      <p:cBhvr>
                                        <p:cTn id="31" dur="1000" fill="hold"/>
                                        <p:tgtEl>
                                          <p:spTgt spid="1028"/>
                                        </p:tgtEl>
                                        <p:attrNameLst>
                                          <p:attrName>ppt_w</p:attrName>
                                        </p:attrNameLst>
                                      </p:cBhvr>
                                      <p:tavLst>
                                        <p:tav tm="0">
                                          <p:val>
                                            <p:fltVal val="0"/>
                                          </p:val>
                                        </p:tav>
                                        <p:tav tm="100000">
                                          <p:val>
                                            <p:strVal val="#ppt_w"/>
                                          </p:val>
                                        </p:tav>
                                      </p:tavLst>
                                    </p:anim>
                                    <p:anim calcmode="lin" valueType="num">
                                      <p:cBhvr>
                                        <p:cTn id="32" dur="1000" fill="hold"/>
                                        <p:tgtEl>
                                          <p:spTgt spid="1028"/>
                                        </p:tgtEl>
                                        <p:attrNameLst>
                                          <p:attrName>ppt_h</p:attrName>
                                        </p:attrNameLst>
                                      </p:cBhvr>
                                      <p:tavLst>
                                        <p:tav tm="0">
                                          <p:val>
                                            <p:fltVal val="0"/>
                                          </p:val>
                                        </p:tav>
                                        <p:tav tm="100000">
                                          <p:val>
                                            <p:strVal val="#ppt_h"/>
                                          </p:val>
                                        </p:tav>
                                      </p:tavLst>
                                    </p:anim>
                                    <p:anim calcmode="lin" valueType="num">
                                      <p:cBhvr>
                                        <p:cTn id="33" dur="1000" fill="hold"/>
                                        <p:tgtEl>
                                          <p:spTgt spid="1028"/>
                                        </p:tgtEl>
                                        <p:attrNameLst>
                                          <p:attrName>style.rotation</p:attrName>
                                        </p:attrNameLst>
                                      </p:cBhvr>
                                      <p:tavLst>
                                        <p:tav tm="0">
                                          <p:val>
                                            <p:fltVal val="90"/>
                                          </p:val>
                                        </p:tav>
                                        <p:tav tm="100000">
                                          <p:val>
                                            <p:fltVal val="0"/>
                                          </p:val>
                                        </p:tav>
                                      </p:tavLst>
                                    </p:anim>
                                    <p:animEffect transition="in" filter="fade">
                                      <p:cBhvr>
                                        <p:cTn id="34" dur="1000"/>
                                        <p:tgtEl>
                                          <p:spTgt spid="1028"/>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 calcmode="lin" valueType="num">
                                      <p:cBhvr>
                                        <p:cTn id="41" dur="1000" fill="hold"/>
                                        <p:tgtEl>
                                          <p:spTgt spid="6"/>
                                        </p:tgtEl>
                                        <p:attrNameLst>
                                          <p:attrName>style.rotation</p:attrName>
                                        </p:attrNameLst>
                                      </p:cBhvr>
                                      <p:tavLst>
                                        <p:tav tm="0">
                                          <p:val>
                                            <p:fltVal val="90"/>
                                          </p:val>
                                        </p:tav>
                                        <p:tav tm="100000">
                                          <p:val>
                                            <p:fltVal val="0"/>
                                          </p:val>
                                        </p:tav>
                                      </p:tavLst>
                                    </p:anim>
                                    <p:animEffect transition="in" filter="fade">
                                      <p:cBhvr>
                                        <p:cTn id="42" dur="10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1030"/>
                                        </p:tgtEl>
                                        <p:attrNameLst>
                                          <p:attrName>style.visibility</p:attrName>
                                        </p:attrNameLst>
                                      </p:cBhvr>
                                      <p:to>
                                        <p:strVal val="visible"/>
                                      </p:to>
                                    </p:set>
                                    <p:anim calcmode="lin" valueType="num">
                                      <p:cBhvr>
                                        <p:cTn id="47" dur="1000" fill="hold"/>
                                        <p:tgtEl>
                                          <p:spTgt spid="1030"/>
                                        </p:tgtEl>
                                        <p:attrNameLst>
                                          <p:attrName>ppt_w</p:attrName>
                                        </p:attrNameLst>
                                      </p:cBhvr>
                                      <p:tavLst>
                                        <p:tav tm="0">
                                          <p:val>
                                            <p:fltVal val="0"/>
                                          </p:val>
                                        </p:tav>
                                        <p:tav tm="100000">
                                          <p:val>
                                            <p:strVal val="#ppt_w"/>
                                          </p:val>
                                        </p:tav>
                                      </p:tavLst>
                                    </p:anim>
                                    <p:anim calcmode="lin" valueType="num">
                                      <p:cBhvr>
                                        <p:cTn id="48" dur="1000" fill="hold"/>
                                        <p:tgtEl>
                                          <p:spTgt spid="1030"/>
                                        </p:tgtEl>
                                        <p:attrNameLst>
                                          <p:attrName>ppt_h</p:attrName>
                                        </p:attrNameLst>
                                      </p:cBhvr>
                                      <p:tavLst>
                                        <p:tav tm="0">
                                          <p:val>
                                            <p:fltVal val="0"/>
                                          </p:val>
                                        </p:tav>
                                        <p:tav tm="100000">
                                          <p:val>
                                            <p:strVal val="#ppt_h"/>
                                          </p:val>
                                        </p:tav>
                                      </p:tavLst>
                                    </p:anim>
                                    <p:anim calcmode="lin" valueType="num">
                                      <p:cBhvr>
                                        <p:cTn id="49" dur="1000" fill="hold"/>
                                        <p:tgtEl>
                                          <p:spTgt spid="1030"/>
                                        </p:tgtEl>
                                        <p:attrNameLst>
                                          <p:attrName>style.rotation</p:attrName>
                                        </p:attrNameLst>
                                      </p:cBhvr>
                                      <p:tavLst>
                                        <p:tav tm="0">
                                          <p:val>
                                            <p:fltVal val="90"/>
                                          </p:val>
                                        </p:tav>
                                        <p:tav tm="100000">
                                          <p:val>
                                            <p:fltVal val="0"/>
                                          </p:val>
                                        </p:tav>
                                      </p:tavLst>
                                    </p:anim>
                                    <p:animEffect transition="in" filter="fade">
                                      <p:cBhvr>
                                        <p:cTn id="50" dur="1000"/>
                                        <p:tgtEl>
                                          <p:spTgt spid="1030"/>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1000" fill="hold"/>
                                        <p:tgtEl>
                                          <p:spTgt spid="7"/>
                                        </p:tgtEl>
                                        <p:attrNameLst>
                                          <p:attrName>ppt_w</p:attrName>
                                        </p:attrNameLst>
                                      </p:cBhvr>
                                      <p:tavLst>
                                        <p:tav tm="0">
                                          <p:val>
                                            <p:fltVal val="0"/>
                                          </p:val>
                                        </p:tav>
                                        <p:tav tm="100000">
                                          <p:val>
                                            <p:strVal val="#ppt_w"/>
                                          </p:val>
                                        </p:tav>
                                      </p:tavLst>
                                    </p:anim>
                                    <p:anim calcmode="lin" valueType="num">
                                      <p:cBhvr>
                                        <p:cTn id="56" dur="1000" fill="hold"/>
                                        <p:tgtEl>
                                          <p:spTgt spid="7"/>
                                        </p:tgtEl>
                                        <p:attrNameLst>
                                          <p:attrName>ppt_h</p:attrName>
                                        </p:attrNameLst>
                                      </p:cBhvr>
                                      <p:tavLst>
                                        <p:tav tm="0">
                                          <p:val>
                                            <p:fltVal val="0"/>
                                          </p:val>
                                        </p:tav>
                                        <p:tav tm="100000">
                                          <p:val>
                                            <p:strVal val="#ppt_h"/>
                                          </p:val>
                                        </p:tav>
                                      </p:tavLst>
                                    </p:anim>
                                    <p:anim calcmode="lin" valueType="num">
                                      <p:cBhvr>
                                        <p:cTn id="57" dur="1000" fill="hold"/>
                                        <p:tgtEl>
                                          <p:spTgt spid="7"/>
                                        </p:tgtEl>
                                        <p:attrNameLst>
                                          <p:attrName>style.rotation</p:attrName>
                                        </p:attrNameLst>
                                      </p:cBhvr>
                                      <p:tavLst>
                                        <p:tav tm="0">
                                          <p:val>
                                            <p:fltVal val="90"/>
                                          </p:val>
                                        </p:tav>
                                        <p:tav tm="100000">
                                          <p:val>
                                            <p:fltVal val="0"/>
                                          </p:val>
                                        </p:tav>
                                      </p:tavLst>
                                    </p:anim>
                                    <p:animEffect transition="in" filter="fade">
                                      <p:cBhvr>
                                        <p:cTn id="58" dur="1000"/>
                                        <p:tgtEl>
                                          <p:spTgt spid="7"/>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nodeType="clickEffect">
                                  <p:stCondLst>
                                    <p:cond delay="0"/>
                                  </p:stCondLst>
                                  <p:childTnLst>
                                    <p:set>
                                      <p:cBhvr>
                                        <p:cTn id="62" dur="1" fill="hold">
                                          <p:stCondLst>
                                            <p:cond delay="0"/>
                                          </p:stCondLst>
                                        </p:cTn>
                                        <p:tgtEl>
                                          <p:spTgt spid="1034"/>
                                        </p:tgtEl>
                                        <p:attrNameLst>
                                          <p:attrName>style.visibility</p:attrName>
                                        </p:attrNameLst>
                                      </p:cBhvr>
                                      <p:to>
                                        <p:strVal val="visible"/>
                                      </p:to>
                                    </p:set>
                                    <p:anim calcmode="lin" valueType="num">
                                      <p:cBhvr>
                                        <p:cTn id="63" dur="1000" fill="hold"/>
                                        <p:tgtEl>
                                          <p:spTgt spid="1034"/>
                                        </p:tgtEl>
                                        <p:attrNameLst>
                                          <p:attrName>ppt_w</p:attrName>
                                        </p:attrNameLst>
                                      </p:cBhvr>
                                      <p:tavLst>
                                        <p:tav tm="0">
                                          <p:val>
                                            <p:fltVal val="0"/>
                                          </p:val>
                                        </p:tav>
                                        <p:tav tm="100000">
                                          <p:val>
                                            <p:strVal val="#ppt_w"/>
                                          </p:val>
                                        </p:tav>
                                      </p:tavLst>
                                    </p:anim>
                                    <p:anim calcmode="lin" valueType="num">
                                      <p:cBhvr>
                                        <p:cTn id="64" dur="1000" fill="hold"/>
                                        <p:tgtEl>
                                          <p:spTgt spid="1034"/>
                                        </p:tgtEl>
                                        <p:attrNameLst>
                                          <p:attrName>ppt_h</p:attrName>
                                        </p:attrNameLst>
                                      </p:cBhvr>
                                      <p:tavLst>
                                        <p:tav tm="0">
                                          <p:val>
                                            <p:fltVal val="0"/>
                                          </p:val>
                                        </p:tav>
                                        <p:tav tm="100000">
                                          <p:val>
                                            <p:strVal val="#ppt_h"/>
                                          </p:val>
                                        </p:tav>
                                      </p:tavLst>
                                    </p:anim>
                                    <p:anim calcmode="lin" valueType="num">
                                      <p:cBhvr>
                                        <p:cTn id="65" dur="1000" fill="hold"/>
                                        <p:tgtEl>
                                          <p:spTgt spid="1034"/>
                                        </p:tgtEl>
                                        <p:attrNameLst>
                                          <p:attrName>style.rotation</p:attrName>
                                        </p:attrNameLst>
                                      </p:cBhvr>
                                      <p:tavLst>
                                        <p:tav tm="0">
                                          <p:val>
                                            <p:fltVal val="90"/>
                                          </p:val>
                                        </p:tav>
                                        <p:tav tm="100000">
                                          <p:val>
                                            <p:fltVal val="0"/>
                                          </p:val>
                                        </p:tav>
                                      </p:tavLst>
                                    </p:anim>
                                    <p:animEffect transition="in" filter="fade">
                                      <p:cBhvr>
                                        <p:cTn id="66" dur="1000"/>
                                        <p:tgtEl>
                                          <p:spTgt spid="1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3538736" cy="6120680"/>
          </a:xfrm>
          <a:solidFill>
            <a:srgbClr val="FFC000"/>
          </a:solidFill>
        </p:spPr>
        <p:txBody>
          <a:bodyPr>
            <a:noAutofit/>
          </a:bodyPr>
          <a:lstStyle/>
          <a:p>
            <a:pPr marL="0" indent="0" algn="ctr">
              <a:buNone/>
            </a:pPr>
            <a:r>
              <a:rPr lang="es-CO" sz="4000" dirty="0"/>
              <a:t>Si usted realmente le ha permitido a Dios que Él tome el control de su vida, Él también debe tener el control de sus recursos y posesiones.</a:t>
            </a:r>
          </a:p>
        </p:txBody>
      </p:sp>
      <p:pic>
        <p:nvPicPr>
          <p:cNvPr id="2050" name="Picture 2" descr="http://t0.gstatic.com/images?q=tbn:ANd9GcQSEPyYouutWz4OuSs5jQ8xFpLCrE71AXDTnrPpx5BqOkW2V-ZYj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476672"/>
            <a:ext cx="4392488" cy="5544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848964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720080"/>
          </a:xfrm>
        </p:spPr>
        <p:txBody>
          <a:bodyPr>
            <a:normAutofit/>
          </a:bodyPr>
          <a:lstStyle/>
          <a:p>
            <a:pPr marL="0" indent="0" algn="ctr">
              <a:buNone/>
            </a:pPr>
            <a:r>
              <a:rPr lang="es-CO" sz="3600" b="1" u="sng" dirty="0"/>
              <a:t>Mayordomía de las capacidades</a:t>
            </a:r>
            <a:r>
              <a:rPr lang="es-CO" sz="3600" u="sng" dirty="0" smtClean="0"/>
              <a:t>:</a:t>
            </a:r>
          </a:p>
        </p:txBody>
      </p:sp>
      <p:sp>
        <p:nvSpPr>
          <p:cNvPr id="4" name="3 Rectángulo"/>
          <p:cNvSpPr/>
          <p:nvPr/>
        </p:nvSpPr>
        <p:spPr>
          <a:xfrm>
            <a:off x="264880" y="1354128"/>
            <a:ext cx="4176464" cy="5078313"/>
          </a:xfrm>
          <a:prstGeom prst="rect">
            <a:avLst/>
          </a:prstGeom>
          <a:gradFill>
            <a:gsLst>
              <a:gs pos="0">
                <a:srgbClr val="5E9EFF">
                  <a:lumMod val="0"/>
                  <a:lumOff val="100000"/>
                </a:srgbClr>
              </a:gs>
              <a:gs pos="39999">
                <a:srgbClr val="85C2FF"/>
              </a:gs>
              <a:gs pos="70000">
                <a:srgbClr val="C4D6EB"/>
              </a:gs>
              <a:gs pos="100000">
                <a:srgbClr val="FFEBFA"/>
              </a:gs>
            </a:gsLst>
            <a:lin ang="5400000" scaled="0"/>
          </a:gradFill>
        </p:spPr>
        <p:txBody>
          <a:bodyPr wrap="square">
            <a:spAutoFit/>
          </a:bodyPr>
          <a:lstStyle/>
          <a:p>
            <a:pPr algn="ctr"/>
            <a:r>
              <a:rPr lang="es-CO" sz="3600" dirty="0"/>
              <a:t>Cada persona </a:t>
            </a:r>
            <a:r>
              <a:rPr lang="es-CO" sz="3600" dirty="0" smtClean="0"/>
              <a:t>por humilde que sea, posee </a:t>
            </a:r>
            <a:r>
              <a:rPr lang="es-CO" sz="3600" dirty="0"/>
              <a:t>aptitudes especiales</a:t>
            </a:r>
            <a:r>
              <a:rPr lang="es-CO" sz="3600" dirty="0" smtClean="0"/>
              <a:t>.</a:t>
            </a:r>
          </a:p>
          <a:p>
            <a:pPr algn="ctr"/>
            <a:r>
              <a:rPr lang="es-CO" sz="3600" dirty="0" smtClean="0"/>
              <a:t> </a:t>
            </a:r>
            <a:r>
              <a:rPr lang="es-CO" sz="3600" dirty="0"/>
              <a:t>Cada talento puede ser usado para glorificar, ya sea al que lo posee o a su dador original. </a:t>
            </a:r>
          </a:p>
        </p:txBody>
      </p:sp>
      <p:pic>
        <p:nvPicPr>
          <p:cNvPr id="3074" name="Picture 2" descr="http://amen-amen.net/wp-content/uploads/2011/02/Pobreza-2502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340768"/>
            <a:ext cx="4048125" cy="233362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572000" y="3862507"/>
            <a:ext cx="4310062" cy="2677656"/>
          </a:xfrm>
          <a:prstGeom prst="rect">
            <a:avLst/>
          </a:prstGeom>
          <a:gradFill>
            <a:gsLst>
              <a:gs pos="0">
                <a:srgbClr val="FFEFD1"/>
              </a:gs>
              <a:gs pos="64999">
                <a:srgbClr val="F0EBD5"/>
              </a:gs>
              <a:gs pos="100000">
                <a:srgbClr val="D1C39F"/>
              </a:gs>
            </a:gsLst>
            <a:lin ang="5400000" scaled="0"/>
          </a:gradFill>
        </p:spPr>
        <p:txBody>
          <a:bodyPr wrap="square">
            <a:spAutoFit/>
          </a:bodyPr>
          <a:lstStyle/>
          <a:p>
            <a:pPr algn="ctr"/>
            <a:r>
              <a:rPr lang="es-CO" sz="2400" b="1" i="1" dirty="0">
                <a:solidFill>
                  <a:srgbClr val="FF0000"/>
                </a:solidFill>
              </a:rPr>
              <a:t>Somos mayordomos de Dios, a quienes él ha confiado tiempo y oportunidades, capacidades y posesiones y las bendiciones de la tierra y sus recursos. Somos responsables ante él por su empleo adecuado.</a:t>
            </a:r>
            <a:endParaRPr lang="es-CO" sz="2400" b="1" dirty="0">
              <a:solidFill>
                <a:srgbClr val="FF0000"/>
              </a:solidFill>
            </a:endParaRPr>
          </a:p>
        </p:txBody>
      </p:sp>
    </p:spTree>
    <p:extLst>
      <p:ext uri="{BB962C8B-B14F-4D97-AF65-F5344CB8AC3E}">
        <p14:creationId xmlns:p14="http://schemas.microsoft.com/office/powerpoint/2010/main" val="2423240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4690864" cy="4525963"/>
          </a:xfrm>
        </p:spPr>
        <p:txBody>
          <a:bodyPr>
            <a:normAutofit fontScale="92500" lnSpcReduction="20000"/>
          </a:bodyPr>
          <a:lstStyle/>
          <a:p>
            <a:pPr marL="0" indent="0" algn="ctr">
              <a:buNone/>
            </a:pPr>
            <a:r>
              <a:rPr lang="es-CO" dirty="0"/>
              <a:t>Debiéramos cultivar los dones que el Espíritu Santo le concede a cada uno de nosotros, con el fin de multiplicarlos </a:t>
            </a:r>
            <a:r>
              <a:rPr lang="es-CO" dirty="0" smtClean="0">
                <a:solidFill>
                  <a:srgbClr val="FF0000"/>
                </a:solidFill>
              </a:rPr>
              <a:t>(Léalos en Mat.25:14-27).</a:t>
            </a:r>
            <a:r>
              <a:rPr lang="es-CO" dirty="0" smtClean="0"/>
              <a:t> </a:t>
            </a:r>
          </a:p>
          <a:p>
            <a:pPr marL="0" indent="0" algn="ctr">
              <a:buNone/>
            </a:pPr>
            <a:r>
              <a:rPr lang="es-CO" dirty="0" smtClean="0"/>
              <a:t>Los </a:t>
            </a:r>
            <a:r>
              <a:rPr lang="es-CO" dirty="0"/>
              <a:t>buenos mayordomos usan liberalmente sus dones con el fin de producir mayores beneficios para su amo.</a:t>
            </a:r>
          </a:p>
        </p:txBody>
      </p:sp>
      <p:pic>
        <p:nvPicPr>
          <p:cNvPr id="4098" name="Picture 2" descr="http://2.bp.blogspot.com/-kbH3Nd23mpU/TZ87fROXLEI/AAAAAAAAAIw/9nYdhGFgjA4/s1600/images.jpgsfg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0160" y="123093"/>
            <a:ext cx="3546336" cy="287385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4653136"/>
            <a:ext cx="8856984" cy="1938992"/>
          </a:xfrm>
          <a:prstGeom prst="rect">
            <a:avLst/>
          </a:prstGeom>
        </p:spPr>
        <p:txBody>
          <a:bodyPr wrap="square">
            <a:spAutoFit/>
          </a:bodyPr>
          <a:lstStyle/>
          <a:p>
            <a:pPr algn="ctr"/>
            <a:r>
              <a:rPr lang="es-CO" sz="2400" b="1" i="1" dirty="0">
                <a:solidFill>
                  <a:srgbClr val="FF0000"/>
                </a:solidFill>
              </a:rPr>
              <a:t>La </a:t>
            </a:r>
            <a:r>
              <a:rPr lang="es-CO" sz="2400" b="1" i="1" dirty="0" smtClean="0">
                <a:solidFill>
                  <a:srgbClr val="FF0000"/>
                </a:solidFill>
              </a:rPr>
              <a:t>mayordomía </a:t>
            </a:r>
            <a:r>
              <a:rPr lang="es-CO" sz="2400" b="1" i="1" dirty="0">
                <a:solidFill>
                  <a:srgbClr val="FF0000"/>
                </a:solidFill>
              </a:rPr>
              <a:t>es un privilegio que Dios nos ha concedido para que crezcamos en amor y para que logremos la victoria sobre el egoísmo y la </a:t>
            </a:r>
            <a:r>
              <a:rPr lang="es-CO" sz="2400" b="1" i="1" dirty="0" smtClean="0">
                <a:solidFill>
                  <a:srgbClr val="FF0000"/>
                </a:solidFill>
              </a:rPr>
              <a:t>codicia.</a:t>
            </a:r>
            <a:endParaRPr lang="es-CO" sz="2400" b="1" dirty="0">
              <a:solidFill>
                <a:srgbClr val="FF0000"/>
              </a:solidFill>
            </a:endParaRPr>
          </a:p>
          <a:p>
            <a:pPr algn="ctr"/>
            <a:r>
              <a:rPr lang="es-CO" sz="2400" b="1" i="1" dirty="0">
                <a:solidFill>
                  <a:srgbClr val="002060"/>
                </a:solidFill>
              </a:rPr>
              <a:t>El mayordomo fiel se </a:t>
            </a:r>
            <a:r>
              <a:rPr lang="es-CO" sz="2400" b="1" i="1" dirty="0" smtClean="0">
                <a:solidFill>
                  <a:srgbClr val="002060"/>
                </a:solidFill>
              </a:rPr>
              <a:t>regocija </a:t>
            </a:r>
            <a:r>
              <a:rPr lang="es-CO" sz="2400" b="1" i="1" dirty="0">
                <a:solidFill>
                  <a:srgbClr val="002060"/>
                </a:solidFill>
              </a:rPr>
              <a:t>por las bendiciones que reciben los demás como fruto de su fidelidad.</a:t>
            </a:r>
            <a:endParaRPr lang="es-CO" sz="2400" b="1" dirty="0">
              <a:solidFill>
                <a:srgbClr val="002060"/>
              </a:solidFill>
            </a:endParaRPr>
          </a:p>
        </p:txBody>
      </p:sp>
      <p:sp>
        <p:nvSpPr>
          <p:cNvPr id="2" name="1 Rectángulo"/>
          <p:cNvSpPr/>
          <p:nvPr/>
        </p:nvSpPr>
        <p:spPr>
          <a:xfrm>
            <a:off x="5628104" y="3140968"/>
            <a:ext cx="3546336" cy="1938992"/>
          </a:xfrm>
          <a:prstGeom prst="rect">
            <a:avLst/>
          </a:prstGeom>
        </p:spPr>
        <p:txBody>
          <a:bodyPr wrap="square">
            <a:spAutoFit/>
          </a:bodyPr>
          <a:lstStyle/>
          <a:p>
            <a:pPr algn="ctr"/>
            <a:r>
              <a:rPr lang="es-CO" sz="2400" dirty="0"/>
              <a:t>Es como si usted le confiara las llaves de su casa a alguien de confianza.</a:t>
            </a:r>
          </a:p>
          <a:p>
            <a:pPr algn="ctr"/>
            <a:endParaRPr lang="es-CO" sz="2400" dirty="0"/>
          </a:p>
        </p:txBody>
      </p:sp>
    </p:spTree>
    <p:extLst>
      <p:ext uri="{BB962C8B-B14F-4D97-AF65-F5344CB8AC3E}">
        <p14:creationId xmlns:p14="http://schemas.microsoft.com/office/powerpoint/2010/main" val="345424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80">
                                          <p:stCondLst>
                                            <p:cond delay="0"/>
                                          </p:stCondLst>
                                        </p:cTn>
                                        <p:tgtEl>
                                          <p:spTgt spid="2"/>
                                        </p:tgtEl>
                                      </p:cBhvr>
                                    </p:animEffect>
                                    <p:anim calcmode="lin" valueType="num">
                                      <p:cBhvr>
                                        <p:cTn id="13"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8" dur="26">
                                          <p:stCondLst>
                                            <p:cond delay="650"/>
                                          </p:stCondLst>
                                        </p:cTn>
                                        <p:tgtEl>
                                          <p:spTgt spid="2"/>
                                        </p:tgtEl>
                                      </p:cBhvr>
                                      <p:to x="100000" y="60000"/>
                                    </p:animScale>
                                    <p:animScale>
                                      <p:cBhvr>
                                        <p:cTn id="19" dur="166" decel="50000">
                                          <p:stCondLst>
                                            <p:cond delay="676"/>
                                          </p:stCondLst>
                                        </p:cTn>
                                        <p:tgtEl>
                                          <p:spTgt spid="2"/>
                                        </p:tgtEl>
                                      </p:cBhvr>
                                      <p:to x="100000" y="100000"/>
                                    </p:animScale>
                                    <p:animScale>
                                      <p:cBhvr>
                                        <p:cTn id="20" dur="26">
                                          <p:stCondLst>
                                            <p:cond delay="1312"/>
                                          </p:stCondLst>
                                        </p:cTn>
                                        <p:tgtEl>
                                          <p:spTgt spid="2"/>
                                        </p:tgtEl>
                                      </p:cBhvr>
                                      <p:to x="100000" y="80000"/>
                                    </p:animScale>
                                    <p:animScale>
                                      <p:cBhvr>
                                        <p:cTn id="21" dur="166" decel="50000">
                                          <p:stCondLst>
                                            <p:cond delay="1338"/>
                                          </p:stCondLst>
                                        </p:cTn>
                                        <p:tgtEl>
                                          <p:spTgt spid="2"/>
                                        </p:tgtEl>
                                      </p:cBhvr>
                                      <p:to x="100000" y="100000"/>
                                    </p:animScale>
                                    <p:animScale>
                                      <p:cBhvr>
                                        <p:cTn id="22" dur="26">
                                          <p:stCondLst>
                                            <p:cond delay="1642"/>
                                          </p:stCondLst>
                                        </p:cTn>
                                        <p:tgtEl>
                                          <p:spTgt spid="2"/>
                                        </p:tgtEl>
                                      </p:cBhvr>
                                      <p:to x="100000" y="90000"/>
                                    </p:animScale>
                                    <p:animScale>
                                      <p:cBhvr>
                                        <p:cTn id="23" dur="166" decel="50000">
                                          <p:stCondLst>
                                            <p:cond delay="1668"/>
                                          </p:stCondLst>
                                        </p:cTn>
                                        <p:tgtEl>
                                          <p:spTgt spid="2"/>
                                        </p:tgtEl>
                                      </p:cBhvr>
                                      <p:to x="100000" y="100000"/>
                                    </p:animScale>
                                    <p:animScale>
                                      <p:cBhvr>
                                        <p:cTn id="24" dur="26">
                                          <p:stCondLst>
                                            <p:cond delay="1808"/>
                                          </p:stCondLst>
                                        </p:cTn>
                                        <p:tgtEl>
                                          <p:spTgt spid="2"/>
                                        </p:tgtEl>
                                      </p:cBhvr>
                                      <p:to x="100000" y="95000"/>
                                    </p:animScale>
                                    <p:animScale>
                                      <p:cBhvr>
                                        <p:cTn id="25" dur="166" decel="50000">
                                          <p:stCondLst>
                                            <p:cond delay="1834"/>
                                          </p:stCondLst>
                                        </p:cTn>
                                        <p:tgtEl>
                                          <p:spTgt spid="2"/>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Effect transition="in" filter="wipe(down)">
                                      <p:cBhvr>
                                        <p:cTn id="30" dur="580">
                                          <p:stCondLst>
                                            <p:cond delay="0"/>
                                          </p:stCondLst>
                                        </p:cTn>
                                        <p:tgtEl>
                                          <p:spTgt spid="4">
                                            <p:txEl>
                                              <p:pRg st="0" end="0"/>
                                            </p:txEl>
                                          </p:spTgt>
                                        </p:tgtEl>
                                      </p:cBhvr>
                                    </p:animEffect>
                                    <p:anim calcmode="lin" valueType="num">
                                      <p:cBhvr>
                                        <p:cTn id="31"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36" dur="26">
                                          <p:stCondLst>
                                            <p:cond delay="650"/>
                                          </p:stCondLst>
                                        </p:cTn>
                                        <p:tgtEl>
                                          <p:spTgt spid="4">
                                            <p:txEl>
                                              <p:pRg st="0" end="0"/>
                                            </p:txEl>
                                          </p:spTgt>
                                        </p:tgtEl>
                                      </p:cBhvr>
                                      <p:to x="100000" y="60000"/>
                                    </p:animScale>
                                    <p:animScale>
                                      <p:cBhvr>
                                        <p:cTn id="37" dur="166" decel="50000">
                                          <p:stCondLst>
                                            <p:cond delay="676"/>
                                          </p:stCondLst>
                                        </p:cTn>
                                        <p:tgtEl>
                                          <p:spTgt spid="4">
                                            <p:txEl>
                                              <p:pRg st="0" end="0"/>
                                            </p:txEl>
                                          </p:spTgt>
                                        </p:tgtEl>
                                      </p:cBhvr>
                                      <p:to x="100000" y="100000"/>
                                    </p:animScale>
                                    <p:animScale>
                                      <p:cBhvr>
                                        <p:cTn id="38" dur="26">
                                          <p:stCondLst>
                                            <p:cond delay="1312"/>
                                          </p:stCondLst>
                                        </p:cTn>
                                        <p:tgtEl>
                                          <p:spTgt spid="4">
                                            <p:txEl>
                                              <p:pRg st="0" end="0"/>
                                            </p:txEl>
                                          </p:spTgt>
                                        </p:tgtEl>
                                      </p:cBhvr>
                                      <p:to x="100000" y="80000"/>
                                    </p:animScale>
                                    <p:animScale>
                                      <p:cBhvr>
                                        <p:cTn id="39" dur="166" decel="50000">
                                          <p:stCondLst>
                                            <p:cond delay="1338"/>
                                          </p:stCondLst>
                                        </p:cTn>
                                        <p:tgtEl>
                                          <p:spTgt spid="4">
                                            <p:txEl>
                                              <p:pRg st="0" end="0"/>
                                            </p:txEl>
                                          </p:spTgt>
                                        </p:tgtEl>
                                      </p:cBhvr>
                                      <p:to x="100000" y="100000"/>
                                    </p:animScale>
                                    <p:animScale>
                                      <p:cBhvr>
                                        <p:cTn id="40" dur="26">
                                          <p:stCondLst>
                                            <p:cond delay="1642"/>
                                          </p:stCondLst>
                                        </p:cTn>
                                        <p:tgtEl>
                                          <p:spTgt spid="4">
                                            <p:txEl>
                                              <p:pRg st="0" end="0"/>
                                            </p:txEl>
                                          </p:spTgt>
                                        </p:tgtEl>
                                      </p:cBhvr>
                                      <p:to x="100000" y="90000"/>
                                    </p:animScale>
                                    <p:animScale>
                                      <p:cBhvr>
                                        <p:cTn id="41" dur="166" decel="50000">
                                          <p:stCondLst>
                                            <p:cond delay="1668"/>
                                          </p:stCondLst>
                                        </p:cTn>
                                        <p:tgtEl>
                                          <p:spTgt spid="4">
                                            <p:txEl>
                                              <p:pRg st="0" end="0"/>
                                            </p:txEl>
                                          </p:spTgt>
                                        </p:tgtEl>
                                      </p:cBhvr>
                                      <p:to x="100000" y="100000"/>
                                    </p:animScale>
                                    <p:animScale>
                                      <p:cBhvr>
                                        <p:cTn id="42" dur="26">
                                          <p:stCondLst>
                                            <p:cond delay="1808"/>
                                          </p:stCondLst>
                                        </p:cTn>
                                        <p:tgtEl>
                                          <p:spTgt spid="4">
                                            <p:txEl>
                                              <p:pRg st="0" end="0"/>
                                            </p:txEl>
                                          </p:spTgt>
                                        </p:tgtEl>
                                      </p:cBhvr>
                                      <p:to x="100000" y="95000"/>
                                    </p:animScale>
                                    <p:animScale>
                                      <p:cBhvr>
                                        <p:cTn id="43" dur="166" decel="50000">
                                          <p:stCondLst>
                                            <p:cond delay="1834"/>
                                          </p:stCondLst>
                                        </p:cTn>
                                        <p:tgtEl>
                                          <p:spTgt spid="4">
                                            <p:txEl>
                                              <p:pRg st="0" end="0"/>
                                            </p:txEl>
                                          </p:spTgt>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45" presetClass="entr" presetSubtype="0" fill="hold" nodeType="clickEffect">
                                  <p:stCondLst>
                                    <p:cond delay="0"/>
                                  </p:stCondLst>
                                  <p:childTnLst>
                                    <p:set>
                                      <p:cBhvr>
                                        <p:cTn id="47" dur="1" fill="hold">
                                          <p:stCondLst>
                                            <p:cond delay="0"/>
                                          </p:stCondLst>
                                        </p:cTn>
                                        <p:tgtEl>
                                          <p:spTgt spid="4">
                                            <p:txEl>
                                              <p:pRg st="1" end="1"/>
                                            </p:txEl>
                                          </p:spTgt>
                                        </p:tgtEl>
                                        <p:attrNameLst>
                                          <p:attrName>style.visibility</p:attrName>
                                        </p:attrNameLst>
                                      </p:cBhvr>
                                      <p:to>
                                        <p:strVal val="visible"/>
                                      </p:to>
                                    </p:set>
                                    <p:animEffect transition="in" filter="fade">
                                      <p:cBhvr>
                                        <p:cTn id="48" dur="2000"/>
                                        <p:tgtEl>
                                          <p:spTgt spid="4">
                                            <p:txEl>
                                              <p:pRg st="1" end="1"/>
                                            </p:txEl>
                                          </p:spTgt>
                                        </p:tgtEl>
                                      </p:cBhvr>
                                    </p:animEffect>
                                    <p:anim calcmode="lin" valueType="num">
                                      <p:cBhvr>
                                        <p:cTn id="49" dur="2000" fill="hold"/>
                                        <p:tgtEl>
                                          <p:spTgt spid="4">
                                            <p:txEl>
                                              <p:pRg st="1" end="1"/>
                                            </p:txEl>
                                          </p:spTgt>
                                        </p:tgtEl>
                                        <p:attrNameLst>
                                          <p:attrName>ppt_w</p:attrName>
                                        </p:attrNameLst>
                                      </p:cBhvr>
                                      <p:tavLst>
                                        <p:tav tm="0" fmla="#ppt_w*sin(2.5*pi*$)">
                                          <p:val>
                                            <p:fltVal val="0"/>
                                          </p:val>
                                        </p:tav>
                                        <p:tav tm="100000">
                                          <p:val>
                                            <p:fltVal val="1"/>
                                          </p:val>
                                        </p:tav>
                                      </p:tavLst>
                                    </p:anim>
                                    <p:anim calcmode="lin" valueType="num">
                                      <p:cBhvr>
                                        <p:cTn id="50" dur="2000" fill="hold"/>
                                        <p:tgtEl>
                                          <p:spTgt spid="4">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8229600" cy="637029"/>
          </a:xfrm>
        </p:spPr>
        <p:txBody>
          <a:bodyPr>
            <a:normAutofit lnSpcReduction="10000"/>
          </a:bodyPr>
          <a:lstStyle/>
          <a:p>
            <a:pPr marL="0" indent="0" algn="ctr">
              <a:buNone/>
            </a:pPr>
            <a:r>
              <a:rPr lang="es-CO" sz="3600" b="1" u="sng" dirty="0"/>
              <a:t>Mayordomía del tiempo:</a:t>
            </a:r>
            <a:r>
              <a:rPr lang="es-CO" dirty="0"/>
              <a:t> </a:t>
            </a:r>
            <a:endParaRPr lang="es-CO" dirty="0" smtClean="0"/>
          </a:p>
        </p:txBody>
      </p:sp>
      <p:pic>
        <p:nvPicPr>
          <p:cNvPr id="1026" name="Picture 2" descr="http://t2.gstatic.com/images?q=tbn:ANd9GcSBSaxCuLtvrHuPeyVGPNWRvAISmsgAZNbhEcZbTo25-FStSXU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009" y="4581127"/>
            <a:ext cx="2948855" cy="224181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38261" y="1045249"/>
            <a:ext cx="5112568" cy="3416320"/>
          </a:xfrm>
          <a:prstGeom prst="rect">
            <a:avLst/>
          </a:prstGeom>
        </p:spPr>
        <p:txBody>
          <a:bodyPr wrap="square">
            <a:spAutoFit/>
          </a:bodyPr>
          <a:lstStyle/>
          <a:p>
            <a:pPr algn="ctr"/>
            <a:r>
              <a:rPr lang="es-CO" sz="2400" dirty="0"/>
              <a:t>Como fieles mayordomos, glorificamos a Dios al usar sabiamente nuestro tiempo</a:t>
            </a:r>
            <a:r>
              <a:rPr lang="es-CO" sz="2400" dirty="0" smtClean="0"/>
              <a:t>.</a:t>
            </a:r>
          </a:p>
          <a:p>
            <a:r>
              <a:rPr lang="es-CO" sz="2400" dirty="0" smtClean="0"/>
              <a:t> </a:t>
            </a:r>
            <a:r>
              <a:rPr lang="es-CO" sz="2400" dirty="0" smtClean="0">
                <a:solidFill>
                  <a:srgbClr val="FF0000"/>
                </a:solidFill>
              </a:rPr>
              <a:t>Col.3:23,24</a:t>
            </a:r>
            <a:r>
              <a:rPr lang="es-CO" sz="2400" dirty="0" smtClean="0"/>
              <a:t>. </a:t>
            </a:r>
            <a:r>
              <a:rPr lang="es-CO" sz="2400" dirty="0"/>
              <a:t>Y </a:t>
            </a:r>
            <a:r>
              <a:rPr lang="es-CO" sz="2400" i="1" u="sng" dirty="0" smtClean="0"/>
              <a:t>TODO</a:t>
            </a:r>
            <a:r>
              <a:rPr lang="es-CO" sz="2400" dirty="0" smtClean="0"/>
              <a:t> </a:t>
            </a:r>
            <a:r>
              <a:rPr lang="es-CO" sz="2400" dirty="0"/>
              <a:t>lo que hagáis, hacedlo de corazón, como para el Señor y no para los </a:t>
            </a:r>
            <a:r>
              <a:rPr lang="es-CO" sz="2400" dirty="0" smtClean="0"/>
              <a:t>hombres;</a:t>
            </a:r>
            <a:r>
              <a:rPr lang="es-CO" sz="2400" b="1" baseline="30000" dirty="0" smtClean="0"/>
              <a:t>24 </a:t>
            </a:r>
            <a:r>
              <a:rPr lang="es-CO" sz="2400" dirty="0"/>
              <a:t>sabiendo que del Señor recibiréis la recompensa de la herencia, porque a Cristo el Señor servís</a:t>
            </a:r>
            <a:r>
              <a:rPr lang="es-CO" sz="2400" dirty="0" smtClean="0"/>
              <a:t>.</a:t>
            </a:r>
            <a:endParaRPr lang="es-CO" sz="2400" dirty="0"/>
          </a:p>
        </p:txBody>
      </p:sp>
      <p:sp>
        <p:nvSpPr>
          <p:cNvPr id="5" name="AutoShape 4" descr="data:image/jpeg;base64,/9j/4AAQSkZJRgABAQAAAQABAAD/2wCEAAkGBhQSEBUUExQVFBIUFRUVFBQYFhwaFxUYGBcXGBYcGBoYHCYeGx8kGhYVHy8gIycpLSwsGCAxNTAqNScrLCkBCQoKDgwOGg8PFyweHCQuLCwpLSwsKSwsKi0pLCkpMSk0LCwsLC0pKjUsKiwsKSktLCwpKSwsLCwsLCwpKSwpKf/AABEIAMoAwAMBIgACEQEDEQH/xAAcAAEAAgIDAQAAAAAAAAAAAAAABgcEBQEDCAL/xABLEAACAQMCAwUEBwMGDAcBAAABAgMABBESIQUGMQcTIkFRMmFxgRQjQlKRobEzcoIVYpKiwdEIJENTY3OTsrPC4fAXJTZko9LxFv/EABkBAQEAAwEAAAAAAAAAAAAAAAABAgMEBf/EACsRAQACAgIBAgQFBQAAAAAAAAABAgMRITFBBBIiUZHhE2GB8PEyQnGhsf/aAAwDAQACEQMRAD8AvGlKUClKUClKUClKUClKUClKUClKUClKUClKUCsXifE47eF5pmCRRjU7HJAHyBNZVQXtitNXDJ5O/kiWONsxqVCTFioCvqUk9NgpB3NBOVbIyOhrmtVy1ZmO3QGeS5DAOJZCpJDAEYKAAj02862tApSlApSlApSlApSlApSlApSlApSlApSlApSlApSlB8SyhVLMQqqCSxOAANyST0AHnVN3LScy35RWaPhNq27jYyvjYjP2iOmfZXfq1YvbP2jCRjYQMRCpxdyqMlsHeNdwCB577nA6A1KeGWkneJw7h8v0O2t7aKeWXQrzyNOWKjxeEHwlmbffYbUGq5H49Lwi8/km+bMLHNlOfZIY+FfcpO2PstkdCKt2qg5xi+kcPv4OIHvZ+GtG8VzGgVmEygxkpnAzurgHBABG4FZ3Y72kG6jFpctm6jX6tyf2yD1Pm6+fqN/WgtGlKUClKUClKUClKUClKgvO/a3a8PzGpE91/mVYAIf9I+4X4bt7qCcO4AydgOp8hUK4/wBsPD7Ule979x1WEa9/e+Qg/GqN47zxf8Vl7sszhj4beLIiHxAPix6uTW95e7I2fDXUh8vqoz09zP8A2KPnUG74n/hFuc9xaoo8jI5Y/gmkf1q1g7buKyH6uGLB6BYJG/PUan3B+R7aAfVwRqfvFdTf0mya3sMShtAYagPYDDUB+6DnHyptFYJ2wcZA8VmnxNtMP+au627erxTia0hb3K0kZ/BtWasO64xbwtoluIY3+60yq3zBbI+dZEtokqjUFkRhkZ0upHqM5BHwpsRnhnbzaOQs8U1uT5kd4v4r4v6tTzg3MNvdprt5o5V89DAkfEdV+BFQfinZ1Zyg/V902+8XhGf3DlD+FQXi3Zvc2j99aszFdw8OUmX4x5y38DH92m1egwaVquVLh5LG2eRi0jQxs7HYlioyTsPP3CvnmbmmCwgM1w+leiqN3dvuovmf088VRCu3+P8A8pGB1uIvzD1DLSG841dS/QS9vaGK3hnmbYMYFOkDSdW7MTpB6YJx0rdWPCLzmKZZ7rVbcLVsxQKcNL78+fvk+IX1q3OHcOjgiWKFFjjQYVFGAB/35+dB574rxm4tIuI2fElc3V1FAI5sZWQQHSp1D2sr9r1GDg1cnZko/kiy/wBQn9tbDmnlO34hAYbhMjqjjZ42+8h8j+R881WfDeO3fL0q217mfhrNiC4Ubx+7Hl6mM+8qT0oLlpWPYX8c8ayxOrxuMq6nIYe41kUCsYnc1k1inqfjWrIsGT/2aajSvlm+fu9fdWpXxJdKGC6hrYEqufEwX2sDqcZHSqpve0aee4BgkEUUT6Xts5ndS2hnkz7IUlcINxvmvr+Vna6adAkkuWU3bgsI8ZHdWa9AibgyN7bajvWvvLqCOUyysizyndyAJJDkD7I33I8qwtk18NZ3Lly5dfDHaQ2vMV4iju5TIdcaCKYalYySKgHeDDp1JydXQ1LbLhiuZDLawIpkYR/VoWZNss+V2JbVt6YzVZ33HoYCqTOE1+JdQOMrkA5HQjOx6jNSTgXMzxOmqQvbOwDF21mLXsjo53MerAKknGoEHGamPJOoiWOHLxEWTCfg8SxuEijTIGSiKpODn7IFdENqFru5iP1A/wBdbD/546qXmeS7bjVq1yndRLdpHbLnKlUkjLOD9otrQlvXb7NdNNzHLqla16JBE5hCtMEbuw5IQvjwhiPLNVTyLw6Y8Wuo7ssLiW1k75g2JAZO7Ptr0IBHs7DGPKrgK1W8F0IuYr6QgsEs3kKjqdMcLEDPmcVnCM6z7IrCKM973kpAJeV5NAHq2EwF9ckmsDshlw15CjmS0jlUwMeniZxkempFRiB8fOofzDzzPfuFl1w2mcmKFdRIG/iLYEjfHCj0qx+zvjFu6Nb21tNAkShy0uMysxwSSOrbA/DpgUEtMda+54hCsyQtIizSDMcRPjYb7gfwn8K2hqpLThVxBzBbm6kWWWZpJNS7DRpkRAAfZGFHh8um/WgsPnDtCh4bAgb625dR3UCnxMemW+6ufPqfIE1GeWuz644hcC+4xkt1hszsqL1GtfIfzOp6sT0r54v2HrPPJdfTJleRmlwEXKE7gK2rO3QfCs7sDunk4bKXdnP0lxlmLHHdx7ZY5rJVkogAwBgDYV9UpQKxeJcMjuImimRZInGGRhkEf2fGsqlBTV3wm85dmaa11XPC2bMsJOWiz558v3xsejDzqz+WuZ4L+ATW76kOzA7MjeauvkR/1GRVadrVm9xxiwtRNJEk8bIxRj5u2+nIB6Y3qT8g9lq8LnklW4kl7yPQUKBV2YMD4TuRgj+I0E6rFPU/GsqsU9T8a15OlgrS84XTR2Fy6HDiF9J+6SNOflnNbqum5t1dWRhlGBVgfMEYP5VpgVBZSxkaI2BSFVjXHoBgfmGqPc0cD7y6aWR1WKO1DxdSWZQdYA8yH6j0IrI4vyrc8GudY1z2D+EuFJMS6s+MDOCCdj0bJ6VvopFkTUpV0bcEYINctqTh6edeLYbb7iWu4pya3EVj05MsUOpRqAD5kXvBkjqFYMPft51kQcp3IYWUEUgjeIpLNPGRFCPZkZM7PqDbKD7QzWxguWQ5jdo3AIR1xlQcZGlgVYHSuQR5DcVmW3Mt+js+pZwSuIcBVk8isZ6wynyUlkc7Ag7HbjmLajfXhtxXraIrPcJhxqHu7NFyW0SWi6mPiOJolyfeahvacQL7hR/9w/8AxLepzwrjEd3AJYzqQkghhhkZTujqd1dT1BrvZQeoBx0yAcfDPSuqvHbrfTdT8a+cf94/trmlZBrPqfxrhmJ6kn4mua4Iokw4qEcesZG49YyrG7RJEQ8gQlFOZtmYDA6jr6ipvSiNhj6n+A/pVbf4P8gXhczMQFFzISScAARxkkk9Nqsp/wBkf3D+lUx2W3pXgxhAH+NXzW7EjOlJIkDtjIzgbderD4VmyWnFzraPA86TLJHHgEqCSSx0oFGMsWbwrjqdhUT4lzKz3MpU3cc8bW6wxaX7tAxXvBMiZDk5JPteEppwawOY+HzW/dSXkqzRyzR21woRFDWqEkyOyAEeI6ivlqG+1c3HMFvBelLaQIhdEjOkSKJJhiSYFgSCDhSSdOQBvmg3E/avDIrLbK4kJxFJKuiF17xUdwxOMJnJzjyzipByhxOaaOUTtDI0UpjEsP7OQBVbOCTggsVO/VfLpUAjitY7ewaORjK0civHK/eIqumqdXiY6YtTADI04Brv4XzXFDcwzFFt7RIJUTEomkkRpVGuVUywcyrGAPFku2+c0HHP3/qThPz/AN9qteqe5q4nHccf4PLE2qNwSpwR0dwQQQCCCCCDuCKuGgVinqfjWVUd5l5jhtImaWeKBm1d2ZMsCw/mL4mHriteTkbfNY3ELvu4nclF0qTl20oDjbU3kM43qlm/wgZ1cqYbZwDjvVMoV9+oU7ge41seYO0GDifCJYhJpuW0M0aRyBSquGYKzAgnSCcEjOKwik+VWJwDmaO6XGqIS9GjSeOUHI+yUPiHxA+FVr2ucLXhncXFivc97JIsyL+yc6Qy/VnYE+LdcVlx30E9ksaJDJNpXFwItB05IWTwYIk8J2DdfPetNxLictwttaXLl5LSaW4eY+1JbxoGiY/HJQ9cEVhF6zv/AI0/iVtuHdxbjXcWonKatoyyg4xrA8yPU1zy/wA0xXPse3jxxN5rncbdR8Olc8bg+kWkgx+0TUPXyYdPOtCOUzZ39r3WoowYuxIy2VOrIH2Rtk+8VyVnHManiedOGla2rPzja0uTIyZpnB3yI58n9ptrtpv3yjGNj56QalxquOAcaS1uLmWUssKWkJkYKSMm4KIduuAxHrjPWp/ZXySoskbrJG4yrqcqw9xFd+Od13L0MdvdWJd9KVpuO84WlmdM8wV8Z7tQXkx+6u4+eKzZtzXBqFxdr1gWwTOg+80W39Ukj8KlVhxOKeMSQyLLGdgynIz6HzB9xwaIySa1vF+Y7e1CGeVY+9cJHn7RPngdFHm3QVquc+dorCLU/jlYHuYAcF8faY/ZjB6t7iB7oRyvybPxKb6dxEllbBjiIwGX7I0/YiHknVup2600u7OYf4D+lUNyLZyngss6NpW3mmc4/aawLeSPRsQctGq7+p65xV8KgWDA6CPA+S1535O53s4OD3FnO0yyyyPIhjGwOhBHls7eJd/dWSpJdcBuLV0AEbao5XCxyNpm7oIWuJe8J+sZXJC7ZMY92OnjFkbubiriO5clY9LII5FJAV9AkwQAqqMad/Ec52FYFjz/AMO1qzq6FLVol7qPSDIw05cKw1gL5tnrWhh5nttEeqVw8nhuQIVIjwwIZDqzIxChTnG23xgnHH7ZJOHW0EUc4lTTHNKFQs6viKY+EszfWOhG3i2x6138Qt4nbh3c2kkckk0csrRCNZCUt1yVKMSoCtkjw+0G+Mdi7S7WKW5eJWIZ7c2ylNCYR0kk1YyUGUAAAPWviPtGsjAFkDmVIWCeHIEum2UYOen1LjPoem9B3JaNFzDZqwdc3UrqkrapQHYnU56eLYjBPnv5D0DXnPgvHbe54vwowgh1YickYJcs7DG+4AOB6V6MqhVG9qHKt79JlnQTSxHdZBMirEPulCvhAx16HqTmryrEZetYXtoeQZ43RvrGV1zunfqfLzKGs1OYLbA028kLDGWhmIOB8djn316M5i5VjMTSW9nZyXAOrTJEoEnqNWNj7zVW8y291KCsvBhCwxiSFxH7/sjSaRbYi3C+ZYYpdcJcArplhlx48EnUjDYPuTjAByfWpewtr6PqHwPekiZG/wDOGR8jmq14rw7u5AWidBkalaQOT69APzqW8C4NFcLBNGWEqOROykjOnLZ8iNQKKB5AGufPFY1bqXNmpH9XUpjFHpUKOigAZ/mjA/SuqbShaWQ+Xikc50r90eg/mjr7811PxmENgyrqzjSMk/LArYcpckNLbwXCt9czymWW4Du0OHYIbaF8Rg+juDjriuXHh907nhzYsU33vhveRuE5iuXnRddwVBhdclYAD3SyKfNgWfB6ahWsveRJ7J2n4RJoydUljI2YZP3CfZPxOfRh0qecP4WlvFoTPUszs2p3dj4mdjuWJ/6YFdmnNehTiNQ9GIiI1CquO9sTC3MSQyW3EM6JEkX9iB1ZCR4iei5G253wM1k0xYliSWY5Zickk9SSdyfjWx5/vDdcQuZDuBI0afzUjOhQP6JPzqOpOybHxL6+YrYM/NZHBubpbKfvIG3Ozo37ORfSQeYHkevpWmur/IwtdllY76m6+n99BafIXJj3z/yhfN3zSHUiHBB0nALjoACMLH0GN/SrbSPFV72MXxa2nhP+SlVl9wlU5/rIT8zViVJSX0GOMZNYT8Jh/wAzD/sk/wDrWYDXDVFhGr7inDY2KySWSMpIZSI8gjqCMbGtbFc2dwW+j/R5QmA2hF2znGcr54P4V3c38qI0Er2tpA927ZLMqljqJ7xhrOnV6Z/Co72eSRC2aJUZJ4pCLkP7Rc50n3ABSunyIPXOavgR3ilksfFpFCrpcBgukY8UQOwxgeIVfVpwe3eNG7iHxKrfsk8wD6VSHNQxxWM+scf5a6vPl9s2kB/0Mf8AuirCuyLg0CsGWGJWG4IjUEH3EDasylKoVxpHpXNKD5Kj0ryRJzHdiSQG6uNjLt3z7Y1eWqvXNeP+P2nd311Fn2Z7hM+vibFTQsvl2KW94aIu+fvJIBpdmJw4YlST1xkAE+hrs4XzRxS0jW2PDe8lQBFk7uTLgdCxjysm32sjPnXz2Vz5tosHBCsoOM4Ks2Djz65x7qzl5D4qAY04oe5bJJLSBt8k+EA43PQMBURjdml7dycWn+kSMSkcpmTVlEcugAUKSgIOQAOmCKtnUfU1H+T+T4uHwlEJd3IMspGC5HsgD7KjJwPeSdzW+zThX0TXCncfEVxSoPM/H7cx3dwjbFZ5gf8AaMf0IqP3l1vgbmrT7ZOU2Wb6Wg+qmwspH2JQMAn3OAMH1BHmKrS0sNO7btWSMaK1bHXS2cj9N6yor3BAkGk+R+yfn5Vk6K7baxaVliVDI7kKiAZLMegH9/l1oLU7FYPq7qTyZ4kH8Ksx/DWPxqy60nKXLS2VpHACCVGXI6M7bsR7vIe4Ct0BisRzSlGomld3HEuM2rMrQJeqSSkqqdgTkAhCGAGcaWG3TUa+OWOAzQ99Pc4+k3UneSKMYQDOBttnLE4HTYZ61P5K0l4+9WVVxzUc8UjH3Yk/Rz/dV58vri0gH+hj/wBwVQ3FX73is2PsqE+elV/Vq9CW0WlFX7qgfgMVYV20pSqFKUoFeXe1+w7jjU5+zIY5h8GUZ/NWr1FVJ/4RnAji2u1HTVBIfj44/wA9Y+YoNF2TXmFaP/Nyn8HGR+amrntGyK85dnnE+7vAvlMun+JfEv6H8a9C8Hm1KvocfnWKNmBQiqOF5b3tzcvxS9lgaORkiijBKBVJGEwGXbAGBueuTmpj2QcXeWCeJpjKsMoEIc/WiIg7kEkhSQMbnBLDyppVgUpSsR03VskiMkiq6OCrIwyrA9QRVZ8c7F8sWtJgqn/JTZOn3LIuSR+8M+81aFKyYqatuxm8LeOS3RfM6mc/IBRn8RVg8pciQWGWXMk5GDMwAIHmEUbIPxJ8z5VJKUH1EPEPiP1qoOJ9oV8k0qLMAqySKB3UfRXIH2PQVcEPtD4j9aobjkX+O3Oegnl/4jVha3tjbPHjtktFa9phzBx+/tBFqulfvY9W0MY0kdRum/Ub1ql7Sbwbd6h+MUf9i1pbnickxVZnLiJFSPIHhX3kdTt191YM0eD784rXF99N2f098Ovd5TO07RrpiQxiOx37lev41KOH8QZ4w76cnJzpUY/LpVYRWzxgM6soYHSSCMjzx67VYB4lHBw4M7BTIGjXChjqKnHhyMgDxdelYeqi1sHwTzuOv1XDNazu8fVi2XH7SScrEsRlYkh/o6YkK7nS+nxHz9+M1bKdKqG1CyjhiRGL6hWZ8uEY+DuiVRRlidm8Rz4T5b1bqdPlU9PSaXtX3TPEd/qua1bViaxrt9UpSu1zFKUoFaDnnl0X1hNb/adD3Z9JF8UZ/pAD4Gt/Sg8WRu8Mmd1kifOD1VlO4I+Iq+uE8Wa44dI1uT3slvIYsdQ5QgAe8HIHvxUQ7dOSjb3YvI1+puT9ZgbLN5/DWBn4hq1nZZzL3Uv0djhZDqiOejfaX54yPePfURu+QOJcIitf8bRTcgsGMkLSAjPhEeAQuBgEEA5zWdyBHHLxqWeyjaKySN1IIwMsoAGMnGpxrCZ2C+VTOTliyuW7yW2heQ7s5XDN7zpIz8TW+srOOJAkaLGg6IihVHyH61Bkg0NRjmvntLGREaCaZpELju8YADFcHPnkelRq87ZTGATYTKDnT3j6dWPT6vfqOnrTQsulMUNRCma4zXzQ07Yz4hv5j9aobmSTF/dL1LSz6fiJG/6Ve8WzD4iq14ny3a3Ms2QwlDGaRtXQyHOFB641DYdB1rTltqNa39nX6WfbeLfvlE7Dl+4nQyKFSMAZLtuce14VyfmcfOt/wvgkmVlMsAYHKgAMSR6g/pWRYcqC2kV0nJZGDBXGVOPJsHONq2NtY/WyO3dnvGJCgkqg6gIDgDzrRjvjiJvfrxxLtz5b24rz9GxJ75CswR/JhpAU/wAI/wD2ovxXgLRDwIbm3ByYD+2j98L9Tj7p3+NSiKPGQu22WOwAHqegA+Na9psBG1qxIJ8BJGQSpxnruOvStfpt2yWvjtqv59S0X1qK25lEbHh+ZY5bZ+9jR0JHSWMhhtInwzuNq9BiqkHBobmdJIZBHcB0DtGfaBYahIB1yMjV1+NW2oxtXbivW+5iNT5hyZKezpzSlK3tZSlKBSlKDXcwcCivLaS3mGY5FwfUH7LD0IOCPhXlTmzlebht2YZM5U6opQCA658LqfLpuPIjFevKjvOvJUPErcxS7MN4pQPFE3qPUHzHn+BoK+7OedRdRaXIE8Y+sH3h0Dj3Hz9D8RVhRS5rzVxjgt3wi9AbMcqEmOQexKvqpPtAjYqfgat7kXn6O9TGyTqPrIid/wB5M+0v5jz9TjpE9VyOhx86rjlmP+VeJzX0uWt7ZhFaod1JG6tg+g+sP8519KmfF1eS1mSEjvXhkSPJwAzKQMny69a1/IXAns7COGQKJA0jvpOoZZtt/PwhR8qCR6q6L6+SGJ5ZW0xxqWdj5AfqfIDzJrt1VCO2GYjhmBnS08Qf3rhzj+kFqKxR2iX84Mlnw15LYZw7ByzgemjA+Q1VOuHXLyQxvJH3UjorNHnVoJGdOcDJHwqsbLs6uJbVLqTiDI/dLImC3dRppyo1hwFAGB4Rge+pf2e8bku+HxyynMgLoz/f0HAY+8jGfeKqJM8wUajgBd99vh+JwPnVZWPHoXllIVleeMIoOkhWIwx1Z22A8t96slj+h/SqB4vm3LK25UDHo2ehHuNa7xPcf4+v8Oz0ta33Fk8N0xd8ITuAMAkAAbZxnzJPzrOtARnV7RI6dPcB8yaivZ8gWOVQ57xwupOgKrk7euCTtUrQpo194hYs0axhgWyoy5IByAP7q58kzOD8LxELe9ozxFY+v5vm8t5JcID9WvXJwg3O5x1OOg3O21Zy28UUEbOw7oMFdnGA4ZicADOxO2k7nrUe4jzRNZkEBZQ75jL5+qYjxA6calI8tiD59a1HMPG1nVA2lhsdIBWOInHhRfNvVzk+WaVtS+Gsa31184ZWx2rktMzr7t1yzcpFeRB2ChmVF1bZJdSoPxx+NXPXnXhNvi6tyzYJuIQq+Z+sXGfdXoqu60btN9a3r/Tny+IKUpRpKUpQKUpQKUpQarmLlqC9hMNxGJEO48mRsbMjDdSPUfnVC839kF5w9+/tS80SHUske00WPvKu5x95fmBXo+mKCgOUe2LGI74YPT6Qg2P+sQdD71/CrT4fxKOdA8TpIh+0jBh+I6fOnNHZjY32Wlh0Sn/KxeB/4seFv4garq87Bru3fvLC9APkGLRP/SjyD+AqaRZ4NYvFeGR3MDwyjVHIMMM4Iwcgg+RBAIPqKrlm5ktPbh+kr0B0xyn8UKv+IrqPapxCPaXhxBGxPdzLUNM9exlM6TeTGHOe70Af82jPv0/Kp1w6xjt4khiASOMaVXOT1yST1JJJJJ6k1WX/AIvXbbJZYPuilb8sivn/APouN3W0VtcKDtlIREM+92Gof0hTQs2/4ikS5kZUByF1MF1EjAAz1JO2BVRc0cKlmji0IS6EK4yAQowQTkjocj51tbHsi4nctruZI4M+0zMZZcfIk/16nXLfY1Y2uGkT6VKN9cwGkH1EY8P45PvrL+2a/NnS81ncKrsOXeILho7WffdZFXPkRlSOuc1LeT+z+6RTJJDodwMBmUEL18iSD0yDVxJEAAAAANgAMACvrFaMmGMlfbMuiPVWidxEKc5s5Hv5dKx26siHUW71MsfRQSD5efn+eqtezi/ZlLWzBQdRBeMHb2dtfrv8qvjFc4rLHirjiIr4a75rXncqQ4b2f8RHEIJpIMRRzRsfrYzpVWBJwGz76u+lK3TMy12tNuylKVGJSlKBSlKBSlKBSlKBSlKDgrmuaUoGKYpSgUpSgUpSgUpSgUpSgUpSg//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4.bp.blogspot.com/_W5KH3KMN9po/TOwUP2nQ8cI/AAAAAAAAAOQ/kz0c5g5b4fk/s400/mayordomia.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5561" y="1296468"/>
            <a:ext cx="3528392" cy="2913882"/>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8" descr="data:image/jpeg;base64,/9j/4AAQSkZJRgABAQAAAQABAAD/2wCEAAkGBhQSEBQUEhIVEBQWFRAQFRAUFBQQFRAQFxQVFBYQEhgXHCYeFxojGRQUHy8gIycpLCwsFR4xNTAqNSYrLCkBCQoKDgwOGg8PGikcHR0pKSwpKSksKSkpKSkpKSkpLCwpKSksKSwpKSkpKSkpKSksKSksKSwpLCwsKSwpKSkpLP/AABEIALYBFQMBIgACEQEDEQH/xAAcAAEAAQUBAQAAAAAAAAAAAAAABwEDBAUGCAL/xABBEAABAwIEAgcFBQYEBwAAAAABAAIDBBEFBhIhMUEHEyJRYXGBFDKRocEII0JSsRVigpLR8BZyorIkMzREU8Lh/8QAGQEBAAMBAQAAAAAAAAAAAAAAAAECAwQF/8QAJBEBAQACAgICAgIDAAAAAAAAAAECEQMhMUESIgRhMlETcYH/2gAMAwEAAhEDEQA/AJnqJ7LBNab8Verefqtaxm6rWmMdDE64B8F9q1Te4PJXVZnRERAREQEREBERAREQEREBERARFbkJuO7mguIqBVQEREBERAREQEREBERAREQEREGDWsWsHFbisHZWoA3VK1x8N3Te4FdVqm90K6rxnfIiIiBERARWZpbEeJsroKjadKoiKUCIiAiIgIiIC+JTsvmpqWxtLnGwHz8AvlnaaCee9u7wUXwmLzeCqqNCqpQIiICIiAiIgIiICIiAiIgIiIMeq4LVlu62lTwWudxVK1wbSm90K6rVL7oV1WjO+RERSgXxJKGjcgeZssfFa0QwSSngxj5P5WkrzdJnCpqKkSySucWkOAvZosb2AGy14+O5q26eja13ab5hZUU7XXAINjYgcj3Fa+Cra+lbPy6oSD+W6iRuY5WvfKyQteHucbHiDvYjmnH+PcrdLZcnUicF8l261uWsT9opIZSbucwF1vzc1lVsmnSb23sVll9U4z5XTKRfLTcL6RAiIgLnc95oNBRmcNDzrjYGuNgdR3+QK6JRB9ofEy2CmiH43ySH+FoA/wBxU4zdTGsqekmaeEyykBrXahG3YbcvFdfkvpPjrXNjaCHBt3X5Hk0KDpqn/hWsHPcq/kjHPZKgyHgGnbx71fl6w6bfj8eOeeq9HnNsDan2eSQNkNi1vffkt6CvKMmOS1NWZ9RB1XDv0XpjKlT1lFA69yY23J3JIG5Kz79q8mMxvTbr5e+wuV9K3P7pRlHzT1Ife3JXlq8HeCX2N9wtooib1RERSgREQEREBERAREQY9RwWvctjULXScVTJpg2VJ7gV5WaT3ArytFL5ERFKHI9K1b1eE1G9i4NjHm5wv8gV5uy9JfXdTf0+12mhijH45C70a23/ALKCcCHZcfFd/wCNNa/6yzvlPmX8xD/DznX7UTX05/zXsPk4KMRU2ZI49zyfgVYw3FHiCWAHsSOjlI/ebcf35K9huFmpLacO0maSODVx0hx7TvRoK31/jlv93avmpV6GsdbJhtnOAMe7iTYBtuJ8NlvqPNcNaKhtORJ1JYNXJxNzqb4Cx3UB4WHMpaqJriNLZGuAuA4xOJ3/AJT8VsejLNDad9Vd1g+nIb4yB7dIHoSuPPi73/bXG30nfFc0wUsjI5nFmpuoOtcWvbfuW0pKxkrdUb2vaebTcKFOkfGhPWxgG+mGEG3JzhrI/wBQW/6FsX1e1Q3vpfrHwDSsMsNRZKSKl0KoNfW4y2NxaWk2sbhefOmLHnVtY0NFmsAjY3xJuXHz+i9FVVEHtdcC5HFeXM7ttWTBpvpeRqHMg8lphFpFcxwxU8UMbHdZIWhzj3D8x7rm9h3LR4fQGRxufM/o0eKw31LnvJcbnYfDZZdPUObw2+h71rItGe8dXJpadxxA4N/dvzK9A9D+Jdbh4BNyx7menELzxE2wvz3K7PoozzJTzOhADmPcCQeR4XCyzm1sv4vRq5TO2PmGPS02J2W/hrdTNXDa6gjpZx9wqQ0OIsmGG6wt073JeYGRPLZH+/bcng7+ypEabryvhmKuJBLjyU8ZIzgyWBjHus9oAueavyYe4iV2SK0yoaeDgVcBWCyqIiAiIgIipdBVFQORBR7bha2piLT9VsGzjvSRocLHdVs2tjdLFBJ2bLK1LXsj0m3FfXtAaRfbdR8pJ2tcN+GeitNmHevu6tLtSzSFvtDVe8LO6N7vVzgPoohweXS035lSZ9oGS9UxvdE39XH6qNsPZZg2vdepw49Y39MMq3GHvJcbb7D9V02Rph+1KNrucziB4iN5HzXH4fW6Zn24Bhb/ABXBWdguNCLEqSUjZs8Tv4b2cfg5X5bvGxGPl0U2EAYtX0ofoc6aVzG8nNkbrDf9ajSjnMcgv+F36FSZjVfrzBUSCx0zwBpG92NDGg+tio2xmAipn22E0wJA2HbcufK6mN/TTHzdem+pq/XNrJvxN/78F1nQXiVsTkjdtrbIQDt+8PkuNhp7C4Gxbcfyrd5fzJH/AIhinjGiNzoY9NrWHVMiIt5tWGbT9vR+J4kIWanAkFzGADmXGyzQuVqM0xz1r8OaHsmEfWiYBpEZFiDY+YXTNB2B32F3cLnntyWGtIVnZdpHgV5Px/8A6iYdz5R5do7BesZG3BC8nY/tUzAb/ezb/wARWnH5XxctE+xWxYOC1j9nHzWww06nWKvjTFtqeAvbpaLk7ADmr2CYJUU9Sxz2Fg1Dc891tcnEMqWc+1bfhcqT805be+ES3ALLPHpusss9XTWx19GSKcE/lXnDpIri6tf4GynXBsSL6MOcd9P0XnTOM+qtlP7xW3FetuXKfZewt1wu9ynO4O2NlH+CngpLyfTapAtb4VqUMDu5tye5dJHwWmw+MNaFn08/Jcd7MazUVAVVQ0EREFmqn0sJ7lrGVxee5ZWLyfduWroCs7e15Om6phsqqsA2RW2q1GLUzty0lp3XM1ONVER3God4XfTQgrWVOFtPELPL5emmNntzWDZ2Dn6ZBpPAeKwelHMToaZpiNnF7QCtriWTmP3HZPIjbdcH0hUcrY2Nku5oIs7usrcX2ykyXysk3HSdG2a3S62TOuRYjyspFM4tc7dxUF5WoJo71DR92Nr+XNdfmHpOZHA1jP8Am3aCLXsL2JWmWGstYq5Xc3k4jptN642Nx1TT5cVyEA+5YG9klo3/AKKWa3JEeJQPqnSEudG4MAt2S0GwUaxQiACObsuAGztj5r0/xuXHL6e45uXiuP2aQwdXIwfm1+u3FX4LFwceVj6A8Fi4jXg1bCNmtLR6X3WynoLONjcclGeW8rDCdbbnKNIayvjFOwlzYx1gvsOrPvX9QpEz1h0bcOmFNHFE86zLIQLh7nEyl3cTvv4rmfs/aW1lXfdxiZp8usOr52+C5rpexWVuKVVO2V3UhzXdWDZt3MY8h1uPaJ4ri5MrlZjPTo47jhvLL21VPODA0Xt2B+llh5daW10V+HWMN7ce0DcKzQv+7b5W+a7DB8rTSupZYoXvYHFrntbcNI0ntfP4LTrXbG3VmnYZbxYS5uqTqFuqkhaSQNRYIxYfA/BSazMAdIYw1zHB+gk6SCO8WPNeWMWrZKbEnTRuLZWS9a0ke6/VexB477LtMm9IFTNVBzwDd4e8Mbp1C97X3sLrHKLydp5OIuLp22AEYBB33NrrytUyapHHmXPJPmTwXpOfMrnRaurZZ1gW67u323svOmO0zvb5mNYGXkdpjYNg3k1oVeO/a7XwjnnxN1m/DuWVhwaHg/Af1V6twF8Tx1rCzUNTQ7YuHerD49Lm27x6Lf8AZrV7b6grA2W97WIcPRTlLWOmobBp3aNzz2UAMp2l/a47FTBlaCWopbde5rQNOkAXtZYcmO1rlqKYLWFlNIw/h1BQXi93VEhPN5+F1LdZl2aJsjQ86Tc7nc+airF6QxyHVvvfY3WmGU1pnnhf5O8yngNN1Qc5wcfFdvlfD2tluz3VEmEV1mANBI2Um5Nc8tG+ynvVu1Mu4kyO1uKvwvAWLh9KdrlbhtOAFmpMXwKsc19Cqb3q3LSXVptFuqrszrQrE9XZPZyvl1FdNJaWvqXP2Cv4fHZbD9mhfbaexUfGHyq/DwRfTAinSNjlZkWSvlzbqti0umD1RK4/pYoCaB7mi5bZ3oOJXfgKxX0rZI3McLgtIIPkpx6u0W7RN0XVPtNBJG4OFnObexsQbHYrT5iyOW1Ldy1r5I2l1jYNPFTFljA2UtLHExoAA7uJJvcraSQtcLOAd4EAqZe7Vrl6RRJWuw6ExNY6RoLi14/G3Y7+PJR3miv9qnMxYGmzW6be7YL0tNQsda7QRYi1hwIsoAznlY0czwCXNJc4OItYX7I8dlvw3CZy61UXLPLG429eXJ4/ggNOJm8Q5rSPArU0DydeouJDHW4nexsF2E7A+glHPY28Qb3WZ0Q5PbVy1T5PdjgexvO0kjXBr/MAH4rp5dS2ssfDWdGGYWUXXSvYXFoYQ4bEtGp3VH/M4tC5rEKySuqJqmRpc6R5e4N5X4Bo5gAAeiljIvRa/wBsMtQ1skJ65pHAENa6IEt5HVuPJRhRQmlxF8JOzZpICeR0SFu/wXJ18rppbuSMDCJBfQe8gL0T0b1rIaMNc7RpJBB43tfh6rzticHU1sjfyzOHdtqv9VPeQ8G9qpy8Os3V1ZPElwaLn5tVMu1sbqIX6RK4TYjNIBbU4n5rfdFovO/ewMV+69nA2Wbm7oyMeK0cJeZGVZdvbQWlpJc2++9iCt90Y5EfDUVBLi4xufBoNrAauPjewWlynx0rL23YkIBs07238jey4CSCUYq6oNO9zbgtIGzdtyRzU0soCGsvHzHLzX2yjb1pu0e6B3c1lqZdX2thyXC/KennnP2aTVVLRo0NiBjAIsSb7krRwz2aeFzbfwvwUm9MmSmsa2eK27g3YeHOyiiOik30jhv8FtMZjNTwm815L8q3UtMXPuNtgpGyW97YQOuMV+Vr3Ub4HXPqKmKLSBqLWFwve3Mr0RhGW44wGtHAc91jlbVsssbEbZ/lmEP3T3P/ADOsRsorZiO3bFz3ndeo8Zy6ySIsOwIIXn/PmRhRvvG4uab7Hkpw6imWVyZOX8yQsZYsF10+X8zHrAGgAXUU02FSOtYWUpZHybIQHPK0mpN1W7qV8KxsaRddDBXNcL3XK0WCaQN1sG0LmjYrOob01Te9Y78RbfitNJBIea+G0Lu8qBu4K4E8VmCULmBTOB2Kvskd4oN+ZgrTpxdajrneK+42uJU6G5jcit042RQhkIiKEiIiCgVURBRRZ0zOb2bm1o3OI9RZSmVGmeMGZUftKUkuMVOxobyY9vbcbeQCS/af7aYdbv6RFSVxFPISLNcHehBBsVK32f6cewyyW7T5SCe8NaAB+qhmJxfTStb+EF3wANvkvQPQzh5iwamv+MPm9HuJHyAXX+RfTHHw7cC3Ad68rZzg0Y3WMt/3D3jzd27j+Zeql5s6WaHqsw6uUvs8vxb1Z+bCufC6qzT47gXW4lYnsyxmcW42bCSQfVnzXobo8y6KOgjjDtRcBM42t2ntabemwUVYNRR1eMwQsFuoo3tmcOLpJAdQ8LCQD0U4YXQNghjiaXObG1rAXHU4gCwuearbvpauUzo5v7Swi7NbvaKjtfkaYSLnw1aT/Cuiw6iEc05H43Mkv3XbYt+IJ9VsHRAkEgEjgbcPJfVlCqmgfBUMYve3gvtEEf52wt8tNOLag0uc1vIWUPUNILnbvF1POesUFHQyyBocTewebi7tvrwUBRYs0NDidyXXHBa43qp/ptuibLvWYk/uZd3Dgp9Zh5Dtio06DYA91TNbc6W/MqXVTK9laurhNuF1E/SDRdZKxuk81Nbm3XA5p0trYY7XLtSY3RHFU+Vw2NvZ32XaZdg0NAXSR4GCwXA4BWm0AYbWT5biWXTrK0r5hpVeMRUKsZzFVrAvpzCqtagtOjXz1KuuXzdB8tgV1kSNKutUi7GEX0wKiqPtEVEFUREBERBQhc/jeA3pa4M3fURy8fzdUWgLoVQp72PJmXYLl8bjpLi1nxOm3zK9UYTh7YIIoWCzI2MjaPBoA+i8vYpSugrqlnB0M7gW97RJdrx6WK9Uwvu0HvAPxF11fkXeqpiuKAPtAM04nSP74W/6Znf1U/qFPtIUHZopu500RPPcNe3/AGuXNj5XdB0TYF99W1jm7yy9Uw/uMa25Hm4kfwqS1oMiVLZMOpXMtbqmg2/O3su9dQK36hNEREQIiII06dK7Rh+m+5ezb5qFMfynPTUlNUSdkT3s3fUOYJ9F6CzFlf26ug6wXghJlLeT5Pwt8lx/2iWtbTUjQLHrXgAdwZ3eqnG+lr0zfs9NJoZnH/ylvyv9VK6j3oRw4xYbcixfI5/yA+ikJL5VFF2fqosxii7idPxKlFcRmvL5nxKkfyZqcfTgEiY7SL3R5BW5oQd1eYLBHBQhRo2X0qN4KqChCpoC+kQW3RL4NOr6IMcQqoYr6WQfLUX0iAUVFVAREQEREBUKqqFB5uz3Tj9uVd2Fwe9rQ1vH3GDV6lei6GPTGxp4hjB8GgLkMRwiB2JseYXa9TXGTQS0gNFrnhyXbWWuecykk9Ik0KJPtCYJNPTUz4mOeyJ8pkDRctDmts8+HZI9VLa0+Y8NmnYGQvYwb6w9pdrbtYAjh/8AVlLpLD6P8LNPh8LCNJILyLabaiTuORtY+q6RWqZhDGg2uAAbcLgW2V1AREQFR3BVVCgxaQ3JKhv7QUuuqoYR3SvI83Nb9FLuFuOqRp5OPwO4UOdLrTJjcLWm5bCwAeJc47KcPKalLo+ptGHxA/vH5ro1g4HSdVTxM5tY0Hztus5QUWrrZPv4xpO1zrtsPBbRUsiIqiIgIiICIiAiIgIiICIiAiIgIiICIiAiIgpZVREBERAREQEREBERBhQWEru/9VEmYML6zMkErjdhkYweBa3gfVTI+HcHmo9xeOKHFmPcdIJDiCfxO2D2/BJ0lIoVVRrr8FVECIiAiIgIiICIiAiIgIiICIiAiIgIiICIiAiIgIiICIiAiIgIiICIiAsWowyJ7g58bXEcCWgkIiDJa2yqiICIiAiIgIiICIiAiIgIiICIiD//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6 Rectángulo"/>
          <p:cNvSpPr/>
          <p:nvPr/>
        </p:nvSpPr>
        <p:spPr>
          <a:xfrm>
            <a:off x="3131840" y="4576176"/>
            <a:ext cx="5616624" cy="2246769"/>
          </a:xfrm>
          <a:prstGeom prst="rect">
            <a:avLst/>
          </a:prstGeom>
        </p:spPr>
        <p:txBody>
          <a:bodyPr wrap="square">
            <a:spAutoFit/>
          </a:bodyPr>
          <a:lstStyle/>
          <a:p>
            <a:pPr algn="ctr"/>
            <a:r>
              <a:rPr lang="es-CO" sz="2800" dirty="0"/>
              <a:t>Como Jesús debemos ocuparnos en los negocios de nuestro Padre </a:t>
            </a:r>
            <a:r>
              <a:rPr lang="es-CO" sz="2800" b="1" dirty="0" smtClean="0">
                <a:solidFill>
                  <a:srgbClr val="FF0000"/>
                </a:solidFill>
              </a:rPr>
              <a:t>(Lea Luc.2:49</a:t>
            </a:r>
            <a:r>
              <a:rPr lang="es-CO" sz="2800" b="1" dirty="0">
                <a:solidFill>
                  <a:srgbClr val="FF0000"/>
                </a:solidFill>
              </a:rPr>
              <a:t>)</a:t>
            </a:r>
            <a:r>
              <a:rPr lang="es-CO" sz="2800" dirty="0"/>
              <a:t>. </a:t>
            </a:r>
            <a:endParaRPr lang="es-CO" sz="2800" dirty="0" smtClean="0"/>
          </a:p>
          <a:p>
            <a:pPr algn="ctr"/>
            <a:r>
              <a:rPr lang="es-CO" sz="2800" dirty="0" smtClean="0"/>
              <a:t>Por </a:t>
            </a:r>
            <a:r>
              <a:rPr lang="es-CO" sz="2800" dirty="0"/>
              <a:t>cuanto el tiempo es el don de Dios, cada momento es </a:t>
            </a:r>
            <a:r>
              <a:rPr lang="es-CO" sz="2800" dirty="0" smtClean="0"/>
              <a:t>precioso.</a:t>
            </a:r>
            <a:endParaRPr lang="es-CO" sz="2800" dirty="0"/>
          </a:p>
        </p:txBody>
      </p:sp>
    </p:spTree>
    <p:extLst>
      <p:ext uri="{BB962C8B-B14F-4D97-AF65-F5344CB8AC3E}">
        <p14:creationId xmlns:p14="http://schemas.microsoft.com/office/powerpoint/2010/main" val="1026902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1030"/>
                                        </p:tgtEl>
                                        <p:attrNameLst>
                                          <p:attrName>style.visibility</p:attrName>
                                        </p:attrNameLst>
                                      </p:cBhvr>
                                      <p:to>
                                        <p:strVal val="visible"/>
                                      </p:to>
                                    </p:set>
                                    <p:animEffect transition="in" filter="fade">
                                      <p:cBhvr>
                                        <p:cTn id="14" dur="2000"/>
                                        <p:tgtEl>
                                          <p:spTgt spid="1030"/>
                                        </p:tgtEl>
                                      </p:cBhvr>
                                    </p:animEffect>
                                    <p:anim calcmode="lin" valueType="num">
                                      <p:cBhvr>
                                        <p:cTn id="15" dur="2000" fill="hold"/>
                                        <p:tgtEl>
                                          <p:spTgt spid="1030"/>
                                        </p:tgtEl>
                                        <p:attrNameLst>
                                          <p:attrName>ppt_w</p:attrName>
                                        </p:attrNameLst>
                                      </p:cBhvr>
                                      <p:tavLst>
                                        <p:tav tm="0" fmla="#ppt_w*sin(2.5*pi*$)">
                                          <p:val>
                                            <p:fltVal val="0"/>
                                          </p:val>
                                        </p:tav>
                                        <p:tav tm="100000">
                                          <p:val>
                                            <p:fltVal val="1"/>
                                          </p:val>
                                        </p:tav>
                                      </p:tavLst>
                                    </p:anim>
                                    <p:anim calcmode="lin" valueType="num">
                                      <p:cBhvr>
                                        <p:cTn id="16" dur="2000" fill="hold"/>
                                        <p:tgtEl>
                                          <p:spTgt spid="1030"/>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1026"/>
                                        </p:tgtEl>
                                        <p:attrNameLst>
                                          <p:attrName>style.visibility</p:attrName>
                                        </p:attrNameLst>
                                      </p:cBhvr>
                                      <p:to>
                                        <p:strVal val="visible"/>
                                      </p:to>
                                    </p:set>
                                    <p:anim calcmode="lin" valueType="num">
                                      <p:cBhvr>
                                        <p:cTn id="35" dur="1000" fill="hold"/>
                                        <p:tgtEl>
                                          <p:spTgt spid="1026"/>
                                        </p:tgtEl>
                                        <p:attrNameLst>
                                          <p:attrName>ppt_w</p:attrName>
                                        </p:attrNameLst>
                                      </p:cBhvr>
                                      <p:tavLst>
                                        <p:tav tm="0">
                                          <p:val>
                                            <p:fltVal val="0"/>
                                          </p:val>
                                        </p:tav>
                                        <p:tav tm="100000">
                                          <p:val>
                                            <p:strVal val="#ppt_w"/>
                                          </p:val>
                                        </p:tav>
                                      </p:tavLst>
                                    </p:anim>
                                    <p:anim calcmode="lin" valueType="num">
                                      <p:cBhvr>
                                        <p:cTn id="36" dur="1000" fill="hold"/>
                                        <p:tgtEl>
                                          <p:spTgt spid="1026"/>
                                        </p:tgtEl>
                                        <p:attrNameLst>
                                          <p:attrName>ppt_h</p:attrName>
                                        </p:attrNameLst>
                                      </p:cBhvr>
                                      <p:tavLst>
                                        <p:tav tm="0">
                                          <p:val>
                                            <p:fltVal val="0"/>
                                          </p:val>
                                        </p:tav>
                                        <p:tav tm="100000">
                                          <p:val>
                                            <p:strVal val="#ppt_h"/>
                                          </p:val>
                                        </p:tav>
                                      </p:tavLst>
                                    </p:anim>
                                    <p:anim calcmode="lin" valueType="num">
                                      <p:cBhvr>
                                        <p:cTn id="37" dur="1000" fill="hold"/>
                                        <p:tgtEl>
                                          <p:spTgt spid="1026"/>
                                        </p:tgtEl>
                                        <p:attrNameLst>
                                          <p:attrName>style.rotation</p:attrName>
                                        </p:attrNameLst>
                                      </p:cBhvr>
                                      <p:tavLst>
                                        <p:tav tm="0">
                                          <p:val>
                                            <p:fltVal val="90"/>
                                          </p:val>
                                        </p:tav>
                                        <p:tav tm="100000">
                                          <p:val>
                                            <p:fltVal val="0"/>
                                          </p:val>
                                        </p:tav>
                                      </p:tavLst>
                                    </p:anim>
                                    <p:animEffect transition="in" filter="fade">
                                      <p:cBhvr>
                                        <p:cTn id="38"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a:bodyPr>
          <a:lstStyle/>
          <a:p>
            <a:r>
              <a:rPr lang="es-CO" sz="5400" b="1" i="1" dirty="0" smtClean="0">
                <a:solidFill>
                  <a:schemeClr val="bg1"/>
                </a:solidFill>
              </a:rPr>
              <a:t>Tiempo prestado</a:t>
            </a:r>
            <a:endParaRPr lang="es-CO" sz="5400" b="1" i="1" dirty="0">
              <a:solidFill>
                <a:schemeClr val="bg1"/>
              </a:solidFill>
            </a:endParaRPr>
          </a:p>
        </p:txBody>
      </p:sp>
      <p:sp>
        <p:nvSpPr>
          <p:cNvPr id="3" name="2 Marcador de contenido"/>
          <p:cNvSpPr>
            <a:spLocks noGrp="1"/>
          </p:cNvSpPr>
          <p:nvPr>
            <p:ph idx="1"/>
          </p:nvPr>
        </p:nvSpPr>
        <p:spPr>
          <a:xfrm>
            <a:off x="107504" y="1600200"/>
            <a:ext cx="2880320" cy="4525963"/>
          </a:xfrm>
          <a:solidFill>
            <a:srgbClr val="FFFF00"/>
          </a:solidFill>
        </p:spPr>
        <p:txBody>
          <a:bodyPr>
            <a:normAutofit fontScale="85000" lnSpcReduction="10000"/>
          </a:bodyPr>
          <a:lstStyle/>
          <a:p>
            <a:pPr marL="0" indent="0" algn="ctr">
              <a:buNone/>
            </a:pPr>
            <a:r>
              <a:rPr lang="es-CO" dirty="0" smtClean="0"/>
              <a:t>Me pregunto:  ¿Por qué razón las personas siempre andan corriendo de acá para allá, corriendo el tiempo?</a:t>
            </a:r>
          </a:p>
          <a:p>
            <a:pPr marL="0" indent="0" algn="ctr">
              <a:buNone/>
            </a:pPr>
            <a:r>
              <a:rPr lang="es-CO" dirty="0" smtClean="0"/>
              <a:t>¿Quizá será por falta de una programación seria de su tiempo?</a:t>
            </a:r>
            <a:endParaRPr lang="es-CO" dirty="0"/>
          </a:p>
        </p:txBody>
      </p:sp>
      <p:pic>
        <p:nvPicPr>
          <p:cNvPr id="2050" name="Picture 2" descr="http://1.bp.blogspot.com/_W5KH3KMN9po/TO9bf0QywnI/AAAAAAAAAOk/voZboSAHAUY/s1600/el-hombre-y-el-tiemp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595610"/>
            <a:ext cx="2736304" cy="370559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descr="http://www.iglesiabautistaeldivinoredentor.org/images/Predicacion_13Febrero2011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2408" y="1595610"/>
            <a:ext cx="2827744" cy="370559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75856" y="5445224"/>
            <a:ext cx="5472608" cy="1354217"/>
          </a:xfrm>
          <a:prstGeom prst="rect">
            <a:avLst/>
          </a:prstGeom>
          <a:solidFill>
            <a:schemeClr val="bg1"/>
          </a:solidFill>
        </p:spPr>
        <p:txBody>
          <a:bodyPr wrap="square">
            <a:spAutoFit/>
          </a:bodyPr>
          <a:lstStyle/>
          <a:p>
            <a:pPr algn="ctr"/>
            <a:r>
              <a:rPr lang="es-CO" sz="3600" b="1" i="1" dirty="0" smtClean="0"/>
              <a:t>¿Dios programa su </a:t>
            </a:r>
            <a:r>
              <a:rPr lang="es-CO" sz="3600" b="1" i="1" dirty="0"/>
              <a:t>tiempo</a:t>
            </a:r>
            <a:r>
              <a:rPr lang="es-CO" sz="3600" b="1" i="1" dirty="0" smtClean="0"/>
              <a:t>?</a:t>
            </a:r>
          </a:p>
          <a:p>
            <a:pPr algn="ctr"/>
            <a:r>
              <a:rPr lang="es-CO" sz="2800" i="1" dirty="0" smtClean="0">
                <a:solidFill>
                  <a:srgbClr val="FF0000"/>
                </a:solidFill>
              </a:rPr>
              <a:t> Lea Gal.4:4-7; Juan 2:4; y 17:1. </a:t>
            </a:r>
            <a:endParaRPr lang="es-CO" sz="2800" i="1" dirty="0">
              <a:solidFill>
                <a:srgbClr val="FF0000"/>
              </a:solidFill>
            </a:endParaRPr>
          </a:p>
          <a:p>
            <a:endParaRPr lang="es-CO" dirty="0"/>
          </a:p>
        </p:txBody>
      </p:sp>
    </p:spTree>
    <p:extLst>
      <p:ext uri="{BB962C8B-B14F-4D97-AF65-F5344CB8AC3E}">
        <p14:creationId xmlns:p14="http://schemas.microsoft.com/office/powerpoint/2010/main" val="51815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2050"/>
                                        </p:tgtEl>
                                        <p:attrNameLst>
                                          <p:attrName>style.visibility</p:attrName>
                                        </p:attrNameLst>
                                      </p:cBhvr>
                                      <p:to>
                                        <p:strVal val="visible"/>
                                      </p:to>
                                    </p:set>
                                    <p:anim calcmode="lin" valueType="num">
                                      <p:cBhvr>
                                        <p:cTn id="35" dur="500" fill="hold"/>
                                        <p:tgtEl>
                                          <p:spTgt spid="2050"/>
                                        </p:tgtEl>
                                        <p:attrNameLst>
                                          <p:attrName>ppt_w</p:attrName>
                                        </p:attrNameLst>
                                      </p:cBhvr>
                                      <p:tavLst>
                                        <p:tav tm="0">
                                          <p:val>
                                            <p:fltVal val="0"/>
                                          </p:val>
                                        </p:tav>
                                        <p:tav tm="100000">
                                          <p:val>
                                            <p:strVal val="#ppt_w"/>
                                          </p:val>
                                        </p:tav>
                                      </p:tavLst>
                                    </p:anim>
                                    <p:anim calcmode="lin" valueType="num">
                                      <p:cBhvr>
                                        <p:cTn id="36" dur="500" fill="hold"/>
                                        <p:tgtEl>
                                          <p:spTgt spid="2050"/>
                                        </p:tgtEl>
                                        <p:attrNameLst>
                                          <p:attrName>ppt_h</p:attrName>
                                        </p:attrNameLst>
                                      </p:cBhvr>
                                      <p:tavLst>
                                        <p:tav tm="0">
                                          <p:val>
                                            <p:fltVal val="0"/>
                                          </p:val>
                                        </p:tav>
                                        <p:tav tm="100000">
                                          <p:val>
                                            <p:strVal val="#ppt_h"/>
                                          </p:val>
                                        </p:tav>
                                      </p:tavLst>
                                    </p:anim>
                                    <p:animEffect transition="in" filter="fade">
                                      <p:cBhvr>
                                        <p:cTn id="37" dur="500"/>
                                        <p:tgtEl>
                                          <p:spTgt spid="2050"/>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 fill="hold"/>
                                        <p:tgtEl>
                                          <p:spTgt spid="4"/>
                                        </p:tgtEl>
                                        <p:attrNameLst>
                                          <p:attrName>ppt_w</p:attrName>
                                        </p:attrNameLst>
                                      </p:cBhvr>
                                      <p:tavLst>
                                        <p:tav tm="0">
                                          <p:val>
                                            <p:fltVal val="0"/>
                                          </p:val>
                                        </p:tav>
                                        <p:tav tm="100000">
                                          <p:val>
                                            <p:strVal val="#ppt_w"/>
                                          </p:val>
                                        </p:tav>
                                      </p:tavLst>
                                    </p:anim>
                                    <p:anim calcmode="lin" valueType="num">
                                      <p:cBhvr>
                                        <p:cTn id="43" dur="500" fill="hold"/>
                                        <p:tgtEl>
                                          <p:spTgt spid="4"/>
                                        </p:tgtEl>
                                        <p:attrNameLst>
                                          <p:attrName>ppt_h</p:attrName>
                                        </p:attrNameLst>
                                      </p:cBhvr>
                                      <p:tavLst>
                                        <p:tav tm="0">
                                          <p:val>
                                            <p:fltVal val="0"/>
                                          </p:val>
                                        </p:tav>
                                        <p:tav tm="100000">
                                          <p:val>
                                            <p:strVal val="#ppt_h"/>
                                          </p:val>
                                        </p:tav>
                                      </p:tavLst>
                                    </p:anim>
                                    <p:animEffect transition="in" filter="fade">
                                      <p:cBhvr>
                                        <p:cTn id="4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4546848" cy="5937523"/>
          </a:xfrm>
        </p:spPr>
        <p:txBody>
          <a:bodyPr>
            <a:normAutofit fontScale="92500" lnSpcReduction="10000"/>
          </a:bodyPr>
          <a:lstStyle/>
          <a:p>
            <a:pPr marL="0" indent="0" algn="ctr">
              <a:buNone/>
            </a:pPr>
            <a:r>
              <a:rPr lang="es-CO" b="1" dirty="0" smtClean="0">
                <a:solidFill>
                  <a:srgbClr val="FF0000"/>
                </a:solidFill>
              </a:rPr>
              <a:t>Lea Gén. 2:1-3 ; </a:t>
            </a:r>
          </a:p>
          <a:p>
            <a:pPr marL="0" indent="0" algn="ctr">
              <a:buNone/>
            </a:pPr>
            <a:r>
              <a:rPr lang="es-CO" b="1" dirty="0" smtClean="0">
                <a:solidFill>
                  <a:srgbClr val="FF0000"/>
                </a:solidFill>
              </a:rPr>
              <a:t>Éxodo 20:8-11.</a:t>
            </a:r>
          </a:p>
          <a:p>
            <a:pPr marL="0" indent="0" algn="ctr">
              <a:buNone/>
            </a:pPr>
            <a:r>
              <a:rPr lang="es-CO" dirty="0" smtClean="0"/>
              <a:t>Cuando</a:t>
            </a:r>
            <a:r>
              <a:rPr lang="es-CO" dirty="0"/>
              <a:t>, en la creación, Dios nos concedió el tiempo, se reservó el séptimo día sábado como un periodo sagrado para la comunión con él. </a:t>
            </a:r>
            <a:endParaRPr lang="es-CO" dirty="0" smtClean="0"/>
          </a:p>
          <a:p>
            <a:pPr marL="0" indent="0">
              <a:buNone/>
            </a:pPr>
            <a:endParaRPr lang="es-CO" dirty="0"/>
          </a:p>
          <a:p>
            <a:pPr marL="0" indent="0" algn="ctr">
              <a:buNone/>
            </a:pPr>
            <a:r>
              <a:rPr lang="es-CO" dirty="0" smtClean="0"/>
              <a:t>Pero </a:t>
            </a:r>
            <a:r>
              <a:rPr lang="es-CO" dirty="0"/>
              <a:t>se proveyeron seis días para que la familia humana se ocupara </a:t>
            </a:r>
            <a:r>
              <a:rPr lang="es-CO" dirty="0" smtClean="0"/>
              <a:t>en las </a:t>
            </a:r>
            <a:r>
              <a:rPr lang="es-CO" dirty="0"/>
              <a:t>actividades útiles</a:t>
            </a:r>
            <a:r>
              <a:rPr lang="es-CO" dirty="0" smtClean="0"/>
              <a:t>. </a:t>
            </a:r>
            <a:endParaRPr lang="es-CO" dirty="0"/>
          </a:p>
        </p:txBody>
      </p:sp>
      <p:sp>
        <p:nvSpPr>
          <p:cNvPr id="4" name="AutoShape 2" descr="data:image/jpeg;base64,/9j/4AAQSkZJRgABAQAAAQABAAD/2wCEAAkGBhISERUUExQWFRUWGRwaGBYYFxwcHRwaGB0ZGBwaHB8bHCYgHRwkGh0XHy8gIycpLCwsHR4xNTAqNSYrLCkBCQoKDgwOGg8PGiolHyUpLCwsKioqLCwsLCwsLCwsLCwsLCwsLCwsLCwsLCwsLCwsLCwpLCwsLCwsLCwsLCwsLP/AABEIAMIBAwMBIgACEQEDEQH/xAAcAAACAwEBAQEAAAAAAAAAAAAFBgMEBwACAQj/xABBEAABAwIEBAQDBwMDAgUFAAABAgMRACEEBRIxBkFRYRMicYEHMpEUI0KhscHwUmLRM3LhFfEkgpKy0hYXU3Oi/8QAGQEAAwEBAQAAAAAAAAAAAAAAAQIDBAAF/8QALxEAAgEDAgQFBAEFAQAAAAAAAQIAAxEhEjEiMkFRE2GBkaEEcdHwsUJSweHxFP/aAAwDAQACEQMRAD8AyPTavTItVpLArlsATFYtY2nqaOsjSmrDVVm1GausGpuY6TyW68KbA51aE1AUiKmrR2E+JN7VdabIvVNO4jpV0Dy0HM5BJRiDFShmqrbZ6UcyXNMMgKDyNSrabdJnt0qZGcQk2EP8EcNsurdD6NcJbUm5A85cB2N/lFO+H4UwSdsM17pB/WaReFc9QMViFpAQhaUaUnkEyIAHc0zq4vSIHMnfSY9OvvXr/T6fDBnk/UF9ZyYE46UzhX0rKQlCm0pCUJ5guHYCNufas7zPOG3XitKVRpSm4HIqPXvTH8Vcal5xhaQfkUm/qD9L0hoETQeobkCUp0QVBMvoxgvCN+9WDnrzbWhIQE35SbmTz70NSZPtXYtR0GamWMqKajpJMA9DY7z+tfXMOQgKMwZg8jBuPXtvsdiJ+4VshsTa1ROOI1RqAVsb/SRzqGm5M0a7ASuFHbrXtKT0r0SNVre/786kQZSb0xMXG8sIxIThlo3UtaZt+FIUd/8AcRX3BMpKTq/kVGlA0pA3Iv6mP8Vey7L1OEaBJ3j0vUqzWFo6ad5WHJI2F6seLXYttaHCFCD07daiecAE1A8U0KbDE9KQo7XqzmuADTSQVSo7kRp8wkQZvapsrfAhYEE6oJnSUgeYcrgTcmBvBiK+cSYhp0JU0lI8vNes6ZVBBJ3E6T/tHWnWmcEzNUr2awi2liTG9WGsJ1FqkZaq1rgSdh+faq3J2mmnR1ZgN1F7SK+pWobGrzi9UyB6gXqDQNuZtVA/SZnpgHEhOIVtap8GyI3vVzHZCtpIUb9QAbGJg26dKpIFLqDLwwKM3Mt6B1rq9pbttXVDVL6TJMrDZWjWJSeUxeDF+V4pgQnCJsrwgDYzcj0harxt3ilHFp0kdDVcqqgW+ZBpOnDkRP1qwjy33ry25qSK+OJsaUm+DKAdRPQxvarDTIUmetCQuiOCxCQm5iudLDE4NfeeMWkgW5V5ZWa7EY1JsP0ryl0G0e9dY6czhYHEKhdUtXnqNeIUbDfYRz5VZ87SUh1JQs20EEK5RIInnU1QgXjM4vYy7lONKXDAuU/uKaMHhnXCkxz9KWMmzFDLzi1p1K8FQbBEjxNSNMj0Ct60DBcd4do4Vp5koddBUooAISgEpCjzgwdhy9K9T6XToGqeZ9UTrNoq/EXLVIbYXqE6lJ084UJ1eg0x7ikDXCr/AMtWj/FbOGMU+39nWHAylSVkAgBSiDEkQbDlzBFLXDrALzim2lLCRupGoarc0jSLTveg9tZ7R0J8Ne8EMm371YYwPinTq0pO6jyHM7ireYZI4Apf98BJBmDJETvFh7ir+GcSyxpcb06kka1gp80A2Npgg7SY5CYMGvbhlWbSMwJxGpP3fhHVbSfluQAlJCUbWSfyPM0OVoWmT8/O3+aL4nDwwXCZUsEJESNKgU6p31G+8UD0kXM/96qgstiZmvc3kjeKGyvrTpwpkLOJYWHFN+IonwpVBIgeYgGSNRjY7Ul4HDpU4kLXoQT5l6SqAeekXNa1lOQtqRh2EOpVh1X1upAKmiNYCdSbS4U7HYdzThQYdRAgXD/Dd8FRcWlGkeVSTIJ7yBAqPLiMKhxsyFqBCVJjzXJJNwoAAEyARYGDFP7PDWJbdcUHwWtIDc+SIgBIkwdjfnqFqA43hZTr4XrCEySpsAomZBmAYJneKi9K4sY/iEwLgOE147xHfGVrSvT5kiFCBsQqDF5I595qnm/Cz+CBedS042ncE7lXlFrXkyIm8VqeQZSjDtaG0p0g/hVJmAJNugApY+KeHLrCUJClebzISPNYWIH4rx612hRbE4VHAsDM5x+IaQ00sgHxFFXhCwSmNUe2pIHoelClAeIYFtwP0qVlpDuIaw7i1JakJJ0+ZKtJmxEgzAitGwOT4J37shJKRpCynSogQAZEXpqmkY2iJUs3FEVpHQRUmGyh54q8JCnCgaiE3gGwtTrmnBDDQkOKTOyTf6bUzcBZKllhTguXTM/2psPbc+9Qprd9M2n6sKthvMXdbKDCgUH+lQKT9DRnJsC1924tQUVKjSACpO9yDbkd+29bbjcuaeTpdbQsdFJB/WlbM/hlhHAfDK2Sf6FHT/6Taqmh2mdq+oWiBnuJRoEFS1/jVptr/GQQfkhSQJ3nYUB8YmLCZ3imriH4cYjDoW74iHG0iVEkpUANrGQfrSoho1Fk0y9A4Mn+0HpXVF4aq+VGwmjMhxuIB2ItVIv1InCkp1jzAbgbiimV5A9CcQE6m+aYnnA3tB/K1bqdMbDNphqORkwUMaQKkbWpTS3CrTBASD+LrHoIP1ozi+GmvmQ4gH8TLkp09YUJkdyPemRjijDowSmVtMOpAKvDTpWCd+U6VEyZFFk0biL4hbYzP0PAmKMYThhxbfjJOoAE+Gn5rTt1Pag2GxCSpRCAkKnyhSoAtYFRJ5cyTTEUYhhpOIaQ74BHmUElQQeWoxEERfce4o20m1ukQsXXBAzF/DgrUNt/4KvjDEW5gkd5FoqfOc78ZbLrbTSPDRpJbTGtRJUVrjckkn3NO2Q/DJOIw6cSvErTiHUhyCB4cqEgKEatoBM+1SZQRe8r4xTcTPcNmymHA6gAqQZTq2mDf86M4viZzHpw5xKka2itRWlKQspJGkWAgC/5e4nM8qdS640+gMqb+ZQ+XsZ2INtutXOHsjZWvTiNS07oU0oQYBMHne9rcu9MoUW7xXJc3tiDMKtZWtUFQBMSbm/I7ExXnDYtJW4pXmUUKSnWbeYFP6E+hvvWh4f4YhSG0YZ1MqcIV4qiNNuRS38wiNJ35G1VskwX/SsaWsQlAc0HfSslKzOrnIJT2I5i9VJA8pEDV5/zEPDOrQgqSB80Kketj9KceHPiEWGgytAbbIuCmygomTPMEzJjfnV/jphhbXjYZKStEeI2EylaVGNUC4UOvT0pIxTzLqb60OfhhWtEHcATABMnkZmlYX/IjqcW+DLmKyzEMy7h3CtC1nRpJUYuUlVonTAkGZ2r0nDuMsJGLbKm1OzrJ1EEgSkg7akpVe55xQnK8yeZSdMpBMz+s9RHUW3teSJz7WlQdbDuuPu06keYT94CJhXIm8ybRQAIwfecSDke0eMVisrxLJUnw2kpSApEkCORH9JHS3pvQDNfh8v5mnElHKf0kWP5UI/+milQWqFNFMq0nzIBGrSsRuBzEjnTUnOinCLdw6p8JSEEi48xSIM2NiL3pNXTePp67XitlvD0lQWSlYEpEHl7XrXcgzBgqCE6QhDaW0g2HOwB9B9KzvMuNA+1pWAhYsFJEflsPaKO8LYIhsLJWQsTq/45iKAJveIVIPlHH7Kh0AGdKsQdAB+QNXMDYAqaJ96NeC5/UlxP9KxB9iP3oPw/l6EhJDmogkgG3zTsD68qYFdiPpVAYDB7zSNUqCmT13H1FZ98Y24w7Xm1rW5pQUqO0SRHMzp3rQ+Ic2LDBWDBFyYke9qy/GY1vMMZh0KXEOBR0pgADz3MQLJjvahqF7RSbRSxOVqYxTjbp1KaQhQJ3KlBB33tK952FN3CuN8Z9tCzpSJOq14Ox/Qfyfb/AAsvE5ljtUqSjwgFbEygERyNhzq/k/B6WleYrB5SLUtSnqYEzgqkecu8dupW9hGUK8zqoOw8ggEkna55dKeWGAhKUp2SAB6ClHMuD0vo84S9AgEGFDtO4+tRZSV4QaQp3TOy1FQ9p2HpVFspJhKg7R1IrwRQxriRsgSUnrBM/QirLecMrSpSHEqCRJANxHUbiqhgYljFH4jPuOpThmgCfnWNQBt8qY3vcztYUg4kLQhKXGfDKYGuNwBEdDe8045Ky59qexmJT4evyJGqZ6WHIJA57lVH3VMLsrYmII61lqAMcmaKTFRtMimbiurUHOFMISSWwJ6W/KupPBl/HmM4zDOMuq8MKIB3AJEG8Exf1pt4Kz5K9bS1hEphIVG9/qNqh4GewzwDD3iIQAdbmqIJBi5sJIgDt6018YfCjCjDasIVeKBrBLhUFjcgch1BHat1PhOq3l95hcki3SZ1ninncSU+GsODy6YsUjmnmRJMHmDVrP8AJ0YbD4d2YeWVJUkG5CfxkDqTEG9hao8PnylOAunSsWCotbkehpkyDhFvGPFb7hWNK/Id5UBpUIiYJUYtsmo67tZv+xilluuf8RdyvNWmXGniEkqT09lA8txY9K1jJeP2XBofCQ0oQSdMebyweskgUu8a/D7DPNhWXthDyCApuYC0m2qFGyk723E72pJzPJX8uEOHXMDygloKMko1qg6wBeBA7zQZCDdT6Qhw3MPWWuN+GcPhVheBeU42bKTOopN7yN0xAvf61BknHz7SPDKzp5dv9p3T6XHpVNlbjwlpRRoHlQSSAOYHT2tXZTkbmJxTbSx4YUfOvTYRP/lJMCI60bI/D1+Z12p5Ix8R/wAPxW0tr7xEocsrUAQZsb7GkrO8hfwGh5DjRZdUfDCXAo6ZOkLQfNsIJAIm0yaYc0+HeIwjS3GyXmwCZBuEmxlPpe3egGCAKSghF+R3Pv6cqkEFIkGaHqtXAIGR2lrLOMHlqEL8FSQVFWs6VKTcEg/KYm+4MdSCHzrCtqcWtp5Tskq+8nxD31SdRnqZq9hcla8UatbafxADV0EpPqdjf0q69lrLa1OtmSlMFtwySq9hpFj5Yk2ki5vFRjYTM2TnErYRzG4JR+7LZSBJcEoUpUG6p0mxOxN6DYXDF3ECFJ1lWpQACRuJIiB7ACnDLePHsUhbKwhLZKQbxrHNJmxMX5VPl3CmD0u+ZQWskgg/JzSABBMGR7867VkrOANgx7z6jg4sB15rEa3DqLTegEH8WknVF7Cw/wCF1WZYVUh9pTDnNTYsTfdB2M9Peo/+p4tlBLjaltJWUB7SoJ8RMiNYGkmx704cDZ62cOtOJQFeOpala0g6xtt09OprJpdbmofUYmjUNqftAPCGLDi3lqSFHw0oVbkSvbpIAn0qfMc1aZbLLTSjh3SPEQJBCkEKBSedwDFtjcg2YOMMwwGHy7Thm0IeKoaCfKpJMFa5BBKYtCpE6bWFIGT5q0GyjENqWFqkOJPnQqIt1678yINWYFuIbSaNawO/nDWB4xw2FahppGJLjkqQ6m4ATGk2vcmItc0+8WcV4rE4bwsOG20+WQoEKCkFK0hJ+UoIETyj6JaW0vNJ8BaX/DEBJ8q4ExIsQe4igK80cCglRUnSboVPW4veOX6V1NtXCPmGpw5PpaGcH8RsTo0qQkqtCjv/AJ+pNPvCnFQxCEBDiS9A1Nq69Bef0rN8dh8CQ2pt9LS3QSUGVBCgYIXPyzci8EVXxuDecbaShtpa2QpRcw8FxSVKGlatPnKUylIMWpgB0uD2/f8AEF772I7zZc+w/jILTwLc7yCRI/neljCfDFIcDjeIUm90pgW5XG3oZpc4Q43fbV9+pWIbSICFmTPYwSSIMAzvWqYZzDuAKBUwqNlbCeUg2+tcLEwG4nnLsiQ04paQQpYAUZN9NhaiyWzzg+oqhqxLYuA6nqN49R/g1WzbiptvDuuGUqbQohJ5kAwJ6z1p4ssrRh1OJRrS24owIWEyRcgdVRyF685yx9nKUh1DmrZtcBUDnItG24rIHG2lpYa8RUBv73xQVo8SxkD5hqMk7gUSYy99zD/aUOBCgsMNaVl1a3CsMhWpWzYMkDoKQOTgShQDJNvSMOaYZBVJQWj+XShbvDKlSoBCzyIMG9POJwxSEpUkrAG5vMCL9+ftQzGYRoJK7oKRJKTBtTGIBeKj/iJ+7WT5OUzBIqXC5gkgBXmTYg9IuPaqTzqlSqTJvPc1Vcc0iZsKyNnMtGJ0JUSfFVfos/5rqzw4R5wlaW1EEmDHtXUtx/d8ztQkmEzVrSFQmJkoJUBqIAkhJubC/Sj+V8YqbYcbgqhJLaxfSoiNIB3Tee0HeazcoU2qFCDa3Y3H5U0ZStK27mCLf4/natz1HpppGRFphap4sQetlsn7xWm26b6+8cu4r0h1/DlBQ4opSQtEGPlvB7ciNr095Nwdh32h4iQFa58QWMgAAT0i8bTU+f8Aw6wzITiCta2WUKU60DdwJBUAFWCSTCT1TtffgQQDM54SRCTHEOGdbD3jFs6Z1onX6EXJO9gCayrM87LmKUVuOPNa1QXNykk3iyUybwAPrRLGcVKxKipLDLSjc+ClSUkCYCklRBP94ANudRZQ2EOFxsDWL6FbpnmCP1pi1jxQhb8u8qt4phh2W/EKY8yVwFSb2IkEfKRv71fTxApCwqNKTtzjsZ61fybhVeYYpx3FOFA8p1AC5sdMxAITY7waFcRJLWKdRhFrdSxJLoTBAjSuYtAkpJ2N7RNIaQLBhHFYhSp9o8NcaKCEpWPuiDKtVo6HoO9Srx+Us4bxRh0YpRPnGjUlBJMb+VCjI8tj9KzNp93C6T5oWArQtJTqSq6VJB5EbKFj3o4MbhcQ2ltbymkT/ppAHmP4lW5d/wAqJLXs3vF0ra6+0+5cH3i6ptsONNyrVMFPNKBvqVyjfnQjDoecKhpVKQZTEEXkg8/mPOtAyBxGCwqUJUCNRKlkRKiYmOVgAJ6VVzVTmJSpeCVoxCbrCIBcQOp6jly3HSphhchY1zgt0iJg8IhRUkgjR5tucixmIn+CrycXpOpcrQDcARMmN+V6GniJ8/PpUZg6kgK/2kiPz50QztLgaKRdBgkg73EW/m1OUBsGMbXe7KJpuIzN5/KXmGW/F0oSlKgrVCYSpJM30lGyr3BB0kGMvz/LnWk4cqOo+H8on7si5kzEncntTT8L2cWnD45DSvBccbb8NawdyVHyRsSkm/IwaWsFxQNJaxrXipBgm6Vpg3Cttu0H1oMrqQRkfM5XRgQ2CfaC3se86UNFfibBMwLkXEqiSDYSb+9FG8nSuQwvzgXZdGhYO8i24t/mq2cZS0lPjYZ3U3Pyk+dG0X5x3AItvVnN0O4lpp5tlWhtJBcB8xIIF0g2iJkdSaOGHBj96xRcHiF/3pBa8Q42uHApChz2M2i4/WZvRTC54twBD6UvJNgVjzDoQef8vQ/AYh1x3D+fSpCwQsgGIUFaoIMxE3maN56E/bSlOpQUrX4y1StQUgHzDsTANrAWrnUEZ3nI9jjaLxUC2AJkbk3Edexpp4BdcbWh1CoIlJgXKZkp7CwNQKyUuIJbQVpA0wneTe/PpTtwTwa43pWuEAD5dybRKjyridS4igaTYyocR9qx4WhuYU2FEACQkglSuU3UO8CtOewTblym/UWqHC5YhFgkJmTYRJ3J7mavAR2FcMTibwX9geauy5b+n/g2rO+M+OWsQl3CaPvQsJLgAiUKBWnr+EjpWj4LifCvKKWnEO6fm0KCgm5Akg9j+dAU8NZew+9iFoTLs6pGoDUZUUgyAT6VNqig2jLe95kGLUQCZNtu1MPw4SHMUykq0hoF3eAVAaQO5lc+xobxM9gtbqW1KSNXlt5VpkXSZt9farHD+DbUPGSFBIJTBMgwLnuL/UGimBcylRrmy5msZ3xMnC6Q4krUv5Up6bSSYAE0Kz3MsJ9n+9fDal7JV5SYvboJ6/WsxzDi5eoeYKSR5UHzaUzZKp584ERMULx2ORiCkEaINoJIg7pufLParAYyIniKMR6zLBKZXoVfoRznYihuOQkNlTjiUDbT+IqkQI3AIvPS9e8saViPECVohIlKHFFVp+UTeBYEzzFBMxeY1OBXh2Jb0x5xA/1JSbkfLfnPU1mNOxneJcQorilxJhv5Bto0afaSD+VfKWHlobOiTb+oX630iJrqj/5KX9sv4x7yDF4wOLCXQryeWE7gA3gdav4rLPCVCVahEpVsY5T3qszg1lzxCoapmaY8uxDAUC4yhZ6uLXpjrAEG9r2Hat1Vei7TLSbqd59yTOnEiCYk2VyPQEdf4KeeCs6W4txvEQUhI0nkrVIIPSI/MUucbcJ46EvtYINtIbUHEoUiChJ1AwFTaVEFIkb0vcMcUQoJKoPInmN4VyJ/71PSU4ht2j6lqcJ36GadmPwowLSfFbQvQLrbCzBH11DkbGLRF6x7NsUhGIcSD5Aoll1NylJMhJ/qSJiDWnscVuBSQomOShtNzfoalznHsYNlWJa8I/ayG1tKaSrWozMnkkCTBsfyqiurZEmabKbGIGUcQn5FK0KULKB8q+/Y044DPGMP8o0BZlwEWUbJAnY77c6XOK8swrqy400lhJHlaSITab2N1GbkAculBMvzotDSuXWTzN1J9eopVJTKe34hYCoLPv3/ADH7OskVjkNsBOHQ0k6WlJbJdSSdRSIVCW5NzBEbC1ZwMpU26ph4AhpZkpg+cQkwrmLelNGKxbimZw6y4kjSAFkFKeemIk8iFUnPrB28pHLaCP0iq0XD5+JOqhTHzGs49rC+ZxSzrTKG0pghaQACvUY8M7mASTPrXo8RtKQosNhomNemxUBtqjlJpExD5UolR1HrTl8Nsnac1uurASFaNGvSFWlWoH5hBEdxQNMXuIQ5tYyji2Uuyq2vTAUZtXlOFXh0a06i1ISttzZKiAdKXANClbnSIVF9JAJq3xbg2MO+E4d5TiDukwdJ5DUD5rX9xTVk3xTwbWWDCYvDl9SPIG9IKVoBJSpRUYSQQBNzIBHYEBhYzlJQ4g/J+Km1IKQ8tBsADujvqvKQB+gpMzhpRUVlQKuZA3A5q7wPWoMCoF9WkaUKCtKdWqEzIBMCYECYoszhioR839oBI/STU+Q2ls1BfaB8AjWFgc08vUUx5ZmRbaLafKlIIEncm5n1JqijLA26UtJXKgPKRJ9hv9b0yZHwY+vUHUltKhvIn/j3ptWSBtOXFm6xTyfLiFJO6gTCUiZsRaN60DKfhmlS0uvOKKikakiwkACATcCAO/emvIeEWsOPIiDHzG5+tMTOFA9fehc3k8WxBWXcPNtCEICQO3P96LJKUDzEJ7kx+tKZ+JzAxn2fT5AstqcKvxJJTITExqETPehXGz+JW546EFWGCEw4gagJEkKKZCTe5NtqKgE2nG4F4KybivF/9W0uqV4XjOBRBlPhnUlCQBbSDoIIE7k8zRL4tcVFOGLLS9PiHSq11ptMHkmJB60nu49HMSdwoEgg9QoXB7ihua58hwpS6hTqRO5haedlD5kweY9Sd6YgqcC4nKQwycylw7nb2GK3EXSAkKvECSBF53PQ0xo4zOLQULe8JdwJPlVIgTtsY70p4hTTiylgKSFlKQFH6THepRki2dXjtqSDYHlPWdqlURDxHBlaIcnQLEfvWWVYXFYSTGpJEEgBaSnoQRVTKc9dZJ8NwpSTdFin/wBJsPaD3q5leYOskpZdGk2KHBKbTyIJF+aYqwM3wyipOIw6Ukm60CRbmPxD1FDUbWIv9vxCFF7g2+/5lfEZ0y6f/EMgH/8AI3Y/Tf8AM1QdwSS4UNLJuAnVbcA39PSj+BwKEaiyUuoVyME+hnpQrHISHi45baEp8sQI5UaWn+g+n+otUN/UPX/cLuAYdhDWoKcIlZSZkk2HpyoQ62kmNMq58jQ5Tq1XnUR+Ib+8VG1iVFQEwSY1EwL2kk/rVAt8kybG2LRlbaMDy11DF8PY0H/TX7GR7EGDX2u4e8Olu0mx7S2gFbp6jl6+tVcNmEn+fyKJ5JiVrSpBQpQAgnSSAOYVa3vQ7M8hU2dbYls9/l7GfyP8K03OrQ+/8w1KY0602/ia3wdnWau4VSWQ2+hKIbB+YEbJWsqCQiLabqIPKsy4gyB1vEKGIZGHWYIaaBCACLFMk27AwO0RW4/DlCMPgGEJj5ApRmZWrzKM87n9KscZ8PYfMQhJXoWkzqABIT+JN7XH0Im+xocSW8xHLc4S3pbcXqQrZR3HZXboasYnh/wVJeUsutTLaVK1BJPYnfb8ulNHHnwlQU+Ll4VrQkeIyTOsAfMkn8cbp2PKD82f5ZmxSksvSEjy33QRaDO0flUihQ609RLrUDjS/oZf/wCmqUVELuqYk7T+1CcLkmKU+GW21LcV8oRcKA3M7aepMRzir+YYRxtOsHWjckbgdT27imb4b8XDDPkOH7txMKMTESQQNzeAQOoJ2mrqVcXWQZWU2MUcIp3DvFIBacSqHGV2BIsfQ/8AFFsywuHxKNRPhujmNz7fiH5jtX34icRM4x4LaZCVj53tapWBISnT8ogR5tzA6UuYbMPMkr3TsrsetQanfiGDKrUtwtkQW4ghRB3Bg+ortM0azDK9SyU2m5PL+elUMZhQ3AuSefL6VVagaTZCshQggQbJnfv60RxOXpbaKvmVa52va1T8N40NrVK3U6gAPD0md7ELB62jvTHlXAr+IQAseG3a5+a3RP8A8opXORaFLWN4p5O2oqgBRkWAvqN9hubTtT/wtwfiS4lbiQhImyvmNiNht7n2pn4V4QbwoVClLKrlS4kRysBb602YRm+38/70rZMINhaUsHkbaCVBCQpUSoJ8xgRfrYAXomjCDtarKWbb0u8c5+nC4N8hWlzw1Bs2kLUITz3m9ECLeEMPnGHW6WEPNqdTMthYKgBEyAdxQTjjikYfDOeCs+IDEpglM8xIg3tsYrK/hJh1rzNkiAloLJJtuhSAB1USoW9anx/E6m8Rig4PEaGIcATzSnUflPL0NqWoGHLHpgHeL2Rlw4lKxvKiVKGxWFAqPoTPtRnKeKsZljhQ08QAI0RrbVzuFRY9RsZq5hkMPpJwz2gx8unzJPRSZEjlKSR67UIxuUuOOoD3kISQXB8na597b3rhUDHOPIxvDKi+47iWHM6weMJ8VBwzijcoMJk842+o969rwjbDbpZ++UpAbJCpiY8xAuIsY2kCbVJjPhliEYVrEJWh3xCTpSFeRMSlRPObWA5jel1L7+GeNglxMgpN5HMW3uIsbEGm0kZB9INStgj1E7AcPqLyEOnwwRqJ5hIvaeZG1MeA4yXhVeEf/EtCdSXjeDOnStIkeXTOoKuDAFTZRn2W4nyYwOYdREeI2dul4NuxHvVnF5AhpCksuJfaV+MWKhEAkdY6VxIPPBpYckCJThMW8Rq8BahMiNGoQNIB6joeVesdwriGxMB1HUX/AC3/AFoTjcoQhJg3F4NEuC38StwttPpTAlKHLhVwIHS3T6VOpTbdT6H8yiOuze8EpYAMpUW1ev71eb4gxDQhYChyXpBP+KYsethagMay5hnNvEHyk/7og9bihWW5El9zSw+AmJJWkghO0xsfY86mOLmHv+ZS9uU/v2lZ7P1LQSXZ5adMb9eooW5gFuKCkj5iAkjqTFzyvTJxDwQttMIcbWdUjSCnUCN7zH51TzHBOYNlnQ8Va/mbUJCVbnT2n03qiWHLvEfiPEMeUXXnTqN4ubBR6+tfaOpxDrnm0pv/AGz2rqqGPb5kSq33+JJg+L8WVFKHiqQfmSnkJtafSTWg/DzhzF4sfasS84lpQhCLAuAiAvaUpEyCIJsRaJzJnCKabUpKRqAgneQq0b+gitL4M+Jpw7TbOYLGoBQC91AJjSlyDdRE3F9pvJolRfIgDNbBhjiHAPYOVapYUfKsRKVHcKHKeRFrRYkVJh1ayFaygJglZAgAEE72uLdt6R+IviR/1ErbI0MDZs/jTyUrvOw5W53oZw/kWKzBamTiinDt3OpQ1aDv5Rv0JNtvSkUgsRHYEIDDuafFcMO4g4da3QpUNBceGgDdYAjUCdh0Fzes3zDNHH3lvOK1OLMqMATy2Ha1PXEXDWXNhKMMpa/LC1KuFEW1JO88zAjaKSn8kWlekBSpsjSmdRJ+U38pj1/wVdSxWK1NtIaS4DGmPD1HQeXIdvSqv2d0LISSADY9vWvHhKQogggg3B6ij7V6Vz4eV6x6YFTDdJA3w+2Q2kukOLWkcoAO/pAk0wcQZM0GtMAeGIQTvpAgDVuU/uKGMqSCNVkzetEYyLxGQkLiUwlUatIPODeewoU6hIzOqoAcCZcV2HoKto4NxWJSClAT01mJ9LE/lWnZTwUwwJbGtYHzLgnpbknnsBRtpgGxSZBjaBQUWzAz6haZ7wbwDiGHCp3wtPUKJV6DyiB+taJg8sCTBA/n8NXGMLf9qtNRf/n96ocye08t4dIHbf8AxVhKP+1UW86ZLxZC0l0JBKfX15jcjcSOtXgTyrhnaEgjeQ5oVhh1TZ0rCFFJiYIBIsfSsJxWYjGMhKlGTtqMkQeRPKRtW455ikt4V9w3CWnCfZKq/M2DQHAE3SpEkK5D1pWS+RHR9IsRiPfDWNRgWYKhrkwvR/Udif8ANBeJPs7jyBhEuBbo+/1ElPjE3KJEgRKjeLgCINVcJnqmQEYgagdli56eYfiH5+tF8vw7B+9aAUoxA1eWJ80c0K0z29KXxCuKnv0j+GGzT9usVn8vXh1w4gg/hcQdo5pO3saI5bxatEhw+KgW1RCo522PSKJ5i4y2274sqJEJmJE7WmJ70hpbJsATVCivvJCoyHE2zJOONTaQgpWhIAhNlADYEUL48ztL+GW2QLfeJ8iZCk3Jn0mecGknC8L49DAxrLTgbA1eKhSTATuSArUAOcjkaLYf4g+KAnEMokp0rWhAKVjaVtxpB/uTHYA0LOvW4+ZQMjbix+ImpVq5TRDJluhYDbmkc52HqKKuZChQCsO4PDJumZEeu/saIcWOMN4PDMtJSFCVKUkAKJIEyYBgk8+goeIrYHtGFJ1BY9OsrLzVrxEpfCQoEELT8pg8/fkauP8AD2GfhTR8Je4Uk+WescvaKC4DLGHMC64sqDwcShu/luATb0n8qpcOLUMQ2NSvD1DWE/0i57bWpQljwn06RmbhDON+o3jz8QME8nCYdvWXCqNa1AXULiI+XYzNKS8BicAUOpWCoiCIkQYMX3G3StU4ixrWOwAZbCULTBQOUp6HoRII3jlWescMY3EFSHEqSlCTckH6AHzVQg7dJAWOYQwXHuGdQA+hTLlhqT5mztJ/qTebeYd6pfYWH8UR4hcbCbqBsSdgD0i/0oMrhd0PhmASZM9k7zzF4HvTxkPDxbTeNR3P7egqehVN19pTWSLGW2siQAAIrqK/Y+1dRizJGc4WDb2NfcBlTRS44+Y0g6UpN1EnkItHrQhRIMVJ9qPOtJF5mBtInW1JgmjeS5jzgTsZ/WgilyDNe8vc0rHe370rrcR0a0esG44kgrSltkXkqn6GrmQY0PvLH9N209tiYHPa560llyj/AAxk+LWsOMDRuNatoO8A/N+ltxU2zGA0g5jDxRwkHUFwCHEplVvmAH/uig2S8JYh6LeGk/iX+ydz7wK1jDsWExI39edWRhQbwL/nSkX3hVtO0Wcm4LZZuR4iv61dew2H8vTD9m2gQeR5fzap14xlogOONoJuApaUk8uZq/4YUJH5fqKIFoLyo3hp9/5FUeJM6GDwy3ikKUmAkHbUo6QT2kzRVTmkSogAczas441x6n/HaUJbiERB6EKtzBv7UCbTgCZNwl8SHHsUnDvltev5VoSUwYJg9rR9K0gdaw/4cZahl8PrWVLTICAm1+Z71pb3FpQtCdKVhUyAIUANjdUGbi3MXjeiWAhAJmf8dYoYbMloIhBSHEqBIKSRJI96MYDjl9SEy5rRycSBPoqlb4mFb2LL7aQW0pCCk72BJttG9KmT5mplZLaondCrpPYj9xcVJqVxdTaXWvpw4vNa4z4qLuWvoSPOoAFQ20agVnf+maxt1QggWnvzHWnZnM2sU0pDaihakkLZUb3EHQdlD8+opMzLKXGiZBKesfr0pqLnlfeLWpi2tNoTwmQY1bAeTh3HmVW1IGuIsQQmSmO4oW26tpeptRSeYPbkRTZ8JOMXMFilJhTjTiFFTaf60pJQq9hJ8kyB5r7Us566+XlLfSUuOKWtXIFSlEqi8ET+1aSmL2mYNaFcPnLOJT4WIASrkrv2PI9qnRwRiW0uONNKxDem/hiVJE2JAuR3TPtFLOIwykxrQpOoAiUkWNxuNovTNwT8ScXlivIQ40d21bf+U7p9NqmtMLy7dpRqmscW/eT4X4iuJwDmCSkBDm69V0pMBaAIiFAET/caV0ZjpQUpAAP1pt4kxWEzJan2gGXVeZSQIknfUOf+4fnSPicKpBhQimBBNoCrKL9JJhsQtB1IUUn9f80VbzFL9nUGR+NIP59K+5TicMso+0zCCCdI+ZKfwmOu096ixeatocdDCSGlKlAVuB0+v5UrIG6ZjI5T7Qs1hdLQSiFo1BXcxNpqbEOISSQ3oWre14/nSlfC5m42rU2YndO49xTNl+e4bEQh/wC6PIydPsd0+9u9IoZDnP8AMdytUAbW9pWOYLRcG/rUp49xAToSozsOd/f9L0xcSfDJTbIxGFxCcS1AKhAC02m+klKh3t70t8M5Yl98EIENiDPNXOfQfrVSQRM6grDXDDDill9e6oAtyHToN/rTvhzIBP8AivGEwiUpAiKuJajY26VGXkyGbV1UXsekEi9q6hczrGYkxlx/Fb0r5jMIACZgDYdTVwuRV/AcPvYn5U6U/wBSrD25mnVmJisqgRdwuGLhCRF6YMHwHiS4BAj+s2He29M+V/DVtCgtxSndMEJAhM9+Z+tPeBw0gWvG5/SqkyIizk3w+ZbhS/vFbyrb2T/mac8Bl+mOm221S4ZiCCd6INpvepxpCWCDbb86CZvxo0y4UFKlaPm0xa0wJ3tTOm4rD+LsWftuJB38RQ9uX5RTAQGJ2aZyrEPLedupaibmYBNkieQFh6VvnwqwakZYwDqlQUuDaApRIA7REetYWzlQC5iR/OXSnHgj4gO4F4tPJCsO4ZKk+ZSDAGpPNSYF0RPMXkKe0E2PPMlS+0UaiFC6SLEKuAfTtWJKxwcWpCoS80opUk8ykx6+hFbevM0lKSyUuaxqSoGQUn8cjcbRX5z4uxQTmOJmx8QwtIghQtIHMGLipPTDHG8qj6RY7Q+hJSdYA7pUDPsbg+s0U4dWMTikMgCdUi5GmATrtY2t32pdyTP0uw26BJ6/Kr070z8L5F9nxCsSlRLYbUBO6CopsVdImCeu9STLaXlXWy6k2idnnEy1YlxKlFSEOKQBsNCVECQOZG/rVrIOCfFJf0FxkAlQT+Am2lY35yCOkmIqivghwvlIWkt6vmJlRSesDetuyTPmcOw2wLqAsAIE9f8Ak1qA7TNeYTneQ+CoqQTE+VXMdL8/XepsFxHsjEieQcFzHfqKYeNsCrxluskFkkqWyBAEEBRR23VFo3vNI2IWhSiEpMHkd/8AvU3phxYyqVChuI3sZaho+K1AChun5T3HT0qnmmGD3z8ufSgeW5u7hlEJ8yD8zatj/g9xTZlwweJIUFLAP+o0CA4nlKdQKVciDz2MU1Os9EaXyvftGZEq5XDdu8P43NMJicCUYpBU6hB0LbSAoaE+UJvtaINr+4y1eEKSNXlJEgKBE+x5d6O4rDvYV7UlXiNpPlc0kC/9aZOk+8d6WMXi1uLUtaipSjJUedUYqxuu0gQVwd5bYYCTJOk8oP8APpV1GbJnQ6Aof1R+ooW3igpXmCPNYkg+XYahHTf6018a8G4XCsNP4bFfaUuGIABiB5lakmB5oGkib9qmyBt4yVCu0DYvJARqZMjeJ/Q0HcQQYUCCOtT4TGONGUG3McqP4LFYfFeRxOlXLl9D+1TBdN8iVISptg/EDpCHQIAQsbxsfblUK8PG9NP/ANvnEanJUpuLKSNp/qoNjcI418w1J5GLU4IO0RrjcT1keMfQSGVqAgykGxnqNvf1p+4ZycsNpHM3J6k0F4QyXy6lDenZpBTAiBUzvGF7S+xt1r0+/pbnmdvWvTYEftQ/Fuyo38qf4f560phE8oRauqirGd47V1DVH0mUMl4OaagqBcXvKhYR0G31k004XDXFo7VZw7ZMGIq8ERyPrV7TJImWLwedXFrQ0gqWQlI3JtavTbA/hpd+IOIKWEgDUCrzdrW9pmhDCCeL2AqCDHJVoPpeaN4d9KkhaCFA7EHesQxWa+XSbmLAb078GcSpawyEO+WJgEciTBk/T6UL5j6cQxxln7rIShtOnXcudx+EdDF78tu2W8WpUp1WKPyuFOoj8KwkJuOQVAIOxMje1aTjOL8I/rZWNSCY1TtHMdCDzpOxKxLjcSBIuLLQdj3tuORrM1Qo2oG4mlaYdNJFj3iS3mwT3qROJC1BS7RyqDO8iU0rUiS2Tb+09D+x51VdcrVqDrdZm0lDYxy4U45+xF3yFYWBCNZABBJkWIEyZgX3pXfy3EYx7EPNNKWJU6vTfSFK+qonkJi9UQOvOieT4QpdS6h5KdJ8uscyDY3iaZcCA5MgwGDCgUKlJF72g+9M3CfHruDXpWQRsFG4INoUP3pOzbMHHHlKWolUkTMi3TtMn3qIunTf0riuoZhVtJxNCxKzqU4ykAKJPhg2E38nQf27DlAtQ4Z/JIug3mT+VAcl4hLXlXKkcuqf+KaX8uaxKNSSAuPIsbeihz/aoB2ptZ9u8sUWot037QfmXESQ0ltIkqK1LKiZEkhPPeNRvsCLUtu5jDmrSCf1rxmOGdacKHQdQ63kciDzFU1EmtWDMuRCTmI8QlZPntAjcbWqJTZCgpPkWOYMX/am/gjCZZi0FnFJU08lJLbqXFQodI21A32uPSlR/DltSkOpMgxrHUdOoNLjaHO8NZbxVPkxHlVtr/8AlVfN+Gx8zMenI+nT0oO4m3mM9DU2X5s4xb5mzuk/t0NQNIqdVP26TStZXGmp79YNW2QYIgjlUzDikhUGyhBHUU1pw7GMTKdxy/En/IpezPK3GDBuk7Ec+x6GmSsHOk4PaLUolOIZHeVEYmARFeTB7V40GjmWstLZKVCFpkkk2I/Yi1WOJAKTGz4YfEXF4d9GH0faUOHSEEwof7TzgSYNG+L8scxuLhvCqZQIU4Am0jrHMm/Sw70o8Avt4XMQtQ1pCDBiSgqIE+unULda1fJOJkhTrhcC9UGIgjSII7XpSo3jhukSs/zQYFpOkArNkJP5k0Ayv4hOpWC6UrQSNQiCkHcpjoJMXmmPj/DDHfeIMFIgACw3N4uZ60kcK8IrxeKSys6Ez5zfYch3O1Z6FWnVBtKVabpNexeIAA089vf+TQ15QI0/X/Hv/mveMbUh0oiCmw6R1HtQjNsUUI0j51nSI3k8/YX+lcYwHeDsXmzutXhpSUzAJ5xYn6zX2nzKOHGm2G0KTKgm/qb/APFdVvDSSNV4Xanr7VO0aqN4kISSsgACVHoBvS/h+NQt8AJhrYdT37HtQeoqWvFSmz3Ijeigec4TxwtJMX/S1HcO4FAEEEHnSLxLnSm8QtItpVv6gH6TP1omLB6uD0oVqUkk7gjl7TQPF8V4nCNfZ0KhIUtSVFIKhqUZCSZgC+170URxaonzkED0j3k1JmGLy95sHEBB03GhRBG0yQRvAtSqbHMci4xMxexzilwkqKieVySf1NMreYuNR4ulMwPCBJAPUlRJCj/SDH6VHj+I2gT9lZbatEhOm36+5vVLhXP28NjUP4hHjJEg9Uz+NI2Kh0P5GDRtr6WEa+jrc/EeMpyQ44ONElEp+cpNj+UiY8trbGkDP8gfwjpafTpVyIMpUOqTzH5jnX6LwOLZdabdZIWhYlCh0PXoRzBuOdK3xBxbCkfZlJS4swVA/gG49FK/T1FLYUlJMNzVYATCFOxvB/avAXNFOJOHjh1akErZV8iyLj+xcbKH5i46AQ2m9XUgi4kWBBsZ7cZUAFdZjrbma9FX5ijS8KCgu4hcE7ISB7bfoPeqGGw40+IhUKTBI5gzYiuglV3DrbMLSpKomFAgwecHlV7KM3cYVKbp5p/x3rW8rycZxlLa8VHjnUEPJSNXkUUieoMQQPyrMeI+DMXgVffNnRydTdB258t9jFAgHBjAlciPuWYbBZowEO8vxiPEaPUD8SeqT+RrPuL+Dn8vd0OQtCv9N5F0LHboeqT+YvVHA5g4ysLaUUKHMfvTtgOKk4tstPRP4kK2PdNTv4Y8pXFU+cRspXDqVTdNxRPE4xKj5/MneP507UzIyzDM4Z5PhBwwpSSRJSYsRzMUn5Hlv2lRbK0txJ1FJO42tytt60FqBrtFdSg0mGOHuDXMXjEsIhCFpK9akkgIAEGJEyopG/MVZ4s+GGLwA1+V5omNSAZH+5JmB3kjvRHIviV/08lIa+0KKQnUpekgJ2Fkmf8AgUezb4vYbE4R5BQ6246hTQTAUEhQMqnpsOvaKttJjeZVhGtMrSooUNoNMGVZ3h8T9zjDoJ2cAsT/AHXEetLuJwJSfu1a0xMjkB1qsUzY2pCqvmUVmTE0DOvhBiktB1hJWgjVEzbex/z9aUsDglJU6HUqToQSpJBB5QPUyCOtMPA3xRxmXQ2FeMxP+ks/L/sP4fTbtV/Osf8AbVrcKVFJ8yUbERcC1rGhcriHBzBvBDDSXB4nzKBVB9oH0vRzN1BJJT5dW8be9Z0rGLmxKSD7z3/xTBl3ESVp0umFd9j6d+1U3FjJA2MnbxCysq1kdhNGMjzNLKipUk9heN6BqXKglF1K2A3P0okkHDshs/6jsqX/AGp2Cf51rMtFUOqaDWZhaNbOdhYKiJCuRMkdBNVOHcN9oxinCJbYsOhXz/Mf/wA0vJxRQglPzK8qB3O3+famsOfYsKhhJ+9UJWek9e/KqLk3gc2FoXxXFLaFlMExzG1dSXqrqe0jqmkBIKSCJBBkGsrbVBta9dXVj+r2E1/Sbmalw2o+Dv8AiV+prP8AjE/+Ke9R+grq6tC7CZ25jEh67gHLpV/Ctg4VUgGCSLbGDtXV1M2wgXc/aL7x2rxhEglUifKTeurqrJzUfgS8rXikSdALRCZsCdYJjaSAL9hSuw+pWY4gqUSS47MkmYXAnrAtXV1SrchlKPOIexaAWXQQCNCjB2tcVmTJ29R+tdXVl+i5T95o+r5hCGdmyf5yqngFHWn3/Q11dW7pMY3n6M+HaR9gwf8A+kH360T4gbCmlBQBBBsRI+VVdXUrdYy7z8tivalELBFjIr5XU8HWaJhz93PYUr5gNK16fL5htb9K6urzKHN+956Nfk9YDxB859a+11dXpmeZLGUf6yff/wBpqoa6upRvH6SdrcetPeT/ACiurqDQrAPHKAH0wAJTel2Nq6uojaKd42fDlALj5IEhux6Sq8dKvZn/AKi/UfpXV1IeaOvLLOVJBxeEB2lRjuNN6vZool5yTPmP611dXU9h6w1eb2lWa6urqeRn/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1.bp.blogspot.com/-FdGQPEKKXqo/T9_KuU8tGvI/AAAAAAAABNg/bEpBehRjN20/s1600/48099_336573659748527_2016220769_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0112" y="3645024"/>
            <a:ext cx="3312368" cy="278048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hnojack.files.wordpress.com/2011/11/el-tra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32656"/>
            <a:ext cx="3312368"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495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3076"/>
                                        </p:tgtEl>
                                        <p:attrNameLst>
                                          <p:attrName>style.visibility</p:attrName>
                                        </p:attrNameLst>
                                      </p:cBhvr>
                                      <p:to>
                                        <p:strVal val="visible"/>
                                      </p:to>
                                    </p:set>
                                    <p:anim calcmode="lin" valueType="num">
                                      <p:cBhvr>
                                        <p:cTn id="22" dur="1000" fill="hold"/>
                                        <p:tgtEl>
                                          <p:spTgt spid="3076"/>
                                        </p:tgtEl>
                                        <p:attrNameLst>
                                          <p:attrName>ppt_w</p:attrName>
                                        </p:attrNameLst>
                                      </p:cBhvr>
                                      <p:tavLst>
                                        <p:tav tm="0">
                                          <p:val>
                                            <p:fltVal val="0"/>
                                          </p:val>
                                        </p:tav>
                                        <p:tav tm="100000">
                                          <p:val>
                                            <p:strVal val="#ppt_w"/>
                                          </p:val>
                                        </p:tav>
                                      </p:tavLst>
                                    </p:anim>
                                    <p:anim calcmode="lin" valueType="num">
                                      <p:cBhvr>
                                        <p:cTn id="23" dur="1000" fill="hold"/>
                                        <p:tgtEl>
                                          <p:spTgt spid="3076"/>
                                        </p:tgtEl>
                                        <p:attrNameLst>
                                          <p:attrName>ppt_h</p:attrName>
                                        </p:attrNameLst>
                                      </p:cBhvr>
                                      <p:tavLst>
                                        <p:tav tm="0">
                                          <p:val>
                                            <p:fltVal val="0"/>
                                          </p:val>
                                        </p:tav>
                                        <p:tav tm="100000">
                                          <p:val>
                                            <p:strVal val="#ppt_h"/>
                                          </p:val>
                                        </p:tav>
                                      </p:tavLst>
                                    </p:anim>
                                    <p:anim calcmode="lin" valueType="num">
                                      <p:cBhvr>
                                        <p:cTn id="24" dur="1000" fill="hold"/>
                                        <p:tgtEl>
                                          <p:spTgt spid="3076"/>
                                        </p:tgtEl>
                                        <p:attrNameLst>
                                          <p:attrName>style.rotation</p:attrName>
                                        </p:attrNameLst>
                                      </p:cBhvr>
                                      <p:tavLst>
                                        <p:tav tm="0">
                                          <p:val>
                                            <p:fltVal val="90"/>
                                          </p:val>
                                        </p:tav>
                                        <p:tav tm="100000">
                                          <p:val>
                                            <p:fltVal val="0"/>
                                          </p:val>
                                        </p:tav>
                                      </p:tavLst>
                                    </p:anim>
                                    <p:animEffect transition="in" filter="fade">
                                      <p:cBhvr>
                                        <p:cTn id="25" dur="1000"/>
                                        <p:tgtEl>
                                          <p:spTgt spid="3076"/>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p:cTn id="30"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nodeType="clickEffect">
                                  <p:stCondLst>
                                    <p:cond delay="0"/>
                                  </p:stCondLst>
                                  <p:childTnLst>
                                    <p:set>
                                      <p:cBhvr>
                                        <p:cTn id="37" dur="1" fill="hold">
                                          <p:stCondLst>
                                            <p:cond delay="0"/>
                                          </p:stCondLst>
                                        </p:cTn>
                                        <p:tgtEl>
                                          <p:spTgt spid="3078"/>
                                        </p:tgtEl>
                                        <p:attrNameLst>
                                          <p:attrName>style.visibility</p:attrName>
                                        </p:attrNameLst>
                                      </p:cBhvr>
                                      <p:to>
                                        <p:strVal val="visible"/>
                                      </p:to>
                                    </p:set>
                                    <p:anim calcmode="lin" valueType="num">
                                      <p:cBhvr>
                                        <p:cTn id="38" dur="1000" fill="hold"/>
                                        <p:tgtEl>
                                          <p:spTgt spid="3078"/>
                                        </p:tgtEl>
                                        <p:attrNameLst>
                                          <p:attrName>ppt_w</p:attrName>
                                        </p:attrNameLst>
                                      </p:cBhvr>
                                      <p:tavLst>
                                        <p:tav tm="0">
                                          <p:val>
                                            <p:fltVal val="0"/>
                                          </p:val>
                                        </p:tav>
                                        <p:tav tm="100000">
                                          <p:val>
                                            <p:strVal val="#ppt_w"/>
                                          </p:val>
                                        </p:tav>
                                      </p:tavLst>
                                    </p:anim>
                                    <p:anim calcmode="lin" valueType="num">
                                      <p:cBhvr>
                                        <p:cTn id="39" dur="1000" fill="hold"/>
                                        <p:tgtEl>
                                          <p:spTgt spid="3078"/>
                                        </p:tgtEl>
                                        <p:attrNameLst>
                                          <p:attrName>ppt_h</p:attrName>
                                        </p:attrNameLst>
                                      </p:cBhvr>
                                      <p:tavLst>
                                        <p:tav tm="0">
                                          <p:val>
                                            <p:fltVal val="0"/>
                                          </p:val>
                                        </p:tav>
                                        <p:tav tm="100000">
                                          <p:val>
                                            <p:strVal val="#ppt_h"/>
                                          </p:val>
                                        </p:tav>
                                      </p:tavLst>
                                    </p:anim>
                                    <p:anim calcmode="lin" valueType="num">
                                      <p:cBhvr>
                                        <p:cTn id="40" dur="1000" fill="hold"/>
                                        <p:tgtEl>
                                          <p:spTgt spid="3078"/>
                                        </p:tgtEl>
                                        <p:attrNameLst>
                                          <p:attrName>style.rotation</p:attrName>
                                        </p:attrNameLst>
                                      </p:cBhvr>
                                      <p:tavLst>
                                        <p:tav tm="0">
                                          <p:val>
                                            <p:fltVal val="90"/>
                                          </p:val>
                                        </p:tav>
                                        <p:tav tm="100000">
                                          <p:val>
                                            <p:fltVal val="0"/>
                                          </p:val>
                                        </p:tav>
                                      </p:tavLst>
                                    </p:anim>
                                    <p:animEffect transition="in" filter="fade">
                                      <p:cBhvr>
                                        <p:cTn id="41" dur="10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224136"/>
          </a:xfrm>
        </p:spPr>
        <p:txBody>
          <a:bodyPr>
            <a:normAutofit lnSpcReduction="10000"/>
          </a:bodyPr>
          <a:lstStyle/>
          <a:p>
            <a:pPr marL="0" indent="0" algn="ctr">
              <a:buNone/>
            </a:pPr>
            <a:r>
              <a:rPr lang="es-CO" sz="4000" b="1" u="sng" dirty="0"/>
              <a:t>Mayordomía de las posesiones materiales</a:t>
            </a:r>
            <a:r>
              <a:rPr lang="es-CO" sz="4000" u="sng" dirty="0" smtClean="0"/>
              <a:t>:</a:t>
            </a:r>
          </a:p>
        </p:txBody>
      </p:sp>
      <p:sp>
        <p:nvSpPr>
          <p:cNvPr id="4" name="3 Rectángulo"/>
          <p:cNvSpPr/>
          <p:nvPr/>
        </p:nvSpPr>
        <p:spPr>
          <a:xfrm>
            <a:off x="467544" y="1844824"/>
            <a:ext cx="4392488" cy="4524315"/>
          </a:xfrm>
          <a:prstGeom prst="rect">
            <a:avLst/>
          </a:prstGeom>
          <a:solidFill>
            <a:srgbClr val="FFC000"/>
          </a:solidFill>
        </p:spPr>
        <p:txBody>
          <a:bodyPr wrap="square">
            <a:spAutoFit/>
          </a:bodyPr>
          <a:lstStyle/>
          <a:p>
            <a:pPr algn="ctr"/>
            <a:r>
              <a:rPr lang="es-CO" sz="3600" dirty="0"/>
              <a:t>Dios les concedió a nuestros primero padres la responsabilidad de sojuzgar la tierra, gobernar el reino animal, y cuidar del jardín del </a:t>
            </a:r>
            <a:r>
              <a:rPr lang="es-CO" sz="3600" dirty="0" smtClean="0"/>
              <a:t>Edén.</a:t>
            </a:r>
            <a:endParaRPr lang="es-CO" sz="3600" dirty="0"/>
          </a:p>
        </p:txBody>
      </p:sp>
      <p:sp>
        <p:nvSpPr>
          <p:cNvPr id="5" name="AutoShape 2" descr="data:image/jpeg;base64,/9j/4AAQSkZJRgABAQAAAQABAAD/2wCEAAkGBhQSEBUUEhQWFRUUGBsYGBgYGBoaHBwfHBocGB4YHBgcHyYfGBokGhccHy8gIycpLCwsFx8xNTAqNSYrLCkBCQoKDgwOGg8PGiwkHyUpLCwsLCwvLCwsNC8sLCwsLCwsLCwsLCwsLCwsLCwsKSwsLCwsLCwsLCwsLCwsLCwsLP/AABEIAMIBAwMBIgACEQEDEQH/xAAcAAACAgMBAQAAAAAAAAAAAAAFBgMEAAECBwj/xABBEAABAgQEAwUFBgUEAgIDAAABAhEAAwQhBRIxQQZRYRMicYGRMqGxwdEUI0JSkvAzU2Ky4SSCovEHchXiFkPS/8QAGwEAAgMBAQEAAAAAAAAAAAAAAwQBAgUABgf/xAAzEQACAQMDAwIDBgYDAAAAAAABAgADESEEEjETIkFRYQUycQZCUpHR8BQjgaGxwRUkM//aAAwDAQACEQMRAD8ATMQnledOZQLli51cwATNWlftKI3dRg9PqBnWRo536xLRUcmY7gklJIUD0vYliGHKGK1YMoY8zJp1OncHiL9RXKFsyr9SPnE9HKJPtq/UfrcRfm0EsS8ynJdrDT383iv9tlswBHj+7QO2N14cuflUQlSyCCCFKdvzH11gnKpZhGqvUwOwOqzzUy8qQDopyX+ketYDgCZaXUylHUWt0aB6/wCOUdDRAC93pEqeiraitYnA8zz5GETT7OY+ZaOjg01jdVupj1yXKADAADoI5mUaFapEecb7W1XPYgE1h8HUDLTxRYWksSr1MRiYon2lepj0vHuFEzHKe6W20MJNRgnZqaPWfCfjNLXC1rN6TK1Wjqac+0GqUrmr1MaRm5q9T9YviiJsIuUtBZ1BgNSWA9TG62wC5i1MuTaDUSFH8R9THE2SoGylepguufJJypmD5eRjifJaBpUR/ltDtTcC5gZa1fmV6mIVKV+ZXqfrBBciK0ySTBSgMEtQjBlYTVfmV6mLlCFkjvH1MQy6ck6QxcO4QVq6AOW5fu3nFGCoLwqEubCF8Lw5amDqY73v0B/ekGMTmIlSgkK1Ds7ktceAeL9PKCAlKgAybgaAakDodH3brCPjlbnmMM11XI6uR5Rlu1zeaPyid4dPVOnsonUEsTsXYeYaGzE5uSWwN2YX8oXeCpKXUsv3efT9+6Dk5HajOdAWHkPqYqM8yy8Xkct5coOTYHfpAFeINnUSdbX5CC89ZXT6sSSfIFvez+cLM5u9vlSDfmS3weJM44zKlfOX+FRF2dzyf4qgHichcpYdZIKcybkHwN+cM2EyBNkFayc2ZTK+AbQi/lC9i/tpdTsD7y/zijr23gzfmUETll3Uqw5mN01QSR31O7e0frGkSVZXNgrQ/v8AdxGUlP8AepH71EAGbWliuLGWq/OlaU51Ws7nn4xukxBlstSg/Ut5teJ8UpSqew6N+/GNYTQ5pgVqO9Zt7+6DBe/A8xWwcH2kcyeSk95Wo/EfrANdertCCogA2uf3rBuqkt2jAML+loD1yUoCcoBLpc+MAf3l0uDY3MasCSs06Sczkq/GfzHrGRYwCQDToLfm3/qMagcOKmP3+sRatyFuR7Sm9dusWuHau5SrkQD4hoqVdN94Uhz3jmOwvp484nqKAy1DK7ge6xiTZsStUB0Ky6J6AfvCBfUh78/r4xszEKJStCUrHkk3Gm6bF/lA+ppyACr9/sQSp6QTQlc12HdJAcqP4UJTqVkN0GpYRVx0zmCWnuAAz9J3MppKEyld5BU7qzZkpUk7pCSWNmYvfQ6E7T8RgTZsgn72bVU6isKa0vKCLf8Ar/z0gTLnLJTLfsx3siBlmDKQylFQfMvUZtWSQAkWM+FYCmZUykJW0xlDMoFwpKpYSVJYaJX66tCNdUqA9Txn8jf/AFNajT2fWerUfGFLNndlLm512bKlRSX5LAb3wcBgJgvDMimdUpAzqDKWXKlczfRzctBhJj57qGoh7UL295pANbumVCXEKGNUDqcaQ3T1Mkwp1VSVTWBsSI9H9naVV6xqJi0y/iVRFQK3mDqeQJaVzVB0y0lRG5bQDqTaEribiGdNYzECWhSQUgA6cwD9Ie8enoXPlUQWlMtBE6qWSyUpGiFK2d9OahA3HsORXzVE2QnuoKdABuPGPXarWWIB4ldHoiwIHM8ylzgO8EsndSlXfo3wENHC+JGZMEsnMlTs+oI28LQRlf8AjSWhOaZOKxoEs3veFnAVmXXIlpZhNYddjeB0NQGa6HiW1GldE7xHKfSEO/OKCpd4Yp6XtvA1dMSdI9Qj4nmgpJkeG07nxh0wnKgBKAxWbnoP+4CU9HkllZ5MII0pUdEqJSGFjd7WP70hSu26aVBNolzEayxUf/2K/wCCNvO0JuJ1CVKUAn2QkPo5UkrJ5ajTRh4wbxzEkSZdzmUgZctrHqTr4X0hdwisVNnEWuxvcu4+VukJn0hzGrCaQy6UhiSoBzBCrlmVTAflDnxP7EUK6rJmS0AslJcgdL35/wCY4xyrJCQTZ3Phf/EXAnA2xKE/EnUpOyUgerwAnVhMpR3Uph4AH5xPUOJJVfvLc+GnlFDGBkQgAuw+RPziG9ZYZxL1JNy04A3f4AfOAGMi7iDEtYEpQ3Sfjp7kwKxEvLtsWP78458raDPzWhbBMMRVUikZmUm9tiNFeGxG/QiB8qjKJ+VTZk2LePq0DMGxldPMJDAFnuTvyGuujwZr8e7WocICU3OgKiw1KubDaMrTirT1DA5Q5HsY9Wam9JfxCWJpH2gRJgkoCYf/AGPxij2jznMW6ecZaZi0pzFOYgDciNQNYkn1mYt2wPM4qqd1TBzBhVx6SUBD2cv7rRPI4smLJOQHYsm993JZ+jR3xDnRMeeZalAMEBiEm1+p67s2kJ1K24hQJoU9LYbiYzYBNP2dHir+9UZEOAzT9nQ7P3n/AFGMitoPefWKlIj71XPMr4wXx1WWco8gkf8AERQwwBVQWeyiLdVN84ZsbpUmoWf4qyoMhPeZkgOtv7Rc9NYE1TY4gek1QY9f9QHTsuWgLSVFRZKRqsu1uQez+QcwSweh7aYCJskrBKZQSJndWHVkSkgSzYElypzlc3gbTTZSlL7UTLSiorSsJKWICQEFLAqBCQNgsM14sz5cqfKkTZUxUlcuatU1Oclae0U4UkkB1HKANgNdDE1arVDcxujRSgCR9ZLS40koCVS5ssyilKUd1IJQsqUbMQWKQqwGoteLuHSVzMVp58skoJCidAnZaTycOw6gDSFzF6yYqsmqWXzhxyAILAeETyMbMqWwVrz8YGaG9D4uP8xR9W+8OmR6T3A18sWK0jxIEWDMADkx4fSVwWfvCTd7A28A4t5Q+YJMM0JSFEsAA7v6MHjzo+zW84f6xj/ljfaUz4jJiGIgJLQFw+TnWFHTU+V4NSeFpij3iEp66+kcY3hIkUix2hSqYRLzgANmLWfo/LxGser0lKloNOaaHMVanV1NYMwxPNMKxJM6rrio5U1Nn3bMdedgIuYZLnUsiZkeelJHZpNrXdjq2jQv8T4OmnXL7KYplJU5LbMwtEmG8Sz5QQJozyh+NNyDYAljdIsIzaqdQblyD4PtPRac9PtcWI8j3h9HESp8pRMkysqSXdxp/wCobprCfwdevR2llOVDoWLe8vDFW4nUVqVyqOXn7MZ5gH4rhx11gBwhImf/ACae1SUrzArCwQRsQQRblBtKhS5taA1tQOAoN7eZ6iqhK1WiedTpkJBKcyyHAZ/Nt4IV0wSZObVR9kfvaAdNOmzSVsVFRyuNAAOmg28Xjd6hItMDpqpt5lqlppiylUwkLUXSnZCRqSnY7X6wbxLEBIpyEEgsACS5dRZ77xXw+mEv2j3lDTkBzgRxKtJUpKpjAKQbDe3dc7gF/wDuBMbxgYGIo4srMoE2CyfIP/g+6CPD1OEkrygByerDr9IFzh2s5h3QSAl7sNPMgF4Z5FOEyzldsoAfViX+AEQgzeDF/MykSXKixJPxP0aKmLznmkD8Iiwl0Ss+uqoRaiunzppAlqmKUC0saBi2ZRBv8GaIqVhTxDpSL5EPzKpLhIUiwZiRyG0c19CZgSRcANZjoekJNTUIkFr9oGfXXqN/fFc8TzlFs6raB3ty/wAGF+u54taG6SDm8djK7quqh8IF1qstv3rFbBeIitQSou+h3B5H69YzEphKoL1N6+8XdLG4gyqUCs+Xxizhy3zdElvO0Dpqu+Yu0JYL6gD4wMcySMQxKV94PEfKGHAaUmasHRyR5wr0yvvkjmR8RDtw+hpq3/d4ZUg8esAFtPPOJqFUqpUxy5mVpa4fQQIqmKQorc5rhj9Y9C404Xmzx21P31Sw0xG7agp52Jt0hBq5aEoQwBL31Bdrgg7gmMym18HkTXqGy3HBnoGCSAZCC7PmLf7jGRrBD9wjz/uMahgi2Jm4PiCxNlIUezRkUrOxBOcsVaqV7D5SLAE/EaVqnCUZfcDlyO6hBC2CiebEdXjqurMqStKQ8qYES1zEnMxzqfKSxGdNtWDCL1LX/wCt7NCwmUixlEgS1ZU5j3T3QozADzD62hIi1yJpi1rTuVxDL7ea1NLWJqjmKiXVlV7agXCU2dmigamnSlQCSkZjl73X2lc1H3M20Vq3EyshARKlXZfYj2mayiHe/WMKULReWLBswJHnq0HpUzfcOZm62tu7PHtJ6uelYCw1kqG1xr+/GB8iSkF5ymbRIuT/APz/AJiT7IoEBIIOtndtA+w8YtiiQuYEspJYPa3prDOw8RFdqLYH9YVwid2qkyqeSApRsS528SwYOX6x7Tw7hCZEpKWGctnUBzS9uQ6Qs8CcKpppK5xGZSgGJH4XBYA6P9IdZxYy1gsCQk9XFvN29Y5iUG28a01Bf/S2TLYgfj2HInSFJmJzJDKIcg23BF3Go8IIGMeFH5miuJ4jxpwhOlo7UNMlS1ApmAjMyiGBTr0s+xhZp6adU/doRdWuQXN9+Q6mwj3LiXATNpZ1OhvvEHJm0CgQpJfZiPR4kwThqVTICJadGzK3URufO7aCBfKLCHLXNzB/AvB6KCwOZa5brOzuLDpbXeGOvwWTPKTMlpUpBdKtFJPRQuPDSO5RHaNulAJ8yW/tPpFoCLKTBNmJvEPBsxSs8lWYN7KtbcmsrwMc4VQqSi5CEjUHUBI5NzuYdIE4tg4npYHKTqR+IBu6fHnDqVicNE2oAHcsB0+ViuYvuBzmcAE9L3DCEriGpE+d90DlJsnUk6ZmG56we4iq1IaWAoqSGsRlS+7tcgN58mitgVOQDNWCQPYzF8yj8hDPMVJJwJDgnBk05VLSEbjMQD0tztDhh/DiVDvKcCzBx74q4fVGatRUXypZJ8rmDcioyoHPWKm4wIdbRR/8ipTKopglBigDM35dNf3pEnDkqTJo0TO4nPLSpUxTDUO5Ura8DuMaw/Z5xN86Fgj/AGm3q0LfDyZlTh5RNU0sKSgMSSAgd5n0cZSALDppGX8Qp8EmaegbddROOLsDk1JVMlkZ2cKD36kEXHUesea1slUuYUqspP79CI9hmYHIpEOFFZIs5JPiS9z1jzPiUJXPJFmF4FpX+74jOsogKKnBlKhDEl2NimGOjWZ4BIuCyvi/nChLqC46Whs4enBSinTMNfr4H3GHgdpvMzbuFpN/+PqLqVbl1isaUpHUkfOCkzPLWRmLvp+9YZ8PrJoohMFNJm6l1JKVHvEMDZ1Mkm2xDPDLBPAiYYnET6eSQsHkR8Y9K4VwjOiZPVo/dS7O3M7CF48R0y82akTLmZLAKULgjUbWu/1g7hfFgmIVL7JKUBLd1RFiPdtHLb7pnXAOZUqFS6iYvsVGTNA7gKrTALa/hV0driPLuJKKZLmKTMTlKlEsQzEu9yNH5GPTl4Ihaz2RKVNmSlRBzABlMdTpfx62WOP6RZp0LmJU4NlHVm0PM9Yo1O/d5EstUr2jgy/gEommQX5/3GMjvh6lIppemhOvMkxkRIBi5XYbPKpqqmVMLBXeW91IfKCXukpJFul4GVM4ZSOz780JUVO7l9EjYFtOfg0F8VUpVR2wJX2kxRlguFBQU3ZKG7ONLEHyGYwgSihaRlUsOBaySGyJ6A2zbiE6eTNGrhYDk4MvKkKIllRYAgvvsOXrBJGGpSkZpiNO7mVl21ynvH0+cK9TVrze0dXiBc0qLqJJhmJGmGGZ6Jg8+VoVjMrdjdth0EOGEcMS589KiHyMSduYHrHnnBnBc+rz5VdlkAUAoHvgEW2sdj0j2rBJQly0y06kuo72/bQ3T1W6mU9IqdEFqB/BjDPGWQphokn3QGxPEml0gH45kgnwzD5wdnJeWpPNJHqISqyYyqNPWUPRavkIUYXH9ZoA2Ij4BGiI6jkwIiEnK5YUGMRzFhLDnYDcmNTKoIfMWAvfaKynUQb5l2T/AEp3PQn5gc4G4AllzIsMQe3nqUXzZMvgMw+IVBbNA6hLzp7aJKEDplQHHqoxeGscoksZ0o3ipVVAlylLP4Uk+75mJ5itfT1tATjCoUmQAhL5lJSR4uR8IOi3IgKjbVJiQMOmzZqZk9+zd8twWPhYeJIgtXJmED7OnMuwzJylCA/sJA3uHUfKMoOElzFJM5QSNSHJPg2ghupzIpEZUABuQuSfnDV/SJp3C5xBuCYDNSh5rIJ1u/naLlTIQlLqmpCWIH1gJj/EK5sxMlAKcxF+mpPpAHH6ztJ6kXySkX6WHvu3lEkNyZzOqjEm4gq5AUUozLt7RIAHkLn3CPMMExlJCqdV+8pctWdSWb2gQHcEBxZ7G94YJ9UF5mSwSlR9EmEGpHYzELlkgjKsHcHW3R4UrfzMGNaOqyHfHvEMQVMlpKgA3dTlBFhprCBilS61Ac2fwi/iHGE+ddTPzv8AsRJgnDkyumASRr7b3Cf6ievqfgtTXpAlsTS1FUVyAkXQIK4TWGUoEjXn/mPXMJ4apqBDgJUtu9MUBmPh+UdBGl18uoJRMQhcv+pIJ8jqICdYGwFxLroWAuTmL1PiYmodDBTN3g/lDdJpJZp0yjZPdUcrJZbe3b2iVR55ieGCROWiSp0uFJfbV09bQxYJiCTLaYogAgagN0drsflDdCqBYE4MR1FDkgZ8zSsN7RJy95cvMElmJTfucnSfc3OK/Ds/LMKFhnljW370HrEFfW9nOaUFOVM/MAg+bvq0XF1OUoUpeeXmBUgvvqUrJJ1NlADbUQ3cA4mYbnkTOLawgS1JLGWoMRZrNb0EVuJ8Q7agCmDhQJAsHu5bZ4JcWYSkyu1kKzylCz6jxaF1clSZTTEnIbsRqzaP+7xDMRfHIg6jCmB5jfwnToXRSVEKcpOhbRRHLpGRV4YUv7JLykIHeZOjDOq14yKb4WwgRappV9ySmnS7gEDvaqC31mEkXHNLQo47iqlTWCiwSEjwS4bw1t1hpx1WdaihKcoClIUnupUCXuD+N0kWvbSEnEASrMNCffC9EcmaVdshZXmzs3jE+D4eZ89EpJYrIEGODZGYzmAKgkNcjXNvy0hlocClumakZJqCFW2120Y684pUrhbiHpaUuocRpoK37CE5QpeQAFmduZPyhv4cxZNTLE5KMgKlAjMFM3MjnYwmU+MiWsKPgQYvUc5SaoKkylCXNyuUgZFOHKlF2BB6ajrCelqbGyOY/qtOGXB4noZnuco1I+UI1VN/1tEj8oD/AKlAQ1UymQVHfSE5FRnrc40CgB0Cf/sTG39Jg3yLz0wnaOFvteIKidlGf8uvz+cQV81SyJUskFYdax+BPMf1HQeZ2gBxDTibITNmCYf4coE9FKHPmEt6npFihJIM1YbNcA7JGj9d/OKykpWoSEACXKbO2lvZl/AnwHON8TVvZUyyNVDIP91vcHMDtulibSDhednlzJn8yapQ+EE0zRnPJI/z8PjA3AE9lRy+eV/MmJZgORxulXvD/GLolhKu1zLU+oSGIuTcAanlGp1G8rvMVE5j46+7SNYfSBABN1kXPyvFfFeIZUlWRRKlHVKWcA7lywji4TJnBC+BMm1oSnus7WdgH8TqYUsX4hSghExQMwv7KQSPT06xrFsXcGYGEtAPetoPPXwgBOxxCJ+YIQSuSF5yWOV7a6Fr8zaAvq7ttTj1/SGp6M7dz8+Bx+coT8RUJpUFrd7E+19PKMrsYTMBBy5iHKgMr/8AsBY+MczK9ExQV2aVBQ5qBB5X28oN4HQS1m9MNGJVm9wYPDyuop72NvraYVSixrGkpuT6cCJtXUmmlCcQ4mFSAB78w8D5vCPXLdXTbwj6HrMNlKASZcsAad0FvB9PGFWv/wDG9KpSWdiTmJWd+QHWzdYzDrULeZvUtA6oBi88qwXA5tVOEqUkk7nZI5qOw/d49roKCXQ0wlyhdu8prqLamO6ankUUnJJRlTqSxJUeZO5haxDHlTVMLB2hSrVaubDiaNCgtEXbmVsSrZk1V9IyiJTFfEu0lkIbKpQe9yPLY+MD5XaJLqUVeMECXXEk1LPcy/xCkKklRcrHstqORHhCxTY+QoGYHIU9gwt4NvDpSLCwxGovBedwXTTkS1hOVUs5jlGo3SR7/wDuL06iqQjQOopswNRfSJ9XUfaJYmzBlzOB1FhYet4srkn7GClJUqdMATZzlT8XUGi3X0KZk0gTNSwBAAGzC9obsGopdMqRMWrtezQDLKQwzFSpaiBorKEkg29oGNV02Ynn0fqMSJvgrhKplyyZ4TLQpiJay6n55fw+BLwE/wDIUpcpaVd0BjlZm5uRsYacR4nUvQK734bHzJa7ekK3Ftd21OcwZSdH2ILOk7pI1HgYp1e20K+nDLcSvw3iOalQVM5zP3RstQjIE8OBRpkeK/71RqBwQ09P0m5qiuZMSBnKXSAplBr32ygkm4vfkIVK9ASpSeejM3MeMMWRYnKUAbqLt1JixivDAmELlAOXDb6+fPbYgQJf5b7T5jJqLWQuv3eZHwBgRSVqmJIJy5eoZwffB7EJiZOY5WKiH/62hhNIJcmUFWWmXLBHJkgN8oXcZSJiDvGaz76pvPQ0U20QBAkzFElRe4hy4WWFhK0zHLMpBJtt3Q7C3TeFjhvhA1E7KpR7PKVOACotsAd3hxwTDqWlXmlyppWHGdaVW8gAkeLQcsiEEeIsOo4IMKcSY0JdOptEhh46Qv8ADdahRSSWJIfpB2vqZc5OWahCknoxfmDqDC5i2BBASZL6tmHuzAb/ABjS0+sp1O3gzLr6SrTO7kT0WtxFkiWjvTF2SnbqonYAXilX1opJQkyjmnzN9emc9BoBAnD532WSFLV2kwpIvvyHRI6xb4fw0rX2805lq71/QW2toIIyyitGHA6PspQBLqJKlHck3JJgVxghS1SEJDuo+ug+Jg9KXdoF8QV6ZYznVPs/V/nFVFjJY3nFepkJlpPsgJ89Pg8c1mJZQwuXAELOF8QlZmApTmkspWVWYFK3yzAdxZj1A525qqpaTLm7LdhyZm8yL+UHQAwbExll4056AhTbsfmD8Y8ZxjiGbUVE2YAR2i1ML2BLAde63pDzNqFJmZhclz4ggkf8oXcOoAVIzaEj5fKIejvkCqV4lap4ZnJDTpoAIDpBKtQ+pYRXGHIQST37M6r+6C2OYgpU5WUkB7AHbb3QHWVH8L+/4Q4ulo0xdrTFr63UVWKoT/SMvDkxAdbAEWH16RYxni5Mn2WUS9nLtz0NoUlSZ5DJQseR3jWH8Kz6knMDKSksc2qj4chHntXTBrF3bHiep+HP/wBdURc+b+sKI4udV1N0116x1iWMZ0MWVmFg5HodH8YEY5hKpYSCkLyAjMnU3J06PAdCVkdwMDt+94EtJG7hNBqtRe0y3W1Zky8yZilXbKSygeo5dYu4fP8AvpMyYuyAlRs5JKXOmrFvC8LqgvM6kurry6HlBBFaUi5aGDTxaZVXVurdv5Qri2KCbOzgONLx1LqkqQSbdP8AOkCjVD6xx2lxlAJff6RCUwBaI6jVVqoybfTEMyapiCBb5Qz4JxCgamxhFlLv3jnV00EWJay9j3uQ084ipQVohS+I6mhcbrj3zDmOUOVagksFd5Ch1uD5H4R0eJVokSpKijLKCglxdlF7tq22kQJqM8tjqLjp/gwGnJzLa5Vb1fQDnDiHqIFY54gV1JNTchI9R+/7QqjiAqPdPe2tb/H+IoYniS1pWkq9oNEuP0RkKQhTOpOb8oJ3SCdT0+bODVOcbWP/AFBkAHbHiHJBN4z8O0yhTIFvxf3q6RuMwJf+nS53Vt/WY3EWWHldc5XaqCG9o2138THo1JhsukkgqYzGd9SH2SNvGF7gbhtCgqrnjupUrIDZ2J7x5h/hBnGJwmpzks20ZWqcA2jvwnRlNzN5MDVEvOorQshR1CgWI9bGKyJATKIWQ93a+v0jeH4uhSsqixdn5iL+MUqSkEat6whkGxnogR4gTBcRNMsFT5SSXD2BBB9CB5XhxpMZM1LhQfxhYkzSE5bKA2Mc1Eo+1JGRQ9pHPqIMcwVrRnqEZgy97WgBS4uZUwyJty7Odx+FXmPe8R0HEZfKsXgfxpLEyWJqCykXO3d3Hlr6xCUzusZDPZbjMbp1FmKVuSOT/DpBygxAED0jyrBOLloASVZgOerdDvDFJ4tl5+6S7PpY9CIeSvUTtfI9ZnvpqbjdTNo+VeJFNkB1EoT0TnWEAq6Alz0EIFbjZnzlITOlqKEuSB92lRKiAnMQSwAJdnKhYbhcX4hqVS50+4QiakpASygVJSEpSv8ACD3SSLl2djfjDsGNKiYpYQSFZTLaxYkHXXvoWH5Id7wSpWxFlp5i1i+MVEhOVK1J7VKkLVzAWlQynxvrZyImpsRVNXKX9oWkqB7ilFnH5SGAfaz6xQ4zxIT6gCUGloGVCQGDm6mGzk6dIHJp1JKMztt0cW9YK3cPSBGDPSsJxFSrTFOdju3lr4wURIDjLYNv8oQsHxIoUUq1Gl2J6NzhrlYmwBJBBDgj96/OANq69Jdi/nG6emo1Wu0Ly8NlvmVc9fpHNRiMuUDlCSYXMR4oADCFeu4gUrSFRTq1juqEmNb6FAbaagRmqOKpnaOFAFJsGDEHUEekNFFjaTJfTw35GPIUzVFWY/veD/D2MhPcWXANuj2PyglXTjbiVo6nuzC2IYiVTLm2wirMp906xBjmGTEzc6C6CAUnnu3iNGjWHV+ax1ESKZVQw4ktWDsUPMr1FMd7/v8Az7oqzpLC37/esHp5SA5IA6wLVVSnvf3bt8IPTYt4mPqKSU+DA/bkeDxIajqz89fKLS1Jzd1KSA9yHfqxiFaeg9BByIrzO5NWRa7HXmYJSFq1CS3QfGJ8PkJlSwoAZ1D2lXN/gPB4sza5IABSxbR2PilQ184i0z6rByQBO6WaQXIb97xdl2mS5gYFNy8CFVxtcna276A7GMTUkgAFy9op0je4igpVKZ3LGLE6vtkpGgQolxzVqHL662GsLs/CkOQkkHd7v9IlVOWwD+ny3f6xz9oDtYN+/wBvFwrKeZd6uo5LQlg9CsSUjIk3Vfn3jGQVweaOxTf839xjIvczRSs5UHEZa+qSiWJKLJTtCrjVZ3VJEXsSmkTpgOoJ+sAU05mzTyZyYwwLtuaezWwQATQpAEDnBWjrcyWN4XMfrFSknLcAc+UScP4/LXKAPdUNQfrBDTYrukrVVW2eYdRNCTF0kLD6HnC9VzQbgxBKxFSTrFQhIlywvJMcw8h5iDcajw3gbJxEzEFCjraDJxZ7baRJT4XIWsqlF1j8F29d4Mr2HcIu9Mk9piGmmnS37pIHnBjDavMlICSEqLklKiCwJCVFN0gqDHYDlcwdxTC5qiFGWtBG6QQPWBGOVk2nkywASkgpWvM6XJLpytZWUu4P4dLPDKOtS14jVptSuRxGfD8QUvJLmsqmFTLStQDLBBlLyzB+I29sC7DYwVrpAnBCVDIqYhc9abAvMmFSQreySbdfKE7AMYM6SJEtKu0lKBIbVIOVaSd9md9NAwMNuI0hFVKmId1rZQOhSEslI8AM7c/cxUQOhEWptY3nneJYUUTl5ksQpKUgPuAVKYcgQLc93vQxWUvslPokvbm/Po8ej4xRBl1OpmEBJ2yp2T4m5UBciwYAlGxKWZguyJetzryu7b2Ad+d4XBINjCEC0ylpUKKcw1A5RPIVknmmUe5OGeUo/hU2ngWY+RitTTxokKLcklvB9osCYF1MpRcZEKYnm4gbX8yyWgquRlWUr9oWI5RVBBLJS5OgEE8dk9tPSlPtZSSegPxuRHVKlEkMnvKO+pPhB1ftB8yhHd7QJNQvOUEMRr8YlTKKL7iCM+imKPaBBDavqfKI50wKTF90qLXNjD/D+LhaezmafDqOoiHF8N7JbgjMb23HOFyRUGWsEbGG9ZFTJCk+0kd1tx+Xx3HmIAw2N7GEe7rcfMP8RfqJilq6CJcPpEqnoEwHs75m8LAnYZmdrtpG5oCS/TQDXy2iObNUU8nDEQyVxaZu8X3Wm6iWhKyUl0gksx0fRyz8tIhWsah2PS3rGpizl1vy0tv42jUmXmJJcpcn6e6JUeIw9Wls7VzL1LXlEm2r93pbXr6RCkrWxJypSSfDdh+7REqoASR1/wA/SJa2Y8tkpIDXcfL6tE2mbt7r25mjXGZMSmWlR5BKSVE9Az2ifFaH7J2YJX2i0hR7pyh/wORdQe7aGxi3w1WzJFwiWnOQTMUl1gDYXZnY3HrF3HuJAp5U0/aJawFZgQChYs6SRcaP584uMRmmlMqbGA0VdsyiS4IIdrFtbG1vGIUV2ZRYhLBmJJfzOsdS5CzKzN3AdSwBO4D6+UCKokqZNojcDIWmBgiehcP1P+nR/u/vVGRW4fR/p0Pr3v7jG4m4lrCMU+qROmrINif35xzNliWi0UTTdmpybuS4PUxXxHGEpSxI9YxHp99lN5vaHUNUo76i7T+8wBxFUOk+DesbwzD0LSLB4qiZJmBfaLCfy331f5RVkVplKsoKHMEGHtp27RFusrVCTGJeGFIdJfpFGoqizFJPlFmhxZKrXETVAB0PugAuDZo1cEdpg6gxeX3hMlqzP3WcjzAYv5xZTxESsIlAy8vIZfcDc+MDqxZR+IeUQ0dRkWCRmUrXpb5QbYDmUFVr2jLW4rNZu0UQdXMRyKnNJMmalK5T5hm2bcHUaRXkTErA7w0cjVupjmqnhIygur5fKArg2EO4ByeIP7fsljsEZFHQiyr28Rpo8MGAYjNn1clEwLOcKTzZyym3FkFLlmfZom4Z4bPby5k4BykrCDcgaJJ6klwP6esNGCUQk1EwJGigtG5Had1m3AXmLQ8nGZmPziTcY1aQtFPLlqnTmtJQzJQB7SzYISWs5AN/GEHGMAqlrCp+SWNTkWlRA0yABgktvcnckw/cT4mmlSZcuYmVm7yiWVMmE/jUSC5PMjwYWhArsYUp83azAei28wGEAdheyy23FzI6YS5WrMLARpS0O+RKRckge94r01HJV3yD+ot6GIvtyXb8AOm6iNr/AIRvAdtzJDWg2onEZlFwVhhzCObcy/vEdyKoUxSVADMCwBdaRtm6mMriVPOOilMkcwkWJ96ojoJIU6pneVMcBx7KRqpjpt7oZHEAw3XENf8AyBUE9mXd8pF36W1PSBFXJcumynuNn+URUlXOQp5IUpKRYE7G3iH1bkRF+hxk9uj7QrMrvFebQWZKQ+wcm2vlHFiIOlQVOCeYGnFQLKBEEMJxRUk2ul7iD1cpE1QlKSk5lqKVCxCAHYH87kDkwLvA2Rw92haUsL7oVdkkOSMqg9lW0ivUVh3RkKynEI1lCmoQZtPdWqpY1PMpG/UekLoqFO5fKXF9H8NoJ0EibJmApBzJJB3FrEFoJ16JVQO/KWFH2losR1U4AWPf1iVqbMHIgnoB+5cH0gKbMSUgFiDHM1OUMPQfBveYJL4XWj2VoKTo5I8CzG/uvFyg4fSFgGX2pUNyU/puM2mwV5RY10AuMxRdK97HEXKNDnMQ5c+XrpFvMQxXcbJDF+tntBipw6SxSkZcuv8ASeSkskjzSH2J0iqjCiUOClIv3iq3kLm/SLJVVh6SKtBwbWveUK2tWojRKOV7+JGgi/heDOPvgAkXANn6lrhPvLecW5SJcpGpWs3DsALatt5xWVXHV784o1QthYenRSkAXlmdNIStAcgAizAB9Bf2eiRC3TzEEEFIK3DEmw6vtzi5iWLgpyyxmsxf5DQRQpinU+bxamhtmTXcEgiOfD8xP2dN3ur+9UZHeATv9Oj/AHb/ANao3BbGL7vaXHzpUncE5T0fflrAVWSWokpBPM3+OkdmepMxSTYuT79Qeo+EUsUkqWCoX8N/Dr0hLpZnaX4oFAo1BYjAkNXWS1bCK8inSo+yGipJmB2a8X0SpzgJQQeRt8YIRtFrzSFTcbmWpOEJ1YDwJHwi3LwpOiV/8v8AMV6fAp67rKUJ6l/hBXD+CXIKpxI3YN8zC5cfijQI/DKSMHRrMDh9XIPjGHhqSoHs5pSo7LGYHo4Y/GHGVg9FJBC1KU+oJ1PjBCnxGklpPYSsttUpcnw3V5RZVqHN7STUpDFp5kOEarMyJZWPzJJCfMqytDXwlwQJdahNSoLUZapoABI7pSm5OpdXJtOcOVHMmKlJJlnMQ/fIQB0Y390UJ+BVZrZE/PJSiUiYkjOp1BYFmCdHSD5QQHOSIsxv8sI0dCft1S+6JRT4MoN+pJ9YlqaEpnyyA5KVA7PlIWkdA7+pieW3ahZnS3yZSL88wPxiSZiMrNm7RBUAQA1g++sG61O3MEEb0nn3F9OoVBAe5dSvzE/i6DYDYMNoVqypUksD9fSHTHMKmzpil/aCQrZKUAetz74UsVw1MtQyd17HqeZJ3jPDoXte8OykCCKirSAc9jeBtFNBcqZnuSznp0HSIcYpyJjFalAAm8RUmHOHN4fVRaKs2YYpZ6JiitXspcJG3VRHXTwHWBk2aVqYW7Us3JP7+MTyZb2T7I18eUcKZKiTqbf4jgLGRuhdE5MpNvZFzf49YHV0jtJK5qwApTKHQAMB++cV5tRmCRqCoP5RPilTnCEE2uVeA29YqFIMIWuJTm4eUyxNSSLAqDkG+rGL1NxAJCWRLI/3XBO5OpjdTVBUsp3KTby3ilMSDMUk3dCQ/IiLW3YaVvbiFcDxdQSEyT97MftVFR9kkkgFiEku+ljfWC1TxBkqwk3SoIS1lA2UCsOLLBCb7td3hOzZMzd1SMrM9+Y8DE2I0xSpMzMWJGpdSd7DkGijUlLXnByBHSRxCoBSpZCVy1ZJgIBQp9FsdAbEs2quQjqdjrhBdpU7VBuEqPea9xd2OoI8MqlImzCZqGS6wFAvqLAMPDmdYjRMmqSjQhKzqfZJJZwPHbmIGaAvLdQwtX4oSoF3KFdmoH8SFNYnfb0MZLqQo5QtiXbxCsgPO7gHwJgJMo5gQSohhM7+uvM+th1jqdTGWrulyHL8mJPxAMFCDgSm43ktXPKFEKV3vjy/7jqRMU2vrt6bxMZKJyUBamWkFlAPZSlKAb1s/KLk7BxKAJWCkt3gmzEgOQbjKSH6HoYuHUYMFUVj8sGyyX5mLK8IUsZnSCdni7UYT2NioMqyVM9zoCNh1vFekqgHTdwbg8+hG0EVw3EUqBxmMPD2GTBTIDi2bd/xqjIu4Gs9gnxVuPzGMgkuGa0ByatIKkTPZCzlVugu7j+nmImU6S2x0I0PUQJCnWocyfcYnp6vL3TdJ06QEJYzI1KGofeXaSchCyopuQzjUf438htBGoWlSEdnMlIUwKgbtzcm6iOdnbaBCxvFeZIDuQD1aKtSUm5EY0euZF2GHaeolFISFKmrXbuTAA+YuGvYJbTXMGgzLm/ZZCcpcTdBmDnNYd87QiTqT8v3avzAX9eUE5uLz1SESyqWopIKVFHe7pBG7MGAbpFHpA8Y+k1qerBGYfk4/KkKLBlKLKUpJPiHPe9BEx4rAURLL31TYQn12ITV2KkjmUpHrrHMirWljmBbYpBfxuIWbS7jdiYYa1QMT0Ol4gK9iSNY1W40FHUuPOEOtxBR9hapYIumWSznfvPryBinKmqSsErKhqEq090A/ghfBhDrVAzHWorm0WH3gVNxQF7i28LtVUzCXsx8becQyZxe4PW0HTSAcwNTW/gjFL4oAtmitWV/aHx9IX56CT3C/wDtYiK8msWFMpXugo0yjInfxW4QtiGH5lJcgDcnxv7or11MhghCirRRPIbh4rVJW4UVFQB00aLBmpyZnDePug6qQMxWpX9JyqoQlkjyA9Gjc1IUGIDHk/xf/uNy5QULxJ2QDAuDcjfzi1oB3zzBxkFOgsBYXiGcgkOWBJGr3A+AgvMlO2rxx2AOxjrwi1biBVzSCfdGgsu7uVa+UFJ8hIDhPi/XlyjUiWhtB0P+Im8L1INmA9o50De7SN1NQVqF9SR4Cw+D+sGJ1CJguWbl84HKomOofw945RwIMkVQZbpiAsKTqABbYfSOVEpQUgOCvMS77g8zy98T0tIAljd9X/dokB7rEe8/JhFSILrWOIOqq5KhM2MxYLDkG+kVZ9US7XB19X+sXFU7KsfUe6JEIABZOh0iwAEKasq0tHOUcwS13c2/egguqjUpISpZL7DawBZ+g0MbTNWzq06PaNFQId/L97mJxFWq1CebTqbSAgDMpgA1+UQ/Zst0kn3mNhh4/D/qOQH0I6M8WBkXbyY4YCR9nRcfi/uMZEWAn/Tp8Vf3qjcTeEBlyZhsrMfuke0fwp5+EYrDpX8tGv5U/SMjI4QbDuk0qgl5f4aP0j6RsYfL/lo/SPpGRkR4i5A3n6zc3DpTD7tH6R9IrKw+X/LR+kfSMjIiHAxODh0p/wCGj9KfpEkvDZX8qX+hP0jIyIMYAnc7DpWb+Gj9KfpEBw2Vnfspf6E/SMjIqJJ4kyMOlN/DR+lP0iObh0r+Wj9KfpGoyLQA+abOHSsv8NH6U/SIsQwqTk/hS/0J+kZGR05fnMqf/GSv5Uv9CfpEIwuT/Kl6/kT9IyMiY0IRo8NlMfukfpT9I7GHSm/ho/Sn6RuMjoEjM3KwyU38KX+hP0jFYbKt92jUfhT9I1GRUzhNLw2U38NG/wCFP0itNwuT/Kl/oT9IyMjhCS1SYbKt90jT8ifpHM/DJRIJlS/0J+kZGRw5neZMjDJX8qX+hP0iBGGSv5Uv9CfpG4yOlJqZhkr+VL/Qn6RicNlfypf6E/SMjItOPiWJOHSv5aP0p+kQTMNlX+7R+lP0jIyOlPvGQnDZX8qX+hP0jtOGym/hS/0J+kZGRMLDuGUaBKSAhIF9Ej8xjIyMjp0//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0" name="Picture 4" descr="http://i598.photobucket.com/albums/tt69/MMMMMMM_06/ELEDE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9544" y="1844824"/>
            <a:ext cx="3810000" cy="4104456"/>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039544" y="5949280"/>
            <a:ext cx="3810000" cy="584775"/>
          </a:xfrm>
          <a:prstGeom prst="rect">
            <a:avLst/>
          </a:prstGeom>
        </p:spPr>
        <p:txBody>
          <a:bodyPr wrap="square">
            <a:spAutoFit/>
          </a:bodyPr>
          <a:lstStyle/>
          <a:p>
            <a:pPr algn="ctr"/>
            <a:r>
              <a:rPr lang="es-CO" sz="3200" dirty="0" smtClean="0">
                <a:solidFill>
                  <a:srgbClr val="FF0000"/>
                </a:solidFill>
              </a:rPr>
              <a:t>Lea Gén.1:28</a:t>
            </a:r>
            <a:r>
              <a:rPr lang="es-CO" sz="3200" dirty="0">
                <a:solidFill>
                  <a:srgbClr val="FF0000"/>
                </a:solidFill>
              </a:rPr>
              <a:t>; </a:t>
            </a:r>
            <a:r>
              <a:rPr lang="es-CO" sz="3200" dirty="0" smtClean="0">
                <a:solidFill>
                  <a:srgbClr val="FF0000"/>
                </a:solidFill>
              </a:rPr>
              <a:t>2:15.</a:t>
            </a:r>
            <a:endParaRPr lang="es-CO" sz="3200" dirty="0">
              <a:solidFill>
                <a:srgbClr val="FF0000"/>
              </a:solidFill>
            </a:endParaRPr>
          </a:p>
        </p:txBody>
      </p:sp>
    </p:spTree>
    <p:extLst>
      <p:ext uri="{BB962C8B-B14F-4D97-AF65-F5344CB8AC3E}">
        <p14:creationId xmlns:p14="http://schemas.microsoft.com/office/powerpoint/2010/main" val="4095023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100"/>
                                        </p:tgtEl>
                                        <p:attrNameLst>
                                          <p:attrName>style.visibility</p:attrName>
                                        </p:attrNameLst>
                                      </p:cBhvr>
                                      <p:to>
                                        <p:strVal val="visible"/>
                                      </p:to>
                                    </p:set>
                                    <p:anim calcmode="lin" valueType="num">
                                      <p:cBhvr>
                                        <p:cTn id="15" dur="1000" fill="hold"/>
                                        <p:tgtEl>
                                          <p:spTgt spid="4100"/>
                                        </p:tgtEl>
                                        <p:attrNameLst>
                                          <p:attrName>ppt_w</p:attrName>
                                        </p:attrNameLst>
                                      </p:cBhvr>
                                      <p:tavLst>
                                        <p:tav tm="0">
                                          <p:val>
                                            <p:fltVal val="0"/>
                                          </p:val>
                                        </p:tav>
                                        <p:tav tm="100000">
                                          <p:val>
                                            <p:strVal val="#ppt_w"/>
                                          </p:val>
                                        </p:tav>
                                      </p:tavLst>
                                    </p:anim>
                                    <p:anim calcmode="lin" valueType="num">
                                      <p:cBhvr>
                                        <p:cTn id="16" dur="1000" fill="hold"/>
                                        <p:tgtEl>
                                          <p:spTgt spid="4100"/>
                                        </p:tgtEl>
                                        <p:attrNameLst>
                                          <p:attrName>ppt_h</p:attrName>
                                        </p:attrNameLst>
                                      </p:cBhvr>
                                      <p:tavLst>
                                        <p:tav tm="0">
                                          <p:val>
                                            <p:fltVal val="0"/>
                                          </p:val>
                                        </p:tav>
                                        <p:tav tm="100000">
                                          <p:val>
                                            <p:strVal val="#ppt_h"/>
                                          </p:val>
                                        </p:tav>
                                      </p:tavLst>
                                    </p:anim>
                                    <p:anim calcmode="lin" valueType="num">
                                      <p:cBhvr>
                                        <p:cTn id="17" dur="1000" fill="hold"/>
                                        <p:tgtEl>
                                          <p:spTgt spid="4100"/>
                                        </p:tgtEl>
                                        <p:attrNameLst>
                                          <p:attrName>style.rotation</p:attrName>
                                        </p:attrNameLst>
                                      </p:cBhvr>
                                      <p:tavLst>
                                        <p:tav tm="0">
                                          <p:val>
                                            <p:fltVal val="90"/>
                                          </p:val>
                                        </p:tav>
                                        <p:tav tm="100000">
                                          <p:val>
                                            <p:fltVal val="0"/>
                                          </p:val>
                                        </p:tav>
                                      </p:tavLst>
                                    </p:anim>
                                    <p:animEffect transition="in" filter="fade">
                                      <p:cBhvr>
                                        <p:cTn id="18" dur="1000"/>
                                        <p:tgtEl>
                                          <p:spTgt spid="4100"/>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heel(1)">
                                      <p:cBhvr>
                                        <p:cTn id="2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4032448" cy="6048672"/>
          </a:xfrm>
        </p:spPr>
        <p:txBody>
          <a:bodyPr>
            <a:noAutofit/>
          </a:bodyPr>
          <a:lstStyle/>
          <a:p>
            <a:pPr marL="0" indent="0" algn="ctr">
              <a:buNone/>
            </a:pPr>
            <a:r>
              <a:rPr lang="es-CO" sz="4800" dirty="0" smtClean="0"/>
              <a:t>Todo </a:t>
            </a:r>
            <a:r>
              <a:rPr lang="es-CO" sz="4800" dirty="0"/>
              <a:t>eso les pertenecía no sólo para que gozaran de ello, sino para que lo </a:t>
            </a:r>
            <a:r>
              <a:rPr lang="es-CO" sz="4800" dirty="0" smtClean="0"/>
              <a:t>administraran.</a:t>
            </a:r>
          </a:p>
        </p:txBody>
      </p:sp>
      <p:pic>
        <p:nvPicPr>
          <p:cNvPr id="5122" name="Picture 2" descr="http://t0.gstatic.com/images?q=tbn:ANd9GcT0zj4I2b8EF7-lk3PU0lsJI2mBGdJlUJU4JIj3s1fbzoGhY1WXF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692696"/>
            <a:ext cx="4464496"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56851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idx="1"/>
          </p:nvPr>
        </p:nvSpPr>
        <p:spPr>
          <a:xfrm>
            <a:off x="2957344" y="22840"/>
            <a:ext cx="2592288" cy="4524315"/>
          </a:xfrm>
          <a:prstGeom prst="rect">
            <a:avLst/>
          </a:prstGeom>
        </p:spPr>
        <p:txBody>
          <a:bodyPr wrap="square">
            <a:spAutoFit/>
          </a:bodyPr>
          <a:lstStyle/>
          <a:p>
            <a:pPr marL="0" indent="0" algn="ctr">
              <a:buNone/>
            </a:pPr>
            <a:r>
              <a:rPr lang="es-CO" dirty="0"/>
              <a:t>Después de la caída, Dios ya no pudo seguir probando a la humanidad por medio del árbol del conocimiento. </a:t>
            </a:r>
          </a:p>
        </p:txBody>
      </p:sp>
      <p:pic>
        <p:nvPicPr>
          <p:cNvPr id="6146" name="Picture 2" descr="http://t2.gstatic.com/images?q=tbn:ANd9GcQ-9wq4SmvTtRa0z3qq7QoIZrGIL1qiU2YmKDOI2srdPuHqm4IoS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764704"/>
            <a:ext cx="2736304" cy="374441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4.bp.blogspot.com/-2XqTWnw0OTc/UBM8YAAkOTI/AAAAAAAAAhg/jGxAs1EfG94/s1600/201012250044460000040535000007572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768505"/>
            <a:ext cx="3038475" cy="3740616"/>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264096" y="4725144"/>
            <a:ext cx="8903567" cy="1938992"/>
          </a:xfrm>
          <a:prstGeom prst="rect">
            <a:avLst/>
          </a:prstGeom>
        </p:spPr>
        <p:txBody>
          <a:bodyPr wrap="square">
            <a:spAutoFit/>
          </a:bodyPr>
          <a:lstStyle/>
          <a:p>
            <a:pPr algn="ctr"/>
            <a:r>
              <a:rPr lang="es-CO" sz="2400" dirty="0" smtClean="0"/>
              <a:t>Pero después de su expulsión del Edén  los seres humanos </a:t>
            </a:r>
            <a:r>
              <a:rPr lang="es-CO" sz="2400" dirty="0"/>
              <a:t>todavía necesitaban un recordativo constante de que Dios es la fuente de todo don bueno y perfecto</a:t>
            </a:r>
            <a:r>
              <a:rPr lang="es-CO" sz="2400" b="1" dirty="0">
                <a:solidFill>
                  <a:srgbClr val="FF0000"/>
                </a:solidFill>
              </a:rPr>
              <a:t> </a:t>
            </a:r>
            <a:r>
              <a:rPr lang="es-CO" sz="2400" b="1" dirty="0" smtClean="0">
                <a:solidFill>
                  <a:srgbClr val="FF0000"/>
                </a:solidFill>
              </a:rPr>
              <a:t>(Lea Sant.1:17)</a:t>
            </a:r>
            <a:r>
              <a:rPr lang="es-CO" sz="2400" dirty="0" smtClean="0"/>
              <a:t>.</a:t>
            </a:r>
          </a:p>
          <a:p>
            <a:pPr algn="ctr"/>
            <a:r>
              <a:rPr lang="es-CO" sz="2400" dirty="0" smtClean="0"/>
              <a:t> Y además, que </a:t>
            </a:r>
            <a:r>
              <a:rPr lang="es-CO" sz="2400" dirty="0"/>
              <a:t>él es quien nos provee con el poder para obtener riquezas </a:t>
            </a:r>
            <a:r>
              <a:rPr lang="es-CO" sz="2400" b="1" dirty="0" smtClean="0">
                <a:solidFill>
                  <a:srgbClr val="FF0000"/>
                </a:solidFill>
              </a:rPr>
              <a:t>(Lea Deut.8:18</a:t>
            </a:r>
            <a:r>
              <a:rPr lang="es-CO" sz="2400" b="1" dirty="0">
                <a:solidFill>
                  <a:srgbClr val="FF0000"/>
                </a:solidFill>
              </a:rPr>
              <a:t>). </a:t>
            </a:r>
          </a:p>
        </p:txBody>
      </p:sp>
    </p:spTree>
    <p:extLst>
      <p:ext uri="{BB962C8B-B14F-4D97-AF65-F5344CB8AC3E}">
        <p14:creationId xmlns:p14="http://schemas.microsoft.com/office/powerpoint/2010/main" val="1926931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 calcmode="lin" valueType="num">
                                      <p:cBhvr>
                                        <p:cTn id="9" dur="1000" fill="hold"/>
                                        <p:tgtEl>
                                          <p:spTgt spid="6146"/>
                                        </p:tgtEl>
                                        <p:attrNameLst>
                                          <p:attrName>style.rotation</p:attrName>
                                        </p:attrNameLst>
                                      </p:cBhvr>
                                      <p:tavLst>
                                        <p:tav tm="0">
                                          <p:val>
                                            <p:fltVal val="90"/>
                                          </p:val>
                                        </p:tav>
                                        <p:tav tm="100000">
                                          <p:val>
                                            <p:fltVal val="0"/>
                                          </p:val>
                                        </p:tav>
                                      </p:tavLst>
                                    </p:anim>
                                    <p:animEffect transition="in" filter="fade">
                                      <p:cBhvr>
                                        <p:cTn id="10" dur="1000"/>
                                        <p:tgtEl>
                                          <p:spTgt spid="614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6148"/>
                                        </p:tgtEl>
                                        <p:attrNameLst>
                                          <p:attrName>style.visibility</p:attrName>
                                        </p:attrNameLst>
                                      </p:cBhvr>
                                      <p:to>
                                        <p:strVal val="visible"/>
                                      </p:to>
                                    </p:set>
                                    <p:anim calcmode="lin" valueType="num">
                                      <p:cBhvr>
                                        <p:cTn id="15" dur="1000" fill="hold"/>
                                        <p:tgtEl>
                                          <p:spTgt spid="6148"/>
                                        </p:tgtEl>
                                        <p:attrNameLst>
                                          <p:attrName>ppt_w</p:attrName>
                                        </p:attrNameLst>
                                      </p:cBhvr>
                                      <p:tavLst>
                                        <p:tav tm="0">
                                          <p:val>
                                            <p:fltVal val="0"/>
                                          </p:val>
                                        </p:tav>
                                        <p:tav tm="100000">
                                          <p:val>
                                            <p:strVal val="#ppt_w"/>
                                          </p:val>
                                        </p:tav>
                                      </p:tavLst>
                                    </p:anim>
                                    <p:anim calcmode="lin" valueType="num">
                                      <p:cBhvr>
                                        <p:cTn id="16" dur="1000" fill="hold"/>
                                        <p:tgtEl>
                                          <p:spTgt spid="6148"/>
                                        </p:tgtEl>
                                        <p:attrNameLst>
                                          <p:attrName>ppt_h</p:attrName>
                                        </p:attrNameLst>
                                      </p:cBhvr>
                                      <p:tavLst>
                                        <p:tav tm="0">
                                          <p:val>
                                            <p:fltVal val="0"/>
                                          </p:val>
                                        </p:tav>
                                        <p:tav tm="100000">
                                          <p:val>
                                            <p:strVal val="#ppt_h"/>
                                          </p:val>
                                        </p:tav>
                                      </p:tavLst>
                                    </p:anim>
                                    <p:anim calcmode="lin" valueType="num">
                                      <p:cBhvr>
                                        <p:cTn id="17" dur="1000" fill="hold"/>
                                        <p:tgtEl>
                                          <p:spTgt spid="6148"/>
                                        </p:tgtEl>
                                        <p:attrNameLst>
                                          <p:attrName>style.rotation</p:attrName>
                                        </p:attrNameLst>
                                      </p:cBhvr>
                                      <p:tavLst>
                                        <p:tav tm="0">
                                          <p:val>
                                            <p:fltVal val="90"/>
                                          </p:val>
                                        </p:tav>
                                        <p:tav tm="100000">
                                          <p:val>
                                            <p:fltVal val="0"/>
                                          </p:val>
                                        </p:tav>
                                      </p:tavLst>
                                    </p:anim>
                                    <p:animEffect transition="in" filter="fade">
                                      <p:cBhvr>
                                        <p:cTn id="18" dur="1000"/>
                                        <p:tgtEl>
                                          <p:spTgt spid="6148"/>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anim calcmode="lin" valueType="num">
                                      <p:cBhvr>
                                        <p:cTn id="23"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4"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25" dur="500"/>
                                        <p:tgtEl>
                                          <p:spTgt spid="6">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6">
                                            <p:txEl>
                                              <p:pRg st="1" end="1"/>
                                            </p:txEl>
                                          </p:spTgt>
                                        </p:tgtEl>
                                        <p:attrNameLst>
                                          <p:attrName>style.visibility</p:attrName>
                                        </p:attrNameLst>
                                      </p:cBhvr>
                                      <p:to>
                                        <p:strVal val="visible"/>
                                      </p:to>
                                    </p:set>
                                    <p:anim calcmode="lin" valueType="num">
                                      <p:cBhvr>
                                        <p:cTn id="30"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31"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3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¿Qué instituyó Dios en remplazo del árbol del conocimiento del bien y del mal?</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60375" y="1888665"/>
            <a:ext cx="4258816" cy="2885668"/>
          </a:xfrm>
        </p:spPr>
        <p:txBody>
          <a:bodyPr>
            <a:normAutofit lnSpcReduction="10000"/>
          </a:bodyPr>
          <a:lstStyle/>
          <a:p>
            <a:pPr marL="0" indent="0" algn="ctr">
              <a:buNone/>
            </a:pPr>
            <a:r>
              <a:rPr lang="es-CO" dirty="0" smtClean="0"/>
              <a:t>Con </a:t>
            </a:r>
            <a:r>
              <a:rPr lang="es-CO" dirty="0"/>
              <a:t>el fin de recordarnos que él es la fuente de toda bendición, Dios instituyó un sistema de diezmos y ofrendas</a:t>
            </a:r>
            <a:r>
              <a:rPr lang="es-CO" dirty="0" smtClean="0"/>
              <a:t>.</a:t>
            </a:r>
            <a:endParaRPr lang="es-CO" dirty="0"/>
          </a:p>
        </p:txBody>
      </p:sp>
      <p:sp>
        <p:nvSpPr>
          <p:cNvPr id="5" name="AutoShape 2" descr="data:image/jpeg;base64,/9j/4AAQSkZJRgABAQAAAQABAAD/2wCEAAkGBhQSEBUUEhQVFRUWFBcVFxgWFxgVFxQWGBUVFRQXFRgXHCYeFxkjGhQVHy8gIycpLCwsFR4xNTAqNSYrLCkBCQoKDgwOGg8PGiogHyQsLCwpLCkpLCwsLCwsLCwsKSksLCosLCwsLCwpKSwsLCwsLCksKSwsKSwsLCwpLCwpKf/AABEIAPAAyAMBIgACEQEDEQH/xAAcAAABBQEBAQAAAAAAAAAAAAAFAAMEBgcCAQj/xABDEAACAAQEAgYGBgkDBQEAAAABAgADBBEFEiExQVEGImFxgZEHEzJCUqEUFZKxwdEjM1NicoKT4fBUotIWJEPC8WP/xAAaAQADAQEBAQAAAAAAAAAAAAACAwQBBQAG/8QALxEAAgEDAgQDBwUBAAAAAAAAAQIAAxEhBDESE0FRFGGBIjJSkaHR8AVxscHhQv/aAAwDAQACEQMRAD8AxISG+E+Rj36K/wADfZMWSmXWJdoiOqt0lo0t+sqH0V/hbyMeGnb4W8jFrmCI1UdI8upJ6TTpR3laymPLRKmbx1LpbxVx23iDR7SJaFlPKCaUkOrIhZrCEKHnBHqjyPlHvqjyPkYNCVDiyYE15vh/OAfUtyPkYXqG+E+RiwiRHuSB8R5Qhpr9ZXfUt8J8jC9S3I+Rg4x1jwwXP8ofhB3gT1DfCfIx79Hb4W8jB5IdBgTqCOk3wg7yu/Rm+FvIw7TYZNmNllypjtvZUZj5AQfEal6JMFskyoI1Y5F7hv8AOCSsXa1ouppgi3vMZ/6Vq/8AS1H9GZ/xjk9GKv8A0tR/Rmf8Y+p5zRCmtFoS8iJtPmT/AKaqv9NP/ozP+ML/AKbqv9NP/pTP+MfSbGGHgxSglp84no7U/wCnn/0n/wCMcnAqj9hO/pv+UfQc94D1k60FyR3gcyYe2GTRvKmDvRh+EKNQxBQSTCjDR85oqSrCfKGzrfvh1XB2IMVH6M9i1jYbnlHMuoZToY5jaRWyDOiuqI3EtM6INY+kN0OKlyFYXJ0FhrFkpOgVRUEXtKXiX38F4/KEcHLPtSlX5g9mUqWt2gvSUZawAJJ5C8aZg/o7pJIu+ac3EsbDyEWfDsPky/1ctE7lA+cDU1AY2WNTTNuZlVH0Fq5lrSiin3n6o/P5RY6T0VaXmz/CWt/m35RoE8EiGQ1txCuMmNFFRvKlM9GVMUOSbNDcC2UjxAUaRSq7CHkTDLmDUctiOBHZGxZAewwMxfox9KWwXrqLqw+49keJNp5qYEyv1EMzpUWSv6LVMlc7yjk3zKQ4A5nLtAOpXSAubxYEDTBrHhMdTd4bMViejkto7mNYQwGhT5mke4cz18TymmNMmKii7MwUd5NhH0rgeGinppcoe6oB7+PzjDfRrRXqvXFc3qxdRwznQX7t414T5r6s+XsXbwh3MSkcydqT1dtodm7RBmiBTV85NmzdjR3LxtT7YyHnuvnFlKujYkNXTVEyRJTmI8ww8xHCI8wxWJIYPrHtAaseCVY8CKxtIZFwBiVXl7zCgZiE3PNPJfvhRyNTqmR7LOpp9MrJdo3TTssn1KXa5N7AceBPKJuH+j8TbGYCnVF7G+vMRYcMw5UUZVAHzg7JGnhEdTUn/mWU9IN3kLBui8imIKLdwLZm1I7uUHBcxEzcocp6jKecSMS2TLkULgQnIoY6aXlOkOUtQpESWt3wS0+sMmRVnWhxWDcI5qackHLv98QqSfmF1OoNmU6FTyg7QZMMnXTbj/YwUw2aoQDZsxJNiONgLwPkveHMtwdx4/dAm5FoD0wwkfHw7MZUjq2Qh2vazNYheqOsRqf5oyjH8KmSXIdcoJJBGqnuMa3IOQZbaf5vHFbSJNUqyhlO4OoMEVxiLVLbz5/n7xHmvYRaunPRxaaYDLv6t72B1KkcL8RrFRqdopTMW1xI/rzeJEoF2CjUsQBDNNLjSPR90UXSpmjX/wAY/wDYwdRwgi6as5tLP0P6OimkAe8dWPMxYlXSFsOyGZlTb/NxziREJNzOgRYWEjVr7wKecL67HhE6pnaQEqJlj4w+0XaPpNmyGBl9ZD7h4fw8oKUuKpOXq6EbqdGUxApWzOq8gf7Q7W4f7yaONiPx5xZS1BXB2kFfRh8rgzmt4wGq1LK1iBZSbnhaJf07Mpvow0I7YAVFYzMyL7J0Y9l9ovqVQE4pyUpEvwGAL+cKJtRhrXvaFHzbXY3M7wsBYS6hdAIXrdNOUMS3PGOgd4C0pJjpn7R1ImXJ74hBuP8AloczWYldsub8D5R6eBhmncg6QWpqja8ApSltQPdDDtPZEqVNOhHGDVoV7w0ZlxDc2iDHMNG58+/nEWTWa2MT5bwyYRBEyveQ1pgsCfa4H8oOU05XW6wzPIIysAQdwRcWgatF6i7Sm6vFDrb+E/hAjE0i4hZ0tvA+prCpsOO3fHrYhmW44/KBVS999wbxpxtM3GZVvSB1pSn4Xv5giM8npeNL6ZS70sw8sp/3CM7UQxDYXk9QZjOGUTTJqoOJt4Rs2DzgFVBoFUKB3aRQuh1D1pjgahbL3mLPglbdrHj9/EQFR7tDorwi8vCm6wOqp4HYQePI7wQoB1dYE9IqfS430MEDGDeQa6o084Bmqub8tY6xXEr6De0Q6OUWt3+f9hDJrSxYGNCx3JgsW0iBIsoAHKJAm2U3jZ60qWLTTLnG3EGIVLWopC3ud27+UNdMJ/XAB11vFZZyNRB808HBIKtEGrxy91GKy7WhRn/0s8TChJVjGACaHLrAQCDEtJnzjN8KxzIAGaLLQdIkO7jvvCqtJkM2nXDCWn1V9oZYkWtwNwe3iG7DDlNVAAMNz5G0ECmazDQHfsMTcWZTw3kM4mqIAbhd1I3lHiNNCnygRU9IJkvUFZgvcFSNO8cIsX1WDqB4HUHuB2hs9FKaZayZGvry7YaqgzNoEoenUtmCzP0bdux8Yt1DioNje4PHfSKbjPopGplO3cdR5xHp2q6VVlmWpVNAcupF76sN/GGOvDkTysTNRlz1Ivfy3hljpw12irYJ0gWboeo3wk/jFilz1MeVgRGG4kWfLMs5lF1v1hy7RDuQMtxxghLTq98DpkoKTl25cu0R7aBvAXSLB3qV9RKKgtuWuF014AwEkeiKpO9RSjvZ/wDhFwpJpFTLI1u2XXYgiLcZbfCnn/aEPVdDYRNQZmfUnRFqKRZ2lzrm59USSPMCK9TV8sz2WWpW3W157NGwPJb4E+1/aKl0twB3l55NKomqQwZXW5HvA7X0hS1mOGE8HsBJmG1l0EEZstSLMot2/jFEwnHeoOR+RgrMx2+ubQRUjr1j7TvFOhsljeXdDe+h0PgYGyqEyyQwsRoO7sg9T1+dVJYAmOcUkZpd72NtCIpvbM8ucdYLkPfeO6ubZd49GFOtiGDd4tEbEaZyuqHw1hSamk2xglpR8cN3vzgJOg5jMpg+qsABbUGAVQ0GMtEEgiQpjwoYnHWPYrC4krVLGRgb6RIFK5AvsBYd0E0oVTbzh5UFtBf7oBtR2ik0/wAUj4bjs6nsL50B9k8O48IvvR7pvKmdS9s3BtGB7DsYok+juLk6eQga0rrdW5PZCWpJWzsfKPSo9E2GRN+pqtefcYTTgddjzEZJgnSCol9SzuDwvqO64++LAuNzLXGvZcHzYdUecTFeDBlvNVszQUrjxN49m1APtAERQZPSsjRtTyQ5rRP+vGtqGt2r+IMCXt1hKVMMYj0aSYby+o3ZziDJqZtIbTwSl9H5d8NU/Si178bd8GcOxyXPBRvmLi0eHCT2jAfWFKSuExcysCCOEeVMwWv/AJ3QMqqAYfJE4taU8wASwNVBGrLxI3JHAa9kSDNWYAVYEMAykG4YHYqRuIYykCAroSQDGcKq5YqVM9/Vyxm61ietbQaDTeLgKym9yolN2HcwAGEK9NlByNa+YWvm7b+UZ9UdJmluyH1mZSVN8m405RLVVwcKD53MmrH2r3tNbq66WBZmQX2IH3EGK5W0MuYCPps0A7jMLW8toqtHjM+aBksexrfhBMmpA1lSz3NaIHcqc2HrMVhb/JBboBYk09ahv7rAfhDM7oZWgHKZTjsYgwQn+sI69LfuZTERjb/wT0/gJ/8AVoYuqb8t94dxFTSauSB6ySzAfDZrRKrOkqhACrhuClSCeyIKYzMQ9WbPXsmLcfOJi9IpvvLKmj7J8jpD/FPbI/qGr9RCuDVM5pf6ZQhtpY3uO0cPOJb35A9x/AwCXpDIB66vIPPXL5jSCEmoLDNKdJo8L+YiJlvk4hXjs1VOjAHvEBMS6JU83XLkPMQWOIqNJgKHt289o6aUCLjUdn5R4PUpHBI/iCVVpnWL+jmYuspsw/zxhRoCkju7N/KFFqfqdUCxW8Q2mUm95lxp9i23+cI7mzUA6u/DkfC0dVAZ7qq2135D8BDbyllDfrcSdAB+H3xaM779p7eRJ8q4vMbTlsPGGhN4LoO7XwEGMAwl6xnEhVJQZmmzbZVH7iHS/abnujqVKWUbe2wJ1PzgjVCnh3I6QLXyNu8kYNTmwXIssMRmnTLuwHHLL9n5GDOJYLSBwkiZOnCwGZ7KCSdcotoIi4bNztZokyJoluS3uo2X+K2kc6pVYk2wfKGEEaqqaXJOSSALbnt4xXsZqXXZjaCwmXgXjiaDSGacWccWf3mv7uJoWBUcubIlF0R7yU1IBubEHXwgThUtEqr3yoJlmA2yZgCLcrQQ6AyGFLLzH4rDkL6D749k4apJY3JYn74iepyXbPWMQFhD+KdHKqvqTmCS6exlqcwJEo2zMgHvOBbu7omYh0Hp6SjK090ZXMxSTm6zWBSx902AsOPaYj4PjE9R6qWocKBa51C7HTjbTiL9kEnppk2zVJBIveWuupNgRY3UEb5r24WN796lWFemCJzHBo1JXZeITJZKOmtr76G+x7oE1fRmXOYuwIZjckaXJi5YnRlk1sGHWF9l/dvy0t84H4XVoxyt1XBsVPPs5xwde1ekwIOJ0abrVGYAouhABuJjAd0SKjAJ4PUnkDlaLNW4vTSFvNmKvDt7rQBPT+iLWUs3cth84mLahluAT6QOGneQ3wmr4T18Vhv6qrf26fZgpJ6aSHW6o/jYfjDE3pqg2lk+IhV697cA+QjeBe5+cHthdbb9bLP8sDD0Sml8zzrH9wW/tB//AK2l8ZTeBEe/9W0ze0rr4XhivqU2UegEw00PX6wNPw4KQpOhsCW0HeYh4z0YajmS5ilTLcXvTTSHAtxuCBr2QW6SV8qYkv1TBrknThbnAec5RV3vy4RXp6jgXPXpBcXOJxRdLJ6hhMlmdKG5K2YDmbaGC9FUypwzUs3K25Q6W8DtAI1SuCG46EXIvy2iBNlNIBYS2ZL3E1NJsq25zeyy3tofMRUEDe77J7dD6faevbJzLouNFWCzxbmbfOPIE4Nj6VK+qnXLDZrWuOB/dPZtyvCiWolNTaoCp8tv32hqznK5Er7y/UJd9HOpHw8QvgLE9pitzqozCb89OfeYndJq0s+W/Nm7SSf/AL4xHwXDXnuEli5Yx36ShE5jyR2u3AvSF8PnGXLyoSL76798ecY9qKbI7ICDlOW42NuUclsoJPCJdzcdY2x2hbDd+4Xh7FpZAz8NPnHPRKaS7M22U6fFfQAdt4LY/SiQAs1TmZQ5l7v+7mHuDs3iJsVY8qqKCTmVyRMdjZFJjrEacdVXfrXsFXrMSdhYbeMeGXUTuqo9Wvwr+NtTBjAOiM1ZquF12zONFvpmsNSRDWdEySB5f7F5bAEPYNalkANfNlZso61u87cvOGsQmzJVkNhdVbe+jC/4wUndHJjgq05mXT2Vyi3HtjqT0DlnVszfxMTHNNnNzn0+8ct1lRbGXlzFYNex1F912YaRpuB1SMgZLZWF78/GB9P0Kkr7q+Ue1OFJIKsgzAmxCvkseB8dvKOjpK3CeC1hJNSnEOLrCte2f9Gu53PwjiTygTNw2nmVCNMAFyQrcepl8tSdYITqtUluXKoqoWdFIM0jT2hw/wA2gElZ66dm9x5QeQf/AMx1Zss/vKwDfa5iOhVQOJz1cqZ10h6KyKm951mBJHWuL9oMUWv6A1Mu/q09aOBQj7r3EaSlIrnIbBirMDlU+yQGBPiDeINd0enjWVNln90rr8o5RatTNrj1E6CojC4mayMQek/RzZDkcSyldeNiRrB2lkpUECWGDEXAAvpa+0GJz1kv25ZYfu5tvmPlEQdIVlsGaWFYbEoL+YAMJqMWyFz5H+o5QRucQRVYW4vbW3n4jcQMd2W4Iiz1WIyaly5cq53IItfuNvlHM+nbIqgSpnW1Yko5B4WY2MalUjDD+ozEpvriNRFwxDDJ0iQVnyyjABrnYg6aHY7xBXBpbVMuUT6t2mIMr3AcFhcIeJteNIxPpEjT50mplCZTZslwCSpyrmJA1Zbk6rqtuW1601rrfaJeqENrXmOVDcoLYb0raXIaQyq8twQcw1F+UGelHo6eShnUhM+nPWsOs8seHtr2jUcRFMpsPedmVNwjv4KLn7o9Uoraz7CCrX92MNO9RZ5bXa/KwCknqsNmvofCFA6XOJVlO4EexZylPv5MSSekYxuWfXt3AQe6P1f0ZJwUfpHVUVvgDC8wjttYeJgt0twMS6oTSP0cy4PYx/M384EVpBnTCBYFrgcgQCBCOctako6W/gjEdy+ByfOTsGw8TFnFvclMw7xa0DvUZ9CbDcngInUEpmBRTa6kueCoNSTArEKkKgbLxIRTtp77DjbTeF0wxc2P7eUJ2CqDCuH1iq6qGMqWDdpgHXIHwC4i9JieG2VFczpjjM7TCSA1uLEAX/zWMnoMNqKpyygt8Ttoo7ydIPYcsmncdb18xT7otKVu/d/kI9qNOliL58omm7M17TRaFs5y08h5p/cTKg/mNhEycJqfrpkmQBuB+mcX4aWW8B6PpFPdCM1lPLQE8rDhEGsxKTKF5rAtvbc37F/OOKoseFFufnOhYnrLF9byVNx9KqCO1ZMvyEeP0omNtKlyx3s7eJOkUKq6dLtLU/zH8BAyZ0smt/lovXR13GbL/M1aQ7zR52LPuzW8gIhVOLSmVkmTJeVgQwLDYxQmxhmHXVWHC99PnHH0iSfbki37jEffBD9OIyWPpG8kHrLvQ1Ky2lVKnOksfR51tQ8oiyt4r1e9RBuTgbS80tHW6zPpFKbEgLpmzH4XU/7DzildHcQlIHQBnlTBZ04r5bjTh3xpVGf0SoikKq5VB1JC2uig6lrNsY6yG4tPn9TQNGpbp0kimlBp0uw1UsgO/VaxIPcBp4wCraxpc2YgJORiN76cPlFlnzJdDJmVVQbBV0GgJ+BeRmNZQbcu++NT+lSu7TDTrmdi7HM9yWJJ2MS6jTc0CxtL9DT473OJdl6XAGxcA9oMPnG0mDrKrjwaM/PSMOQGlJa4Fzc2HPe8e4q0uVPdEcEKbB0bMrC1wR/9iQ6FhsZa1Ig2FjLfU4JRTvdyHmpt/aBdZ0MmIh+jzSR8LHfz0gLT4644hx27wUoukova5Q8jt+UJK16e+frEsBsYV9Hc+d9KK1KkJTy3nEsNstgLX0vrw5ROwdJc+Y7NNVJkxi6E6rnZ3LBxwGyhtOPPUjQT3mUgC2EypnLJBtcerTrTCQeFg3yhqbg0/KEIVhsbAaJmYZuIBsbWB1tHV0wApg2tfM59b3rRrDq+dRz2RcoAZhMlliyX0K2tf1d7gZtr2uNdC6YTS1ZeppQEnPLZZqaAksPfXg1+I3hmX0Xmyg7O1hkvdCbhzoV01I427tBrAL/uJExVRckwMXzqG1W1iTfdB8J+KG1Ka1FKtsYCOUNxMep+rPs111ZTcag6ixHfpHkXn0wdFvU1MqtQWlVIVntss6wLDuYa94aFDKlPisRCpvaW2qpFmSyj6qwsezkRFExbB2p5h9ZqhAyuPetoAeRi+6rvqOzhHVcZLKEYFpTKLlgLK3EXG3jHymmrtSNtxOvUQNKLhhEvO0xsqeqJI4u17InYBuf/AJEaTgqm9TWkiX7kvi1vZHed7RZa3o2ZQLIpnIR7OhYDhbnFFxzFHmzSZgK20VDsg5W+8x3NMwqXZDk/SQVVIwdo/ivSBpq5VHq5I0EtNBbhfnHGDyAWLMdF4bKP4jwHzMQqCkM57A2UC7NbRVHHv/ExNq6kEBEGWWuw4k/Ex4sYs5Ytwj1hUULm/ST67pLMtllHKu2ml+7lAKbMJNyYcy84lYZhhqJ6Sl0LHU8FUau57FUE+EElNaYsotLyAokakoXmewjvrbqKza8uqI9n07ymyzEdG+F1KnyYAxsvRyRmzKjeppZPVWxtm4de49snUtvduyO8TwGRUoRMkTHsNCpAZCbG9wpHLvguKQDWZ2xMVzGH6d7nWD+OejyokEmWjzZY2OU5gOGYW105RWmSxsQQRwOh8jrGYMuSoGFwZoXo8wSVVT8oN8il30uANl8yflB2Z6R6XD5kyVMkP69CUYS0RcxG3Wv7J0Pcdoq/oq6QrTzahbdaZLUpfiUYll+yxP8ALBn0z9HFmy5WIShuAk3TWx/Vs3aPZPeIBVAaRahuZU4G9JS+l3TifiUwF7JKU3SUuqrcWuSfaa3HytAVQRHsqnKBSykZhmUkEZl2ut9xcHUco7IvBGdCigRcTgxwRDxQRxlPCNjp4EI3EPCpIGvW08fOG3Ym17+MXX0d9CzOcVdQtqaScwuDec66hVHvKCNedrc48ReIqsqIS0s8qmNPJp5bgkyKNncXsc89ghVuXVLC+ltdeIuFKmRZUseyJdyCQQeADXN9DxgJUI1RNVSGDTHDmwX9GiElFcgm2YZmB0uoWx4QXqpgDO1xZSEN9QMoLEGwvpYHjvAkWnBY33hajLFF9ZbPxtt4QB6Vzhkls0tnUswZQbFlser3kAkfwxKwnG5c1f0fukAjioOgNjuvbDeNYtLlLMM90K2BReII4k8NbG8evMFjkSDjtLIqsHmSeu6rILISLMroLyrnbNew7ReFGbYr0qqKm8unJyM3WmHqop4Be7+8KN5oXBIE3hv0h2mxXhM1HxDcfxDhBBEBF1Oh8Qe+OKzCbnUFW57N48/GBppJso3X/bx714+EfI2VtsTuZhaQuQ6XA5cPDlDOJ4HT1AtOQE/FsfMbw3TY0Do6+I/EbiCMl1PskGCHEpuDYzDYyn1XQJpUp1piCGYMb72Gw+/zip1uFTpRs8th4aRssuXyNv8AOUSBLRhaYPlcRfS19VPez+d55bKLCYKzRcOhOHhJLz/edvVJzyjLnItzYovcHi41/Qykm3ugB5rpDmHdG/UGX6s5kl7ITYH2iCe27E37ouGvRhkERda7LYSa8sL6qlXUls0ze/rHuyE24AjWJ1bTt6oypQLZTcg7ufebXfXhyAiJhkky5xmzVZmIa1hmylj1iCddgBbaDYxGU27FW5kEFTzBtDkr0z/0JznotbaAqTD6nLmlqUtbXOAL/wALG9uyDOGK2jTECTAbEixB8r2iXLxGWdS6kbDXfTUsIbqsVlZ8oIZrXI047Acz2CHBgdjJwhWZbjvo7nSKtJlGy5c+YZyB6o3vb99OGmvDtjRMBnq5mUs7I6sM+W111szKQRsDrDlfMV1sCFa2oe44cDrbaKOzzKasVgpAZriwJ6/DUaFWFxccbRl+sOpVZrXl76WdDZVdI9W3UeX+qdR+rPKw3Q6aeUYnX9EauTMaW1PNYqbXSXMdG5FWUWIjfTPadKSZL9YARYqpCkXtqbg7WtpzMRTT1JPsMBvrOO97HQAXFtRfexGmkHePoahqWNxPn58NnKcpkzQeRluD5EQYwL0d1lU36ppScZk4GWqjuIux8I2ZKCq6ts67E2qOOtwcyHMutuB07NfThVQ4OdOYtMnGYhDb5kVRexAsLjQ7iM4hHtrmIsABKhgvozopJvMMytmKbZApSXfcXGpI14kiLC88TJqS3ZAMgCUyKrJLYC4MwqdtLZQesFNrWMEFwYAf9xPAGhCSyUVTbWxWxbW5uRfXW8Sqerppf6pRf91QCdSeziWPeSeMA1emm5kjcyqbm5kagw0yc02YA09xrlDdUX0ABZmVb20BIHCB3SOT+gZM6oxFrnYsxGcgG7EWFtveMTcTrpjeyrIOY0JHK9rxXpkhiSQmp3ZzcnxOpiCp+oi9kEYuj4h7Zg2mkTEYmR1SQBnIyDtIUase3S8QavCZBu0+ZMqp24lILjN+9bqqO0kmCdWqL+tmXHwg2HkNTAXEOkJCZKZBLB0zsMoHaqjVjE61K9Y4+w+e/wAo3lUqIsMSndJcRmMxlsqy1Q2EtLWXxG8eROp8JAfOQXc6lnF9TuVTj3mFHXQBFCgSNrsbmSpON1tMet+nljiblgPvix4T0up54sWCNxVtPIxAWItVg8qZqygHmuh/vHMqUKdTJFj3H2nTAZdj85cJmEJMFwAe0fgRECbgbr7LHx38xFao5dVTNennZgPdf/LRcKP0pIqha+ly8PWJt8/zicaNr2DCeasV3WRkqZybi/f+YiXIxse8pESZnSjDplvVT9T7rqVI8THay5MwdVlPziZ6b0zZoxaiuLidyMRltxES1CnY28YHnAlO1vCOTgzjYsO43jLnqIWO8MpKPB/OHgjclMARKmr7x8RDi1k0coMVAN4PCYcEgcZYh2VRp8Fj3QFlYpM4gecTabFX+G/jD0ZSYpgYdlYdKIuQw7dYbm0soezMbyP5RE+spzaKo+1HCpUH3R9qLC4tYL9D95MEN7lvrHZrW9ku3iRDJd+TeLN+cOJR1BOqgduaOnw6d8SW7TCCrHNj+fvGhkHUTlC/ML847ZQfamTG7tI8lySvtTZA7zf5XibLqBwmr/JLv87QKp8WPUfcTGbt+fQyGlGp2lM/a1z90d/Rpi6hAn2V+ZiZkJ4zm/2j8IZYKN1Udrvr5C5jTTUfn2B/mAKhP59yJFmUd9XmgnkAW+ZsIEVOCM97u5HBVAXzMGJ2Koo9tR/Cn4tAys6SU4/WOFHxTZht9lbAwpuXfz/PMxql7fn+SqYlg+Vjchey9z+J+QgeMNPuozHmdPmdYex70h0Uo/oj65tfYTKo5WJ3isVPTyqn9WnlZRz3tFVMV7YWw84JFM9byxvg5t+kmCWOS6HzMKKnKw2ofWfNNz427hsIUEadU7v8oQRfhh+W0d5oaBj3PGyiPI0KaQQQwBB0IOoMRZlUBECqxcDjGgEwSwEFYz0RHtUz5T8BOn8p4dxgJJx6ppiUOnMMPuIgvVY12wFrcXDaHrd+sdCnxOOFxxCc6rwg3Q2hGV09nXvmZD+4xt5NeDNH6VKmX7Thx+8LfdFISSj7dU+Yjp8KmcBmHZ+UE2moHBFosVaoHebNgnpgpiv/AHCOG4GWVYW7QSDBWb6TMPKgq7k8Q0si3jHz21Ow3BHhHqTSvOAOgpkYmjUMDmfQUn0hUTbj/bEiV06w0mxJH8pj52NSeBPnHv0x/iMAP09RCbUmfTtBjuGTfZmfJh+ESauuw5FuZ1u7MfuEfL8nGJq+y5EOv0jnneYYPwYtbhX6xfPPxGfQM3pPQe60xhzyMB84H1PTyhl8z4fnGEPjE4ixmN5xGaoY7kmFj9OUnNvSM8WRsTNrqfTJTJ7Epj5CBNT6dZn/AI5QHe35RlIBMPJSHibQ8aKgvSBzqj7S81vpnrH9kKvgT98Bp/T+umm3rW7hpA6kwZ5h6iO/cDbz2g9R9C5x9tllDs6z/l84wpp06D1jVSq3UwZ9cVbe1PYA82h+j6Oz6kgszZfie9v5QdTFrw/o1Ik65c7fE+vkNhBUvCDWAPsAD0lK0PiMF0HRmRKUDLnbm2vkNhBHIALAADsFoRaOC8KuTvHgAbTh5cex6TCj0yDptYBA+oxa0AKrGO2BVRiZO0Op6ZjvJX1AEP1eM9sBanFSdoHNMJ3jmLk06rIXrlto488ncw3CvCii1ogm+89DQQocSK7mB0KBZQwsYSuV2lypa8MNQCORAP3xPlYfTzPaljwuIo9NVlTB2ixS/GOfUosmRL6dUNvDz9BqZ/ZLr4g/eIjP6PJfCcw71BiTQYtbcwcp6oMIn51VespFOk3SVU+jvlOH2f7x6PR5/wDqPsmLlCj3ianeFyKfaVBfR6vGb5L+ZiRK6ASeLse4AfnFohXjDXqHrN5KdoCl9DqdeDN3t+VoIU2ESU9mUg7bXPmYlEx5mgC7HcwgqjpO81o5LRyXjkvAwrxwmGiYWePC0FPRZo4LxyzR5eNmXneaFDYaPYIQLzJS0eQoUducGKFChR6eihQoUenooUKFHp6KHJU0rtDcKPWvNBttDFJiV94MUWKFTvFPvHQmkbE+ZiZ9OG2lC6grNWoMWVhBBTeMdWrcbOw7mP5w6MWnDabM+235xMdEe8pGtHUTXjHJjJPrid+2m/1G/OF9bzv2s3+o35x7wR7zfHDtNXJhRk/1tO/azPtt+cL62nftZn22/ON8Ge8zxo7TV45aMq+tp37WZ9tvzhfW079rM+235x7wZ7z3jR2mpQmjLPrSd+1mfbb84X1pN/azPtt+cb4M95njR2mnkR5GY/Wk39rM+235x59Zzf2sz7bfnG+EPee8YO008GFGY/Wc39rM+235wo3wp7wfFjt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7172" name="Picture 4" descr="http://4.bp.blogspot.com/_3k9z-RMUM6E/TCpK4eI2OCI/AAAAAAAAAIE/BM4eYvTGnzQ/s320/ofrendas-diezmos-ayuda-igles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1916832"/>
            <a:ext cx="3600400" cy="285750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 y="4826675"/>
            <a:ext cx="9144000" cy="1569660"/>
          </a:xfrm>
          <a:prstGeom prst="rect">
            <a:avLst/>
          </a:prstGeom>
        </p:spPr>
        <p:txBody>
          <a:bodyPr wrap="square">
            <a:spAutoFit/>
          </a:bodyPr>
          <a:lstStyle/>
          <a:p>
            <a:pPr algn="ctr"/>
            <a:r>
              <a:rPr lang="es-CO" sz="2400" b="1" dirty="0">
                <a:solidFill>
                  <a:srgbClr val="FF0000"/>
                </a:solidFill>
              </a:rPr>
              <a:t>"Dios ha ordenado que la tarea de compartir las buenas nuevas de salvación debe depender de los esfuerzos y ofrendas de su pueblo. Los llama a convertirse en colaboradores abnegados con él al entregarle sus diezmos y sus </a:t>
            </a:r>
            <a:r>
              <a:rPr lang="es-CO" sz="2400" b="1" dirty="0" smtClean="0">
                <a:solidFill>
                  <a:srgbClr val="FF0000"/>
                </a:solidFill>
              </a:rPr>
              <a:t>ofrendas« </a:t>
            </a:r>
          </a:p>
        </p:txBody>
      </p:sp>
    </p:spTree>
    <p:extLst>
      <p:ext uri="{BB962C8B-B14F-4D97-AF65-F5344CB8AC3E}">
        <p14:creationId xmlns:p14="http://schemas.microsoft.com/office/powerpoint/2010/main" val="2285602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80">
                                          <p:stCondLst>
                                            <p:cond delay="0"/>
                                          </p:stCondLst>
                                        </p:cTn>
                                        <p:tgtEl>
                                          <p:spTgt spid="3">
                                            <p:txEl>
                                              <p:pRg st="0" end="0"/>
                                            </p:txEl>
                                          </p:spTgt>
                                        </p:tgtEl>
                                      </p:cBhvr>
                                    </p:animEffect>
                                    <p:anim calcmode="lin" valueType="num">
                                      <p:cBhvr>
                                        <p:cTn id="13"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0" end="0"/>
                                            </p:txEl>
                                          </p:spTgt>
                                        </p:tgtEl>
                                      </p:cBhvr>
                                      <p:to x="100000" y="60000"/>
                                    </p:animScale>
                                    <p:animScale>
                                      <p:cBhvr>
                                        <p:cTn id="19" dur="166" decel="50000">
                                          <p:stCondLst>
                                            <p:cond delay="676"/>
                                          </p:stCondLst>
                                        </p:cTn>
                                        <p:tgtEl>
                                          <p:spTgt spid="3">
                                            <p:txEl>
                                              <p:pRg st="0" end="0"/>
                                            </p:txEl>
                                          </p:spTgt>
                                        </p:tgtEl>
                                      </p:cBhvr>
                                      <p:to x="100000" y="100000"/>
                                    </p:animScale>
                                    <p:animScale>
                                      <p:cBhvr>
                                        <p:cTn id="20" dur="26">
                                          <p:stCondLst>
                                            <p:cond delay="1312"/>
                                          </p:stCondLst>
                                        </p:cTn>
                                        <p:tgtEl>
                                          <p:spTgt spid="3">
                                            <p:txEl>
                                              <p:pRg st="0" end="0"/>
                                            </p:txEl>
                                          </p:spTgt>
                                        </p:tgtEl>
                                      </p:cBhvr>
                                      <p:to x="100000" y="80000"/>
                                    </p:animScale>
                                    <p:animScale>
                                      <p:cBhvr>
                                        <p:cTn id="21" dur="166" decel="50000">
                                          <p:stCondLst>
                                            <p:cond delay="1338"/>
                                          </p:stCondLst>
                                        </p:cTn>
                                        <p:tgtEl>
                                          <p:spTgt spid="3">
                                            <p:txEl>
                                              <p:pRg st="0" end="0"/>
                                            </p:txEl>
                                          </p:spTgt>
                                        </p:tgtEl>
                                      </p:cBhvr>
                                      <p:to x="100000" y="100000"/>
                                    </p:animScale>
                                    <p:animScale>
                                      <p:cBhvr>
                                        <p:cTn id="22" dur="26">
                                          <p:stCondLst>
                                            <p:cond delay="1642"/>
                                          </p:stCondLst>
                                        </p:cTn>
                                        <p:tgtEl>
                                          <p:spTgt spid="3">
                                            <p:txEl>
                                              <p:pRg st="0" end="0"/>
                                            </p:txEl>
                                          </p:spTgt>
                                        </p:tgtEl>
                                      </p:cBhvr>
                                      <p:to x="100000" y="90000"/>
                                    </p:animScale>
                                    <p:animScale>
                                      <p:cBhvr>
                                        <p:cTn id="23" dur="166" decel="50000">
                                          <p:stCondLst>
                                            <p:cond delay="1668"/>
                                          </p:stCondLst>
                                        </p:cTn>
                                        <p:tgtEl>
                                          <p:spTgt spid="3">
                                            <p:txEl>
                                              <p:pRg st="0" end="0"/>
                                            </p:txEl>
                                          </p:spTgt>
                                        </p:tgtEl>
                                      </p:cBhvr>
                                      <p:to x="100000" y="100000"/>
                                    </p:animScale>
                                    <p:animScale>
                                      <p:cBhvr>
                                        <p:cTn id="24" dur="26">
                                          <p:stCondLst>
                                            <p:cond delay="1808"/>
                                          </p:stCondLst>
                                        </p:cTn>
                                        <p:tgtEl>
                                          <p:spTgt spid="3">
                                            <p:txEl>
                                              <p:pRg st="0" end="0"/>
                                            </p:txEl>
                                          </p:spTgt>
                                        </p:tgtEl>
                                      </p:cBhvr>
                                      <p:to x="100000" y="95000"/>
                                    </p:animScale>
                                    <p:animScale>
                                      <p:cBhvr>
                                        <p:cTn id="25" dur="166" decel="50000">
                                          <p:stCondLst>
                                            <p:cond delay="1834"/>
                                          </p:stCondLst>
                                        </p:cTn>
                                        <p:tgtEl>
                                          <p:spTgt spid="3">
                                            <p:txEl>
                                              <p:pRg st="0" end="0"/>
                                            </p:txEl>
                                          </p:spTgt>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nodeType="clickEffect">
                                  <p:stCondLst>
                                    <p:cond delay="0"/>
                                  </p:stCondLst>
                                  <p:childTnLst>
                                    <p:set>
                                      <p:cBhvr>
                                        <p:cTn id="29" dur="1" fill="hold">
                                          <p:stCondLst>
                                            <p:cond delay="0"/>
                                          </p:stCondLst>
                                        </p:cTn>
                                        <p:tgtEl>
                                          <p:spTgt spid="7172"/>
                                        </p:tgtEl>
                                        <p:attrNameLst>
                                          <p:attrName>style.visibility</p:attrName>
                                        </p:attrNameLst>
                                      </p:cBhvr>
                                      <p:to>
                                        <p:strVal val="visible"/>
                                      </p:to>
                                    </p:set>
                                    <p:animEffect transition="in" filter="fade">
                                      <p:cBhvr>
                                        <p:cTn id="30" dur="2000"/>
                                        <p:tgtEl>
                                          <p:spTgt spid="7172"/>
                                        </p:tgtEl>
                                      </p:cBhvr>
                                    </p:animEffect>
                                    <p:anim calcmode="lin" valueType="num">
                                      <p:cBhvr>
                                        <p:cTn id="31" dur="2000" fill="hold"/>
                                        <p:tgtEl>
                                          <p:spTgt spid="7172"/>
                                        </p:tgtEl>
                                        <p:attrNameLst>
                                          <p:attrName>ppt_w</p:attrName>
                                        </p:attrNameLst>
                                      </p:cBhvr>
                                      <p:tavLst>
                                        <p:tav tm="0" fmla="#ppt_w*sin(2.5*pi*$)">
                                          <p:val>
                                            <p:fltVal val="0"/>
                                          </p:val>
                                        </p:tav>
                                        <p:tav tm="100000">
                                          <p:val>
                                            <p:fltVal val="1"/>
                                          </p:val>
                                        </p:tav>
                                      </p:tavLst>
                                    </p:anim>
                                    <p:anim calcmode="lin" valueType="num">
                                      <p:cBhvr>
                                        <p:cTn id="32" dur="2000" fill="hold"/>
                                        <p:tgtEl>
                                          <p:spTgt spid="7172"/>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randombar(horizontal)">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solidFill>
                  <a:srgbClr val="FF0000"/>
                </a:solidFill>
                <a:latin typeface="Agency FB" pitchFamily="34" charset="0"/>
              </a:rPr>
              <a:t>¿Por qué debemos diezmar?</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302840" y="1628800"/>
            <a:ext cx="8229600" cy="2016224"/>
          </a:xfrm>
        </p:spPr>
        <p:txBody>
          <a:bodyPr>
            <a:normAutofit lnSpcReduction="10000"/>
          </a:bodyPr>
          <a:lstStyle/>
          <a:p>
            <a:pPr marL="0" indent="0" algn="ctr">
              <a:buNone/>
            </a:pPr>
            <a:r>
              <a:rPr lang="es-CO" b="1" dirty="0" smtClean="0">
                <a:solidFill>
                  <a:srgbClr val="FF0000"/>
                </a:solidFill>
              </a:rPr>
              <a:t>Mal.3:10.</a:t>
            </a:r>
            <a:r>
              <a:rPr lang="es-CO" dirty="0"/>
              <a:t> </a:t>
            </a:r>
            <a:r>
              <a:rPr lang="es-CO" dirty="0" smtClean="0"/>
              <a:t>«Traed </a:t>
            </a:r>
            <a:r>
              <a:rPr lang="es-CO" dirty="0"/>
              <a:t>todos los diezmos al </a:t>
            </a:r>
            <a:r>
              <a:rPr lang="es-CO" dirty="0" smtClean="0"/>
              <a:t>alfolí» Ordena Dios a su iglesia. </a:t>
            </a:r>
          </a:p>
          <a:p>
            <a:pPr marL="0" indent="0" algn="ctr">
              <a:buNone/>
            </a:pPr>
            <a:r>
              <a:rPr lang="es-CO" dirty="0" smtClean="0"/>
              <a:t> Note que Dios no apela a </a:t>
            </a:r>
            <a:r>
              <a:rPr lang="es-CO" dirty="0"/>
              <a:t>nuestra gratitud ni a nuestra </a:t>
            </a:r>
            <a:r>
              <a:rPr lang="es-CO" dirty="0" smtClean="0"/>
              <a:t>generosidad.</a:t>
            </a:r>
          </a:p>
        </p:txBody>
      </p:sp>
      <p:pic>
        <p:nvPicPr>
          <p:cNvPr id="1026" name="Picture 2" descr="http://t2.gstatic.com/images?q=tbn:ANd9GcR61BIBKyfG3C-7vjbUA8feuOgmmPlS5sODSRn5fmebZ8OhhPKSQ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996952"/>
            <a:ext cx="2808312" cy="230425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3915772"/>
            <a:ext cx="4572000" cy="2308324"/>
          </a:xfrm>
          <a:prstGeom prst="rect">
            <a:avLst/>
          </a:prstGeom>
        </p:spPr>
        <p:txBody>
          <a:bodyPr>
            <a:spAutoFit/>
          </a:bodyPr>
          <a:lstStyle/>
          <a:p>
            <a:pPr algn="ctr"/>
            <a:r>
              <a:rPr lang="es-CO" sz="3600" dirty="0"/>
              <a:t>Entonces: ¿Por qué debemos diezmar?</a:t>
            </a:r>
          </a:p>
          <a:p>
            <a:pPr algn="ctr"/>
            <a:r>
              <a:rPr lang="es-CO" sz="3600" dirty="0"/>
              <a:t> Diezmamos porque Dios lo ha mandado.</a:t>
            </a:r>
          </a:p>
        </p:txBody>
      </p:sp>
      <p:sp>
        <p:nvSpPr>
          <p:cNvPr id="5" name="4 Rectángulo"/>
          <p:cNvSpPr/>
          <p:nvPr/>
        </p:nvSpPr>
        <p:spPr>
          <a:xfrm>
            <a:off x="4355976" y="5332039"/>
            <a:ext cx="4788024" cy="1569660"/>
          </a:xfrm>
          <a:prstGeom prst="rect">
            <a:avLst/>
          </a:prstGeom>
        </p:spPr>
        <p:txBody>
          <a:bodyPr wrap="square">
            <a:spAutoFit/>
          </a:bodyPr>
          <a:lstStyle/>
          <a:p>
            <a:pPr algn="ctr"/>
            <a:r>
              <a:rPr lang="es-CO" sz="2400" b="1" dirty="0" smtClean="0">
                <a:solidFill>
                  <a:srgbClr val="FF0000"/>
                </a:solidFill>
              </a:rPr>
              <a:t>Note </a:t>
            </a:r>
            <a:r>
              <a:rPr lang="es-CO" sz="2400" b="1" dirty="0">
                <a:solidFill>
                  <a:srgbClr val="FF0000"/>
                </a:solidFill>
              </a:rPr>
              <a:t>que Dios es </a:t>
            </a:r>
            <a:r>
              <a:rPr lang="es-CO" sz="2400" b="1" dirty="0" smtClean="0">
                <a:solidFill>
                  <a:srgbClr val="FF0000"/>
                </a:solidFill>
              </a:rPr>
              <a:t>generoso, </a:t>
            </a:r>
            <a:r>
              <a:rPr lang="es-CO" sz="2400" b="1" dirty="0">
                <a:solidFill>
                  <a:srgbClr val="FF0000"/>
                </a:solidFill>
              </a:rPr>
              <a:t>nos da el 100% y nos pide que le </a:t>
            </a:r>
            <a:r>
              <a:rPr lang="es-CO" sz="2400" b="1" dirty="0" smtClean="0">
                <a:solidFill>
                  <a:srgbClr val="FF0000"/>
                </a:solidFill>
              </a:rPr>
              <a:t>devolvamos </a:t>
            </a:r>
            <a:r>
              <a:rPr lang="es-CO" sz="2400" b="1" dirty="0">
                <a:solidFill>
                  <a:srgbClr val="FF0000"/>
                </a:solidFill>
              </a:rPr>
              <a:t>el 10%, a nosotros nos queda el 90% de lo que </a:t>
            </a:r>
            <a:r>
              <a:rPr lang="es-CO" sz="2400" b="1" dirty="0" smtClean="0">
                <a:solidFill>
                  <a:srgbClr val="FF0000"/>
                </a:solidFill>
              </a:rPr>
              <a:t>Él </a:t>
            </a:r>
            <a:r>
              <a:rPr lang="es-CO" sz="2400" b="1" dirty="0">
                <a:solidFill>
                  <a:srgbClr val="FF0000"/>
                </a:solidFill>
              </a:rPr>
              <a:t>nos </a:t>
            </a:r>
            <a:r>
              <a:rPr lang="es-CO" sz="2400" b="1" dirty="0" smtClean="0">
                <a:solidFill>
                  <a:srgbClr val="FF0000"/>
                </a:solidFill>
              </a:rPr>
              <a:t>da. </a:t>
            </a:r>
            <a:endParaRPr lang="es-CO" sz="2400" dirty="0">
              <a:solidFill>
                <a:srgbClr val="FF0000"/>
              </a:solidFill>
            </a:endParaRPr>
          </a:p>
        </p:txBody>
      </p:sp>
    </p:spTree>
    <p:extLst>
      <p:ext uri="{BB962C8B-B14F-4D97-AF65-F5344CB8AC3E}">
        <p14:creationId xmlns:p14="http://schemas.microsoft.com/office/powerpoint/2010/main" val="2989337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80">
                                          <p:stCondLst>
                                            <p:cond delay="0"/>
                                          </p:stCondLst>
                                        </p:cTn>
                                        <p:tgtEl>
                                          <p:spTgt spid="4"/>
                                        </p:tgtEl>
                                      </p:cBhvr>
                                    </p:animEffect>
                                    <p:anim calcmode="lin" valueType="num">
                                      <p:cBhvr>
                                        <p:cTn id="3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7" dur="26">
                                          <p:stCondLst>
                                            <p:cond delay="650"/>
                                          </p:stCondLst>
                                        </p:cTn>
                                        <p:tgtEl>
                                          <p:spTgt spid="4"/>
                                        </p:tgtEl>
                                      </p:cBhvr>
                                      <p:to x="100000" y="60000"/>
                                    </p:animScale>
                                    <p:animScale>
                                      <p:cBhvr>
                                        <p:cTn id="38" dur="166" decel="50000">
                                          <p:stCondLst>
                                            <p:cond delay="676"/>
                                          </p:stCondLst>
                                        </p:cTn>
                                        <p:tgtEl>
                                          <p:spTgt spid="4"/>
                                        </p:tgtEl>
                                      </p:cBhvr>
                                      <p:to x="100000" y="100000"/>
                                    </p:animScale>
                                    <p:animScale>
                                      <p:cBhvr>
                                        <p:cTn id="39" dur="26">
                                          <p:stCondLst>
                                            <p:cond delay="1312"/>
                                          </p:stCondLst>
                                        </p:cTn>
                                        <p:tgtEl>
                                          <p:spTgt spid="4"/>
                                        </p:tgtEl>
                                      </p:cBhvr>
                                      <p:to x="100000" y="80000"/>
                                    </p:animScale>
                                    <p:animScale>
                                      <p:cBhvr>
                                        <p:cTn id="40" dur="166" decel="50000">
                                          <p:stCondLst>
                                            <p:cond delay="1338"/>
                                          </p:stCondLst>
                                        </p:cTn>
                                        <p:tgtEl>
                                          <p:spTgt spid="4"/>
                                        </p:tgtEl>
                                      </p:cBhvr>
                                      <p:to x="100000" y="100000"/>
                                    </p:animScale>
                                    <p:animScale>
                                      <p:cBhvr>
                                        <p:cTn id="41" dur="26">
                                          <p:stCondLst>
                                            <p:cond delay="1642"/>
                                          </p:stCondLst>
                                        </p:cTn>
                                        <p:tgtEl>
                                          <p:spTgt spid="4"/>
                                        </p:tgtEl>
                                      </p:cBhvr>
                                      <p:to x="100000" y="90000"/>
                                    </p:animScale>
                                    <p:animScale>
                                      <p:cBhvr>
                                        <p:cTn id="42" dur="166" decel="50000">
                                          <p:stCondLst>
                                            <p:cond delay="1668"/>
                                          </p:stCondLst>
                                        </p:cTn>
                                        <p:tgtEl>
                                          <p:spTgt spid="4"/>
                                        </p:tgtEl>
                                      </p:cBhvr>
                                      <p:to x="100000" y="100000"/>
                                    </p:animScale>
                                    <p:animScale>
                                      <p:cBhvr>
                                        <p:cTn id="43" dur="26">
                                          <p:stCondLst>
                                            <p:cond delay="1808"/>
                                          </p:stCondLst>
                                        </p:cTn>
                                        <p:tgtEl>
                                          <p:spTgt spid="4"/>
                                        </p:tgtEl>
                                      </p:cBhvr>
                                      <p:to x="100000" y="95000"/>
                                    </p:animScale>
                                    <p:animScale>
                                      <p:cBhvr>
                                        <p:cTn id="44" dur="166" decel="50000">
                                          <p:stCondLst>
                                            <p:cond delay="1834"/>
                                          </p:stCondLst>
                                        </p:cTn>
                                        <p:tgtEl>
                                          <p:spTgt spid="4"/>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1026"/>
                                        </p:tgtEl>
                                        <p:attrNameLst>
                                          <p:attrName>style.visibility</p:attrName>
                                        </p:attrNameLst>
                                      </p:cBhvr>
                                      <p:to>
                                        <p:strVal val="visible"/>
                                      </p:to>
                                    </p:set>
                                    <p:anim calcmode="lin" valueType="num">
                                      <p:cBhvr>
                                        <p:cTn id="49" dur="500" fill="hold"/>
                                        <p:tgtEl>
                                          <p:spTgt spid="1026"/>
                                        </p:tgtEl>
                                        <p:attrNameLst>
                                          <p:attrName>ppt_w</p:attrName>
                                        </p:attrNameLst>
                                      </p:cBhvr>
                                      <p:tavLst>
                                        <p:tav tm="0">
                                          <p:val>
                                            <p:fltVal val="0"/>
                                          </p:val>
                                        </p:tav>
                                        <p:tav tm="100000">
                                          <p:val>
                                            <p:strVal val="#ppt_w"/>
                                          </p:val>
                                        </p:tav>
                                      </p:tavLst>
                                    </p:anim>
                                    <p:anim calcmode="lin" valueType="num">
                                      <p:cBhvr>
                                        <p:cTn id="50" dur="500" fill="hold"/>
                                        <p:tgtEl>
                                          <p:spTgt spid="1026"/>
                                        </p:tgtEl>
                                        <p:attrNameLst>
                                          <p:attrName>ppt_h</p:attrName>
                                        </p:attrNameLst>
                                      </p:cBhvr>
                                      <p:tavLst>
                                        <p:tav tm="0">
                                          <p:val>
                                            <p:fltVal val="0"/>
                                          </p:val>
                                        </p:tav>
                                        <p:tav tm="100000">
                                          <p:val>
                                            <p:strVal val="#ppt_h"/>
                                          </p:val>
                                        </p:tav>
                                      </p:tavLst>
                                    </p:anim>
                                    <p:animEffect transition="in" filter="fade">
                                      <p:cBhvr>
                                        <p:cTn id="51" dur="500"/>
                                        <p:tgtEl>
                                          <p:spTgt spid="1026"/>
                                        </p:tgtEl>
                                      </p:cBhvr>
                                    </p:animEffect>
                                  </p:childTnLst>
                                </p:cTn>
                              </p:par>
                            </p:childTnLst>
                          </p:cTn>
                        </p:par>
                      </p:childTnLst>
                    </p:cTn>
                  </p:par>
                  <p:par>
                    <p:cTn id="52" fill="hold">
                      <p:stCondLst>
                        <p:cond delay="indefinite"/>
                      </p:stCondLst>
                      <p:childTnLst>
                        <p:par>
                          <p:cTn id="53" fill="hold">
                            <p:stCondLst>
                              <p:cond delay="0"/>
                            </p:stCondLst>
                            <p:childTnLst>
                              <p:par>
                                <p:cTn id="54" presetID="31" presetClass="entr" presetSubtype="0" fill="hold" grpId="0" nodeType="click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1000" fill="hold"/>
                                        <p:tgtEl>
                                          <p:spTgt spid="5"/>
                                        </p:tgtEl>
                                        <p:attrNameLst>
                                          <p:attrName>ppt_w</p:attrName>
                                        </p:attrNameLst>
                                      </p:cBhvr>
                                      <p:tavLst>
                                        <p:tav tm="0">
                                          <p:val>
                                            <p:fltVal val="0"/>
                                          </p:val>
                                        </p:tav>
                                        <p:tav tm="100000">
                                          <p:val>
                                            <p:strVal val="#ppt_w"/>
                                          </p:val>
                                        </p:tav>
                                      </p:tavLst>
                                    </p:anim>
                                    <p:anim calcmode="lin" valueType="num">
                                      <p:cBhvr>
                                        <p:cTn id="57" dur="1000" fill="hold"/>
                                        <p:tgtEl>
                                          <p:spTgt spid="5"/>
                                        </p:tgtEl>
                                        <p:attrNameLst>
                                          <p:attrName>ppt_h</p:attrName>
                                        </p:attrNameLst>
                                      </p:cBhvr>
                                      <p:tavLst>
                                        <p:tav tm="0">
                                          <p:val>
                                            <p:fltVal val="0"/>
                                          </p:val>
                                        </p:tav>
                                        <p:tav tm="100000">
                                          <p:val>
                                            <p:strVal val="#ppt_h"/>
                                          </p:val>
                                        </p:tav>
                                      </p:tavLst>
                                    </p:anim>
                                    <p:anim calcmode="lin" valueType="num">
                                      <p:cBhvr>
                                        <p:cTn id="58" dur="1000" fill="hold"/>
                                        <p:tgtEl>
                                          <p:spTgt spid="5"/>
                                        </p:tgtEl>
                                        <p:attrNameLst>
                                          <p:attrName>style.rotation</p:attrName>
                                        </p:attrNameLst>
                                      </p:cBhvr>
                                      <p:tavLst>
                                        <p:tav tm="0">
                                          <p:val>
                                            <p:fltVal val="90"/>
                                          </p:val>
                                        </p:tav>
                                        <p:tav tm="100000">
                                          <p:val>
                                            <p:fltVal val="0"/>
                                          </p:val>
                                        </p:tav>
                                      </p:tavLst>
                                    </p:anim>
                                    <p:animEffect transition="in" filter="fade">
                                      <p:cBhvr>
                                        <p:cTn id="5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050904" cy="3001516"/>
          </a:xfrm>
        </p:spPr>
        <p:txBody>
          <a:bodyPr>
            <a:normAutofit/>
          </a:bodyPr>
          <a:lstStyle/>
          <a:p>
            <a:pPr marL="0" indent="0" algn="ctr">
              <a:buNone/>
            </a:pPr>
            <a:r>
              <a:rPr lang="es-CO" b="1" dirty="0"/>
              <a:t>Ahora. «Cada uno dé como propuso en su corazón: no con tristeza, ni por necesidad, porque</a:t>
            </a:r>
            <a:r>
              <a:rPr lang="es-CO" dirty="0"/>
              <a:t> </a:t>
            </a:r>
            <a:r>
              <a:rPr lang="es-CO" b="1" dirty="0"/>
              <a:t>Dios ama al dador alegre» </a:t>
            </a:r>
            <a:endParaRPr lang="es-CO" b="1" dirty="0" smtClean="0"/>
          </a:p>
          <a:p>
            <a:pPr marL="0" indent="0" algn="ctr">
              <a:buNone/>
            </a:pPr>
            <a:endParaRPr lang="es-CO" b="1" dirty="0"/>
          </a:p>
        </p:txBody>
      </p:sp>
      <p:pic>
        <p:nvPicPr>
          <p:cNvPr id="4" name="Picture 4" descr="http://4.bp.blogspot.com/_3k9z-RMUM6E/TCpK4eI2OCI/AAAAAAAAAIE/BM4eYvTGnzQ/s320/ofrendas-diezmos-ayuda-igles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8456" y="548680"/>
            <a:ext cx="3312368" cy="302433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3528" y="4029165"/>
            <a:ext cx="8617296" cy="2554545"/>
          </a:xfrm>
          <a:prstGeom prst="rect">
            <a:avLst/>
          </a:prstGeom>
        </p:spPr>
        <p:txBody>
          <a:bodyPr wrap="square">
            <a:spAutoFit/>
          </a:bodyPr>
          <a:lstStyle/>
          <a:p>
            <a:pPr algn="ctr"/>
            <a:r>
              <a:rPr lang="es-CO" sz="3200" b="1" dirty="0"/>
              <a:t> </a:t>
            </a:r>
            <a:r>
              <a:rPr lang="es-CO" sz="3200" b="1" i="1" dirty="0" smtClean="0">
                <a:solidFill>
                  <a:srgbClr val="FF0000"/>
                </a:solidFill>
              </a:rPr>
              <a:t>Dios no </a:t>
            </a:r>
            <a:r>
              <a:rPr lang="es-CO" sz="3200" b="1" i="1" dirty="0">
                <a:solidFill>
                  <a:srgbClr val="FF0000"/>
                </a:solidFill>
              </a:rPr>
              <a:t>está hablando </a:t>
            </a:r>
            <a:r>
              <a:rPr lang="es-CO" sz="3200" b="1" i="1" dirty="0" smtClean="0">
                <a:solidFill>
                  <a:srgbClr val="FF0000"/>
                </a:solidFill>
              </a:rPr>
              <a:t>aquí del </a:t>
            </a:r>
            <a:r>
              <a:rPr lang="es-CO" sz="3200" b="1" i="1" dirty="0">
                <a:solidFill>
                  <a:srgbClr val="FF0000"/>
                </a:solidFill>
              </a:rPr>
              <a:t>diezmo sino de las ofrendas voluntarias, las cuales </a:t>
            </a:r>
            <a:r>
              <a:rPr lang="es-CO" sz="3200" b="1" i="1" dirty="0" smtClean="0">
                <a:solidFill>
                  <a:srgbClr val="FF0000"/>
                </a:solidFill>
              </a:rPr>
              <a:t>deben ser dadas del 90%, que nos queda a nosotros, las cuales Dios </a:t>
            </a:r>
            <a:r>
              <a:rPr lang="es-CO" sz="3200" b="1" i="1" dirty="0">
                <a:solidFill>
                  <a:srgbClr val="FF0000"/>
                </a:solidFill>
              </a:rPr>
              <a:t>las deja a nuestra generosidad</a:t>
            </a:r>
            <a:r>
              <a:rPr lang="es-CO" sz="3200" b="1" i="1" dirty="0" smtClean="0">
                <a:solidFill>
                  <a:srgbClr val="FF0000"/>
                </a:solidFill>
              </a:rPr>
              <a:t>, </a:t>
            </a:r>
            <a:r>
              <a:rPr lang="es-CO" sz="3200" b="1" i="1" dirty="0">
                <a:solidFill>
                  <a:srgbClr val="FF0000"/>
                </a:solidFill>
              </a:rPr>
              <a:t>de acuerdo a nuestra gratitud para con Él</a:t>
            </a:r>
            <a:endParaRPr lang="es-CO" sz="3200" i="1" dirty="0">
              <a:solidFill>
                <a:srgbClr val="FF0000"/>
              </a:solidFill>
            </a:endParaRPr>
          </a:p>
        </p:txBody>
      </p:sp>
    </p:spTree>
    <p:extLst>
      <p:ext uri="{BB962C8B-B14F-4D97-AF65-F5344CB8AC3E}">
        <p14:creationId xmlns:p14="http://schemas.microsoft.com/office/powerpoint/2010/main" val="1808970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354162"/>
          </a:xfrm>
        </p:spPr>
        <p:txBody>
          <a:bodyPr>
            <a:noAutofit/>
          </a:bodyPr>
          <a:lstStyle/>
          <a:p>
            <a:r>
              <a:rPr lang="es-CO" sz="3600" i="1" dirty="0">
                <a:solidFill>
                  <a:srgbClr val="FF0000"/>
                </a:solidFill>
                <a:latin typeface="Agency FB" pitchFamily="34" charset="0"/>
              </a:rPr>
              <a:t>N</a:t>
            </a:r>
            <a:r>
              <a:rPr lang="es-CO" sz="3600" i="1" dirty="0" smtClean="0">
                <a:solidFill>
                  <a:srgbClr val="FF0000"/>
                </a:solidFill>
                <a:latin typeface="Agency FB" pitchFamily="34" charset="0"/>
              </a:rPr>
              <a:t>osotros somos fieles en pagar lo que es del César, ¿Por qué no lo somos con mayor razón con Dios? </a:t>
            </a:r>
            <a:endParaRPr lang="es-CO" sz="3600" i="1" dirty="0">
              <a:solidFill>
                <a:srgbClr val="FF0000"/>
              </a:solidFill>
              <a:latin typeface="Agency FB" pitchFamily="34" charset="0"/>
            </a:endParaRPr>
          </a:p>
        </p:txBody>
      </p:sp>
      <p:pic>
        <p:nvPicPr>
          <p:cNvPr id="2050" name="Picture 2" descr="http://media0.buscadoresdeluz.webgarden.es/images/media0:4b5f21ae0cd69.jpg/diezm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00808"/>
            <a:ext cx="9144000" cy="5157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6250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Dios exige claramente la entrega del diezmo</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155575" y="1600200"/>
            <a:ext cx="5136505" cy="5069160"/>
          </a:xfrm>
        </p:spPr>
        <p:txBody>
          <a:bodyPr>
            <a:normAutofit fontScale="92500" lnSpcReduction="20000"/>
          </a:bodyPr>
          <a:lstStyle/>
          <a:p>
            <a:pPr marL="0" indent="0" algn="ctr">
              <a:buNone/>
            </a:pPr>
            <a:r>
              <a:rPr lang="es-CO" b="1" dirty="0" smtClean="0">
                <a:solidFill>
                  <a:srgbClr val="FF0000"/>
                </a:solidFill>
              </a:rPr>
              <a:t>Lev.27</a:t>
            </a:r>
            <a:r>
              <a:rPr lang="es-CO" b="1" dirty="0">
                <a:solidFill>
                  <a:srgbClr val="FF0000"/>
                </a:solidFill>
              </a:rPr>
              <a:t>: 1; 30, </a:t>
            </a:r>
            <a:r>
              <a:rPr lang="es-CO" b="1" dirty="0" smtClean="0">
                <a:solidFill>
                  <a:srgbClr val="FF0000"/>
                </a:solidFill>
              </a:rPr>
              <a:t>32</a:t>
            </a:r>
            <a:r>
              <a:rPr lang="es-CO" dirty="0" smtClean="0"/>
              <a:t>. Habló </a:t>
            </a:r>
            <a:r>
              <a:rPr lang="es-CO" dirty="0"/>
              <a:t>Jehová a Moisés, diciendo</a:t>
            </a:r>
            <a:r>
              <a:rPr lang="es-CO" dirty="0" smtClean="0"/>
              <a:t>:</a:t>
            </a:r>
            <a:r>
              <a:rPr lang="es-CO" dirty="0"/>
              <a:t> </a:t>
            </a:r>
            <a:r>
              <a:rPr lang="es-CO" dirty="0" smtClean="0"/>
              <a:t>«Todos </a:t>
            </a:r>
            <a:r>
              <a:rPr lang="es-CO" dirty="0"/>
              <a:t>los diezmos de la tierra, tanto de la semilla de la tierra como del fruto de los árboles, pertenecen a Jehovah. Es cosa sagrada a </a:t>
            </a:r>
            <a:r>
              <a:rPr lang="es-CO" dirty="0" smtClean="0"/>
              <a:t>Jehovah.</a:t>
            </a:r>
          </a:p>
          <a:p>
            <a:pPr marL="0" indent="0">
              <a:buNone/>
            </a:pPr>
            <a:endParaRPr lang="es-CO" dirty="0"/>
          </a:p>
          <a:p>
            <a:pPr marL="0" indent="0" algn="ctr">
              <a:buNone/>
            </a:pPr>
            <a:r>
              <a:rPr lang="es-CO" dirty="0" smtClean="0"/>
              <a:t> Todo </a:t>
            </a:r>
            <a:r>
              <a:rPr lang="es-CO" dirty="0"/>
              <a:t>diezmo del ganado vacuno o del rebaño, de todo lo que pase bajo el cayado, el décimo será consagrado a </a:t>
            </a:r>
            <a:r>
              <a:rPr lang="es-CO" dirty="0" smtClean="0"/>
              <a:t>Jehovah». </a:t>
            </a:r>
          </a:p>
          <a:p>
            <a:pPr marL="0" indent="0">
              <a:buNone/>
            </a:pPr>
            <a:endParaRPr lang="es-CO" b="1" dirty="0"/>
          </a:p>
        </p:txBody>
      </p:sp>
      <p:pic>
        <p:nvPicPr>
          <p:cNvPr id="1028" name="Picture 4" descr="http://t3.gstatic.com/images?q=tbn:ANd9GcQOKwF56a-1tNwPg9s2eKLBPC46CDebRk7kRMQwYTtpce8Xo5Mm9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6055" y="3947298"/>
            <a:ext cx="21336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0.gstatic.com/images?q=tbn:ANd9GcRJ36QxjBqP2NYcwwXVeyWhg3YpS2x_BiCliZKuK3UclfHJPaK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1772816"/>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4409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1030"/>
                                        </p:tgtEl>
                                        <p:attrNameLst>
                                          <p:attrName>style.visibility</p:attrName>
                                        </p:attrNameLst>
                                      </p:cBhvr>
                                      <p:to>
                                        <p:strVal val="visible"/>
                                      </p:to>
                                    </p:set>
                                    <p:anim calcmode="lin" valueType="num">
                                      <p:cBhvr>
                                        <p:cTn id="31" dur="1000" fill="hold"/>
                                        <p:tgtEl>
                                          <p:spTgt spid="1030"/>
                                        </p:tgtEl>
                                        <p:attrNameLst>
                                          <p:attrName>ppt_w</p:attrName>
                                        </p:attrNameLst>
                                      </p:cBhvr>
                                      <p:tavLst>
                                        <p:tav tm="0">
                                          <p:val>
                                            <p:fltVal val="0"/>
                                          </p:val>
                                        </p:tav>
                                        <p:tav tm="100000">
                                          <p:val>
                                            <p:strVal val="#ppt_w"/>
                                          </p:val>
                                        </p:tav>
                                      </p:tavLst>
                                    </p:anim>
                                    <p:anim calcmode="lin" valueType="num">
                                      <p:cBhvr>
                                        <p:cTn id="32" dur="1000" fill="hold"/>
                                        <p:tgtEl>
                                          <p:spTgt spid="1030"/>
                                        </p:tgtEl>
                                        <p:attrNameLst>
                                          <p:attrName>ppt_h</p:attrName>
                                        </p:attrNameLst>
                                      </p:cBhvr>
                                      <p:tavLst>
                                        <p:tav tm="0">
                                          <p:val>
                                            <p:fltVal val="0"/>
                                          </p:val>
                                        </p:tav>
                                        <p:tav tm="100000">
                                          <p:val>
                                            <p:strVal val="#ppt_h"/>
                                          </p:val>
                                        </p:tav>
                                      </p:tavLst>
                                    </p:anim>
                                    <p:anim calcmode="lin" valueType="num">
                                      <p:cBhvr>
                                        <p:cTn id="33" dur="1000" fill="hold"/>
                                        <p:tgtEl>
                                          <p:spTgt spid="1030"/>
                                        </p:tgtEl>
                                        <p:attrNameLst>
                                          <p:attrName>style.rotation</p:attrName>
                                        </p:attrNameLst>
                                      </p:cBhvr>
                                      <p:tavLst>
                                        <p:tav tm="0">
                                          <p:val>
                                            <p:fltVal val="90"/>
                                          </p:val>
                                        </p:tav>
                                        <p:tav tm="100000">
                                          <p:val>
                                            <p:fltVal val="0"/>
                                          </p:val>
                                        </p:tav>
                                      </p:tavLst>
                                    </p:anim>
                                    <p:animEffect transition="in" filter="fade">
                                      <p:cBhvr>
                                        <p:cTn id="34" dur="1000"/>
                                        <p:tgtEl>
                                          <p:spTgt spid="1030"/>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028"/>
                                        </p:tgtEl>
                                        <p:attrNameLst>
                                          <p:attrName>style.visibility</p:attrName>
                                        </p:attrNameLst>
                                      </p:cBhvr>
                                      <p:to>
                                        <p:strVal val="visible"/>
                                      </p:to>
                                    </p:set>
                                    <p:anim calcmode="lin" valueType="num">
                                      <p:cBhvr>
                                        <p:cTn id="39" dur="1000" fill="hold"/>
                                        <p:tgtEl>
                                          <p:spTgt spid="1028"/>
                                        </p:tgtEl>
                                        <p:attrNameLst>
                                          <p:attrName>ppt_w</p:attrName>
                                        </p:attrNameLst>
                                      </p:cBhvr>
                                      <p:tavLst>
                                        <p:tav tm="0">
                                          <p:val>
                                            <p:fltVal val="0"/>
                                          </p:val>
                                        </p:tav>
                                        <p:tav tm="100000">
                                          <p:val>
                                            <p:strVal val="#ppt_w"/>
                                          </p:val>
                                        </p:tav>
                                      </p:tavLst>
                                    </p:anim>
                                    <p:anim calcmode="lin" valueType="num">
                                      <p:cBhvr>
                                        <p:cTn id="40" dur="1000" fill="hold"/>
                                        <p:tgtEl>
                                          <p:spTgt spid="1028"/>
                                        </p:tgtEl>
                                        <p:attrNameLst>
                                          <p:attrName>ppt_h</p:attrName>
                                        </p:attrNameLst>
                                      </p:cBhvr>
                                      <p:tavLst>
                                        <p:tav tm="0">
                                          <p:val>
                                            <p:fltVal val="0"/>
                                          </p:val>
                                        </p:tav>
                                        <p:tav tm="100000">
                                          <p:val>
                                            <p:strVal val="#ppt_h"/>
                                          </p:val>
                                        </p:tav>
                                      </p:tavLst>
                                    </p:anim>
                                    <p:anim calcmode="lin" valueType="num">
                                      <p:cBhvr>
                                        <p:cTn id="41" dur="1000" fill="hold"/>
                                        <p:tgtEl>
                                          <p:spTgt spid="1028"/>
                                        </p:tgtEl>
                                        <p:attrNameLst>
                                          <p:attrName>style.rotation</p:attrName>
                                        </p:attrNameLst>
                                      </p:cBhvr>
                                      <p:tavLst>
                                        <p:tav tm="0">
                                          <p:val>
                                            <p:fltVal val="90"/>
                                          </p:val>
                                        </p:tav>
                                        <p:tav tm="100000">
                                          <p:val>
                                            <p:fltVal val="0"/>
                                          </p:val>
                                        </p:tav>
                                      </p:tavLst>
                                    </p:anim>
                                    <p:animEffect transition="in" filter="fade">
                                      <p:cBhvr>
                                        <p:cTn id="42"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834880" cy="3456384"/>
          </a:xfrm>
        </p:spPr>
        <p:txBody>
          <a:bodyPr>
            <a:normAutofit lnSpcReduction="10000"/>
          </a:bodyPr>
          <a:lstStyle/>
          <a:p>
            <a:pPr marL="0" indent="0">
              <a:buNone/>
            </a:pPr>
            <a:r>
              <a:rPr lang="es-CO" dirty="0" smtClean="0"/>
              <a:t>La </a:t>
            </a:r>
            <a:r>
              <a:rPr lang="es-CO" dirty="0"/>
              <a:t>escritura nos dice que el diezmo es santo al Señor, simbolizando el hecho de que Dios es el dueño de todo </a:t>
            </a:r>
            <a:r>
              <a:rPr lang="es-CO" dirty="0" smtClean="0"/>
              <a:t>se </a:t>
            </a:r>
            <a:r>
              <a:rPr lang="es-CO" dirty="0"/>
              <a:t>le debe devolver, por cuanto le pertenece a </a:t>
            </a:r>
            <a:r>
              <a:rPr lang="es-CO" dirty="0" smtClean="0"/>
              <a:t>Él</a:t>
            </a:r>
            <a:r>
              <a:rPr lang="es-CO" dirty="0"/>
              <a:t>. </a:t>
            </a:r>
            <a:endParaRPr lang="es-CO" dirty="0" smtClean="0"/>
          </a:p>
        </p:txBody>
      </p:sp>
      <p:sp>
        <p:nvSpPr>
          <p:cNvPr id="4" name="3 Rectángulo"/>
          <p:cNvSpPr/>
          <p:nvPr/>
        </p:nvSpPr>
        <p:spPr>
          <a:xfrm>
            <a:off x="317456" y="3933055"/>
            <a:ext cx="3822496" cy="3046988"/>
          </a:xfrm>
          <a:prstGeom prst="rect">
            <a:avLst/>
          </a:prstGeom>
        </p:spPr>
        <p:txBody>
          <a:bodyPr wrap="square">
            <a:spAutoFit/>
          </a:bodyPr>
          <a:lstStyle/>
          <a:p>
            <a:pPr algn="ctr"/>
            <a:r>
              <a:rPr lang="es-CO" sz="3200" dirty="0"/>
              <a:t>En proporción a la manera como Dios nos ha dado el uso de su propiedad, así también debemos devolverle el diezmo. </a:t>
            </a:r>
          </a:p>
        </p:txBody>
      </p:sp>
      <p:pic>
        <p:nvPicPr>
          <p:cNvPr id="5" name="Picture 6" descr="http://t1.gstatic.com/images?q=tbn:ANd9GcTYCyaupE2nxNPNnwuSZVel6r1Jk5U3cEpnZ4wDTBYaQkjLVLi02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548680"/>
            <a:ext cx="3312368" cy="3024336"/>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139952" y="4487053"/>
            <a:ext cx="5004048" cy="1938992"/>
          </a:xfrm>
          <a:prstGeom prst="rect">
            <a:avLst/>
          </a:prstGeom>
        </p:spPr>
        <p:txBody>
          <a:bodyPr wrap="square">
            <a:spAutoFit/>
          </a:bodyPr>
          <a:lstStyle/>
          <a:p>
            <a:r>
              <a:rPr lang="es-CO" sz="2400" dirty="0">
                <a:solidFill>
                  <a:srgbClr val="FF0000"/>
                </a:solidFill>
              </a:rPr>
              <a:t>El que se ganó </a:t>
            </a:r>
            <a:r>
              <a:rPr lang="es-CO" sz="2400" dirty="0" smtClean="0">
                <a:solidFill>
                  <a:srgbClr val="FF0000"/>
                </a:solidFill>
              </a:rPr>
              <a:t>1000.00, </a:t>
            </a:r>
            <a:r>
              <a:rPr lang="es-CO" sz="2400" dirty="0">
                <a:solidFill>
                  <a:srgbClr val="FF0000"/>
                </a:solidFill>
              </a:rPr>
              <a:t>de 100 pesos.</a:t>
            </a:r>
          </a:p>
          <a:p>
            <a:r>
              <a:rPr lang="es-CO" sz="2400" dirty="0">
                <a:solidFill>
                  <a:srgbClr val="FF0000"/>
                </a:solidFill>
              </a:rPr>
              <a:t>El que se ganó 10.000, de </a:t>
            </a:r>
            <a:r>
              <a:rPr lang="es-CO" sz="2400" dirty="0" smtClean="0">
                <a:solidFill>
                  <a:srgbClr val="FF0000"/>
                </a:solidFill>
              </a:rPr>
              <a:t>1000 </a:t>
            </a:r>
            <a:r>
              <a:rPr lang="es-CO" sz="2400" dirty="0">
                <a:solidFill>
                  <a:srgbClr val="FF0000"/>
                </a:solidFill>
              </a:rPr>
              <a:t>pesos.</a:t>
            </a:r>
          </a:p>
          <a:p>
            <a:r>
              <a:rPr lang="es-CO" sz="2400" dirty="0">
                <a:solidFill>
                  <a:srgbClr val="FF0000"/>
                </a:solidFill>
              </a:rPr>
              <a:t>El que se ganó 20.000, de </a:t>
            </a:r>
            <a:r>
              <a:rPr lang="es-CO" sz="2400" dirty="0" smtClean="0">
                <a:solidFill>
                  <a:srgbClr val="FF0000"/>
                </a:solidFill>
              </a:rPr>
              <a:t>2000 pesos</a:t>
            </a:r>
            <a:r>
              <a:rPr lang="es-CO" sz="2400" dirty="0">
                <a:solidFill>
                  <a:srgbClr val="FF0000"/>
                </a:solidFill>
              </a:rPr>
              <a:t>. Etc</a:t>
            </a:r>
            <a:r>
              <a:rPr lang="es-CO" sz="2400" dirty="0" smtClean="0">
                <a:solidFill>
                  <a:srgbClr val="FF0000"/>
                </a:solidFill>
              </a:rPr>
              <a:t>. etc. etc. Note que Dios es justo, de esta manera todos pagan.</a:t>
            </a:r>
            <a:endParaRPr lang="es-CO" sz="2400" dirty="0">
              <a:solidFill>
                <a:srgbClr val="FF0000"/>
              </a:solidFill>
            </a:endParaRPr>
          </a:p>
        </p:txBody>
      </p:sp>
    </p:spTree>
    <p:extLst>
      <p:ext uri="{BB962C8B-B14F-4D97-AF65-F5344CB8AC3E}">
        <p14:creationId xmlns:p14="http://schemas.microsoft.com/office/powerpoint/2010/main" val="3154665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45"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2000"/>
                                        <p:tgtEl>
                                          <p:spTgt spid="6"/>
                                        </p:tgtEl>
                                      </p:cBhvr>
                                    </p:animEffect>
                                    <p:anim calcmode="lin" valueType="num">
                                      <p:cBhvr>
                                        <p:cTn id="33" dur="2000" fill="hold"/>
                                        <p:tgtEl>
                                          <p:spTgt spid="6"/>
                                        </p:tgtEl>
                                        <p:attrNameLst>
                                          <p:attrName>ppt_w</p:attrName>
                                        </p:attrNameLst>
                                      </p:cBhvr>
                                      <p:tavLst>
                                        <p:tav tm="0" fmla="#ppt_w*sin(2.5*pi*$)">
                                          <p:val>
                                            <p:fltVal val="0"/>
                                          </p:val>
                                        </p:tav>
                                        <p:tav tm="100000">
                                          <p:val>
                                            <p:fltVal val="1"/>
                                          </p:val>
                                        </p:tav>
                                      </p:tavLst>
                                    </p:anim>
                                    <p:anim calcmode="lin" valueType="num">
                                      <p:cBhvr>
                                        <p:cTn id="34"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i="1" dirty="0" smtClean="0">
                <a:solidFill>
                  <a:srgbClr val="FF0000"/>
                </a:solidFill>
                <a:latin typeface="Agency FB" pitchFamily="34" charset="0"/>
              </a:rPr>
              <a:t>Siglos antes de que se diera esta orden en Levíticos ya este sistema Dios lo había revelado </a:t>
            </a:r>
            <a:endParaRPr lang="es-CO" sz="3200"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5266928" cy="2404864"/>
          </a:xfrm>
        </p:spPr>
        <p:txBody>
          <a:bodyPr>
            <a:normAutofit lnSpcReduction="10000"/>
          </a:bodyPr>
          <a:lstStyle/>
          <a:p>
            <a:pPr marL="0" indent="0" algn="ctr">
              <a:buNone/>
            </a:pPr>
            <a:r>
              <a:rPr lang="es-CO" b="1" u="sng" dirty="0" smtClean="0"/>
              <a:t>Abraham lo sabía:</a:t>
            </a:r>
            <a:r>
              <a:rPr lang="es-CO" dirty="0" smtClean="0"/>
              <a:t> </a:t>
            </a:r>
            <a:r>
              <a:rPr lang="es-CO" dirty="0" smtClean="0">
                <a:solidFill>
                  <a:srgbClr val="FF0000"/>
                </a:solidFill>
              </a:rPr>
              <a:t>Gén.14:20</a:t>
            </a:r>
            <a:r>
              <a:rPr lang="es-CO" dirty="0" smtClean="0"/>
              <a:t>.</a:t>
            </a:r>
            <a:r>
              <a:rPr lang="es-CO" dirty="0"/>
              <a:t> Bendito sea el Dios Altísimo, que entregó a tus enemigos en tus manos</a:t>
            </a:r>
            <a:r>
              <a:rPr lang="es-CO" dirty="0" smtClean="0"/>
              <a:t>.</a:t>
            </a:r>
            <a:r>
              <a:rPr lang="es-CO" i="1" u="sng" dirty="0" smtClean="0"/>
              <a:t> </a:t>
            </a:r>
            <a:r>
              <a:rPr lang="es-CO" i="1" u="sng" dirty="0"/>
              <a:t>Y Abram le dio a </a:t>
            </a:r>
            <a:r>
              <a:rPr lang="es-CO" i="1" u="sng" dirty="0" smtClean="0"/>
              <a:t>el </a:t>
            </a:r>
            <a:r>
              <a:rPr lang="es-CO" i="1" u="sng" dirty="0"/>
              <a:t>diezmo de </a:t>
            </a:r>
            <a:r>
              <a:rPr lang="es-CO" i="1" u="sng" dirty="0" smtClean="0"/>
              <a:t>TODO</a:t>
            </a:r>
            <a:r>
              <a:rPr lang="es-CO" dirty="0" smtClean="0"/>
              <a:t>.</a:t>
            </a:r>
            <a:endParaRPr lang="es-CO" dirty="0"/>
          </a:p>
          <a:p>
            <a:pPr marL="0" indent="0">
              <a:buNone/>
            </a:pPr>
            <a:endParaRPr lang="es-CO" dirty="0"/>
          </a:p>
        </p:txBody>
      </p:sp>
      <p:pic>
        <p:nvPicPr>
          <p:cNvPr id="2050" name="Picture 2" descr="http://t1.gstatic.com/images?q=tbn:ANd9GcQ97x2BxP5rRvqQzcRHZZ9YIWL_WRDIqteeVADF-oo_xihEwoTQS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4960" y="1700808"/>
            <a:ext cx="2952328" cy="230425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779912" y="4365104"/>
            <a:ext cx="5112568" cy="2246769"/>
          </a:xfrm>
          <a:prstGeom prst="rect">
            <a:avLst/>
          </a:prstGeom>
        </p:spPr>
        <p:txBody>
          <a:bodyPr wrap="square">
            <a:spAutoFit/>
          </a:bodyPr>
          <a:lstStyle/>
          <a:p>
            <a:r>
              <a:rPr lang="es-CO" sz="2800" dirty="0"/>
              <a:t> Jacob lo sabía. </a:t>
            </a:r>
            <a:r>
              <a:rPr lang="es-CO" sz="2800" b="1" dirty="0">
                <a:solidFill>
                  <a:srgbClr val="FF0000"/>
                </a:solidFill>
              </a:rPr>
              <a:t>Gén.28:22</a:t>
            </a:r>
            <a:r>
              <a:rPr lang="es-CO" sz="2800" dirty="0"/>
              <a:t>. </a:t>
            </a:r>
            <a:r>
              <a:rPr lang="es-CO" sz="2800" b="1" baseline="30000" dirty="0"/>
              <a:t>«</a:t>
            </a:r>
            <a:r>
              <a:rPr lang="es-CO" sz="2800" dirty="0"/>
              <a:t>Esta piedra que he puesto como memorial será una casa de Dios, </a:t>
            </a:r>
            <a:r>
              <a:rPr lang="es-CO" sz="2800" i="1" u="sng" dirty="0"/>
              <a:t>y de </a:t>
            </a:r>
            <a:r>
              <a:rPr lang="es-CO" sz="2800" i="1" u="sng" dirty="0" smtClean="0"/>
              <a:t>TODO </a:t>
            </a:r>
            <a:r>
              <a:rPr lang="es-CO" sz="2800" i="1" u="sng" dirty="0"/>
              <a:t>lo que me des, sin falta apartaré el diezmo para ti»</a:t>
            </a:r>
          </a:p>
        </p:txBody>
      </p:sp>
      <p:pic>
        <p:nvPicPr>
          <p:cNvPr id="2052" name="Picture 4" descr="http://t3.gstatic.com/images?q=tbn:ANd9GcSZXGLogdmhYgExU4TuyWEI1Rnyr82U3shEtqe6E7s6HuM0jZA4O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248190"/>
            <a:ext cx="3096344" cy="2352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9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2052"/>
                                        </p:tgtEl>
                                        <p:attrNameLst>
                                          <p:attrName>style.visibility</p:attrName>
                                        </p:attrNameLst>
                                      </p:cBhvr>
                                      <p:to>
                                        <p:strVal val="visible"/>
                                      </p:to>
                                    </p:set>
                                    <p:anim calcmode="lin" valueType="num">
                                      <p:cBhvr>
                                        <p:cTn id="23" dur="1000" fill="hold"/>
                                        <p:tgtEl>
                                          <p:spTgt spid="2052"/>
                                        </p:tgtEl>
                                        <p:attrNameLst>
                                          <p:attrName>ppt_w</p:attrName>
                                        </p:attrNameLst>
                                      </p:cBhvr>
                                      <p:tavLst>
                                        <p:tav tm="0">
                                          <p:val>
                                            <p:fltVal val="0"/>
                                          </p:val>
                                        </p:tav>
                                        <p:tav tm="100000">
                                          <p:val>
                                            <p:strVal val="#ppt_w"/>
                                          </p:val>
                                        </p:tav>
                                      </p:tavLst>
                                    </p:anim>
                                    <p:anim calcmode="lin" valueType="num">
                                      <p:cBhvr>
                                        <p:cTn id="24" dur="1000" fill="hold"/>
                                        <p:tgtEl>
                                          <p:spTgt spid="2052"/>
                                        </p:tgtEl>
                                        <p:attrNameLst>
                                          <p:attrName>ppt_h</p:attrName>
                                        </p:attrNameLst>
                                      </p:cBhvr>
                                      <p:tavLst>
                                        <p:tav tm="0">
                                          <p:val>
                                            <p:fltVal val="0"/>
                                          </p:val>
                                        </p:tav>
                                        <p:tav tm="100000">
                                          <p:val>
                                            <p:strVal val="#ppt_h"/>
                                          </p:val>
                                        </p:tav>
                                      </p:tavLst>
                                    </p:anim>
                                    <p:anim calcmode="lin" valueType="num">
                                      <p:cBhvr>
                                        <p:cTn id="25" dur="1000" fill="hold"/>
                                        <p:tgtEl>
                                          <p:spTgt spid="2052"/>
                                        </p:tgtEl>
                                        <p:attrNameLst>
                                          <p:attrName>style.rotation</p:attrName>
                                        </p:attrNameLst>
                                      </p:cBhvr>
                                      <p:tavLst>
                                        <p:tav tm="0">
                                          <p:val>
                                            <p:fltVal val="90"/>
                                          </p:val>
                                        </p:tav>
                                        <p:tav tm="100000">
                                          <p:val>
                                            <p:fltVal val="0"/>
                                          </p:val>
                                        </p:tav>
                                      </p:tavLst>
                                    </p:anim>
                                    <p:animEffect transition="in" filter="fade">
                                      <p:cBhvr>
                                        <p:cTn id="26" dur="1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4000" b="1" i="1" dirty="0" smtClean="0">
                <a:solidFill>
                  <a:srgbClr val="FF0000"/>
                </a:solidFill>
                <a:latin typeface="Agency FB" pitchFamily="34" charset="0"/>
              </a:rPr>
              <a:t>¿Qué debían hacer los Israelitas con el diezmo?</a:t>
            </a:r>
            <a:endParaRPr lang="es-CO" sz="4000" b="1" i="1" dirty="0">
              <a:solidFill>
                <a:srgbClr val="FF0000"/>
              </a:solidFill>
              <a:latin typeface="Agency FB" pitchFamily="34" charset="0"/>
            </a:endParaRPr>
          </a:p>
        </p:txBody>
      </p:sp>
      <p:sp>
        <p:nvSpPr>
          <p:cNvPr id="3" name="2 Marcador de contenido"/>
          <p:cNvSpPr>
            <a:spLocks noGrp="1"/>
          </p:cNvSpPr>
          <p:nvPr>
            <p:ph idx="1"/>
          </p:nvPr>
        </p:nvSpPr>
        <p:spPr>
          <a:xfrm>
            <a:off x="457199" y="1600200"/>
            <a:ext cx="5842993" cy="2980927"/>
          </a:xfrm>
        </p:spPr>
        <p:txBody>
          <a:bodyPr>
            <a:noAutofit/>
          </a:bodyPr>
          <a:lstStyle/>
          <a:p>
            <a:pPr marL="0" indent="0" algn="ctr">
              <a:buNone/>
            </a:pPr>
            <a:r>
              <a:rPr lang="es-CO" sz="2800" b="1" dirty="0" smtClean="0">
                <a:solidFill>
                  <a:srgbClr val="FF0000"/>
                </a:solidFill>
              </a:rPr>
              <a:t>Deut.12:6,11.</a:t>
            </a:r>
            <a:r>
              <a:rPr lang="es-CO" sz="2800" dirty="0" smtClean="0"/>
              <a:t> Allá (al Santuario) </a:t>
            </a:r>
            <a:r>
              <a:rPr lang="es-CO" sz="2800" i="1" u="sng" dirty="0" smtClean="0"/>
              <a:t>llevaréis</a:t>
            </a:r>
            <a:r>
              <a:rPr lang="es-CO" sz="2800" dirty="0" smtClean="0"/>
              <a:t> </a:t>
            </a:r>
            <a:r>
              <a:rPr lang="es-CO" sz="2800" dirty="0"/>
              <a:t>vuestros holocaustos, vuestros sacrificios, </a:t>
            </a:r>
            <a:r>
              <a:rPr lang="es-CO" sz="2800" i="1" u="sng" dirty="0"/>
              <a:t>vuestros diezmos</a:t>
            </a:r>
            <a:r>
              <a:rPr lang="es-CO" sz="2800" dirty="0"/>
              <a:t>, la ofrenda alzada de vuestras manos, vuestras ofrendas votivas, vuestras ofrendas voluntarias y los primerizos de vuestras vacas y de vuestras ovejas. </a:t>
            </a:r>
            <a:endParaRPr lang="es-CO" sz="2800" dirty="0" smtClean="0"/>
          </a:p>
        </p:txBody>
      </p:sp>
      <p:sp>
        <p:nvSpPr>
          <p:cNvPr id="4" name="AutoShape 2" descr="data:image/jpeg;base64,/9j/4AAQSkZJRgABAQAAAQABAAD/2wCEAAkGBhQSEBUUExMWFRUWFRgYFxgYFxgWFxgWFxgVGBgVFhgaHCYeFx0jGRcUIC8gJCcpLCwsFh4xNTAqNSYrLCkBCQoKDgwOGg8PGiwkHyQsLCwvLDApLC0sLCwsLCwsLCksLSwsLCwsKSwsLCwsLCwsLCwsLCwsLCwsLCwsLCwsLP/AABEIAMABBgMBIgACEQEDEQH/xAAbAAABBQEBAAAAAAAAAAAAAAACAAMEBQYBB//EAD0QAAIBAwIEBQIDBgYCAQUAAAECEQADIRIxBAVBUQYTImFxgZEyofAUI0KxwdEHFVJicuEz8bIWJEOCkv/EABoBAAIDAQEAAAAAAAAAAAAAAAIEAQMFAAb/xAAwEQACAgEEAAUCBQMFAAAAAAAAAQIRAwQSITEFIjJBURNhFFJxkfAjQoEVM6HR4f/aAAwDAQACEQMRAD8Am0qHXRKa9LtPD0xVxqRak1clQcUzimuTmuUqkKmHqoWNcpVIYWrFDSpV1E1YjtTN6nqYvzQ5fSWIZptt6C9dio7cRnE1jZFbHMavsfG9F5pmKitxOSdswK6nEahQxXNFjVEy09PA1GtU+u9amBCr7DpGlSp0gO1cKzBiQJNXf/1fcKhSiNGJb26/NUNIt/T+dU5MUZrlFkMsodG88PvduW/MuNu0oBgBY6+5q69UGNztnE9Jiq7lBDWU04Gnp8VYKp7/AK71gTVSo1ovdGzJcX4vdSV8tdYMGSdJIJkx/Kp9vxfZ0gkNq6iBv1Pvmsnze4Gv3CNi5j6Y/pUILFaq0eNxXAitRK2jT878WebbNtFhTuWMmPaMCs0KUUqaw4Y4lSKsk3kdyF2o1XvTWqjUxUguI8hA+DvRTQWxNLViuISM/wCKHEr80qHxN/DSrPypb2amGD2I0hpxRQg0YM1oHmkAaU0jvSIiuDOUqUUqmjhUqVKuTOFSpUq5uzhVB4i7+jUxxNV160ZzS+obURnHEh8S5OKrxd9X9t6ncS1RQhkVlN82PY6oeA696O3XLSj6dKcC7RtRQdsBkmyD3qTTNhafXetbCuCl0EprtKlTJWKlSpVBxq/B5cAwfR2PfrHzV/zUuLTFInSTnoI6e8xVL4P4wFCmxXPyDt9quuZ3IsXP+DfyrByx/rGtj/2jzY/r65P51yuatvge9drdj0jOoXWlSrhaodnUcIpKaEGjBqCwdtnNJjTdONtXMgzniMSyz7/0pUvEIll22+O1Ks/KlvZqYvSjVKk4AJPtS2NFw3EshOk/egdpMk5p88xS4OUbbUFKa4k4BXaVKiT4OFS60qVCCmIdaVKlXBCpjiFxT9R71V5o3EsjJoqOItz1phGiQQKmcSo+9Q7rAGI/tWNkVMfxvgVq4MgVKtrt2qHauVOtVOLsjISbTdKdXem7e1GK28XCKmqHKEtSU13FXAHaVcY0lqDjQeEOGJul5wBt3J71reIjQ07aW/8Aiayng+9FxhG4Gatef8WwstEREE9YrF1CazGtp3uxmIKd67Srk1srpGc3bYRoStIV2ahsOPQ3XVNIDI+KIUIQRFH0ptd6cBxXHUZ3nv41xOD/AE967S560XBmMf2rtIZa3s08KbgjSwKVKlT55QVIUqQqUrOoVKlSorom2jhNIGuPQhqI5dhaq6GoK6lcGHTN3NPU1dqnJwi1FbeE1V8TcIO9WXENGKouLP6NYmXs0MCT4Y8nEiR361bIdqqeCsCri0IFFg7IzJJ0h0NTw2qMpye/Sn0MmK14FIQFKKWsBtJYAnuCB8fNSbdgyQwCH+FmIHxjOaDNrMOFeZ/sMY9JlyelcDaWDvG38u9IDMdad/a7VrQ15lYoZYlVzH+0RVd4k8cWGIFi01tgZ8x5IaegSdopCPi8Hdoefhk0lTL3kPM/Lu6ThWGG6FhutXfOeJU8O3c1463iS4lxbrOXhp0DCkRBgHMkdic1P5p46e4qi0dAwG1AZJ2ClsD7UpLUxyT3jMdO8cNnuaY0Gmsynie6v4/LYADIBg++oEj8qlWfGNnVpeU9/wAQHz1rUx+IYJ8KX7mdLR5Ic0XqrXGp1VlQwyCJlSGx7x+E+xoXtGab3p82VbH7oEtSSloxXQKkKmjop0gU0KcPtXEGa8RIDcE9vb27ilXPEg/eDPQ/0rlK5L3GlhXkRrK4TXaFlpo8lTOHejrk12pRNWKlSoS1FR207NC1DSqaISFRJQ0SVIYdNmiZTQtjrQyaosXRD4kVnOYqJzO9aTifwknA/X3qj4uxOrBiJBAz7GvPaqcYO2zS0MJTkkkMcubt0ie8Vc2l1YG52Hce1ReVcsIEyJ1Dp0gjf61oF4e2jKVWTJyfYdazo+JRj6VZrz8LlKVydETheHZnK6TjTkiB3OfrT9vl4VW8y5sT+Ex06sKZ5vzxeHQXLmxBCAEgMVAJjEYrFcfx3EG4hd3fUrSJAA0GGIUColq82RO3SG8Wjw4vblGzveJrFsBUOpvScHp1Jc5as1z3xpcYsEOkbelgCfY9vkVWpwha4U9cgRqB2xORGx96A8MDJBBiTDF1A6at9zS1r+4Y2tdEZuNlvUCD13f75n/1Tq8L5g1M8DH8OncmPUcmameRhrjtkghUKBg0kQJEYG8nOPpRLwtwsCLY6AljqDbiNB2DRuO3Siv8oDi/7iGnlo07dBEgyBHqjeT1xTw419X/AIhbEwdVslWODgkYMEfcd6YscvLyQNLnI/3k5CmThiM5FBwWjRquIwWSoZdi2kBFOlpbKtIjtk9CSsG66OXuLLA7xq1bRpUYALDbM+mP51G4INP4gZ1DEjEfiY6QYHeasuG4a0LaGWi4ZIQMIAwVlhvP6NJeDKFwMFjIOQ/l7HGIEZyM1KmkqO2uTHeC5ldtNKXCpYiMkh8x6lYxPzW15Hzq1xFyLs2rmUyQUbT2MgKTWT/ZIDHzP4TKw0bellBYmYye1V9/jk0gE5kGGIMEdyMzUY80k/KXSgqqR6lxHKQSqrdCy2o+kZHbfH0qQeQGC2Gg4UNAPzI6+1YDwz45IfQ5a6iiBkA/n0rXr4ossM+akf7Cw+6zT8NZKPDk0/1FpaVT9KstW8I3yJVRnMDMT0+lV3+WXfUPLcaW0n0mCe69xWj5V4wsFYF9JxvKkb7yJ/h296jcz8cMNFu2JDMR5ish9KZYwZyADvTX42aXLQm9Lz0eceMOHK3FDYJEgEQYpVW83a7ddXuNrdw7ktGxfSsQB0WlU/i2/guWPbwbpt65SIA/RpVtnjkETXK6a429ccxU2d6MmlRJkAsKGnTTRvjWE6nbY/lM/XaunkjBXJ0HHHKTpI6N6KAPbIH1JgfnRNwF4aGC+kOAxJIlZ2HbFTuO5Jbe3Dweog5ke/xNZufxPHjbUeWjRweG5MiUpcIhNCgltWB+FF1POwxO2N6k/wCVO9saTpkA6nVSIO4AmZ+ateGthU0oAuOgOoxtvvPtQ3uJt2beq64Se5lp/wCIlvyrKy+IZsqdeVP+dmng8PxwptW/57EI8pthCzDW0EQdgfjaq/iLUWogDG8VG4rxqPw2LRbpruHqcZtjEfJFQrIvXShe5qBY+kSAsHEYgiCNid6wtU1tbbtnoNFi2SSSoa4+/wCV+FSZIPYbjY9areK5q7yzkIi50gn1EQNEg4ma1/HeHGuWxoBJEdCYlgskDpmsnxfB27ZIY6mDEbEAEdVBzHz2pPT5E1bQ9qanLhmZ5lxl7jb5mVRB6UE6VAAEAdyBk9al8WpL2SYgm6AY6s/961PF8GU4K1d9R828V0wNICjB2mZms1xt6DZAg6Q+cj8Vyd6097fFVwZ0cdc3fJbWGe3dvw2rTpkEE46z7VHdZ4f1epWJBYb6ZmIqfb40ftd0kiG2n2WSe53FMW7k2AdMSWiCDBESfrSzbHIwTXJS8TZC6UUyNdzUNseXMRvt/KrDgXV/LAYSuZAyUUQDIySNt+lBxyTxloC4SpujGAJKephOY2Ge1VfB3Ws3WtklV1MEeD6ScwPkdKacd0eBKXD5Jt/hCxFtkSdR0svpDY3IJ3HznvURyRcYlmbGksGIOFOlzpWB3/EcA1dcdzQPJ/8AGyhdSwZhIHmIQPTEdP4feonHXdI8wszIxdrZQJBJG8NlIIGOua6Dl0VSikQ+XkFlDBWJEABFMxErkASfxb9al8Xx1q2PWTqU+kBTkDYZJH9KzZ5mwP7uRkMIJgGMxiQZJrlvldy5DFoJ/wBfX57fWrZYVe6TpArJ7RVsd5n4ie60qoQSSIywnfPv1pqzwHmqJlcb7yZ3PWPerXg+SJbYawWmBPY/StFw3DCSNXpjcnSAdQEyRECaGeeMOMaLYYJT5myk5ZyEIRqBLHHcAb9M9K1VvlTJb810Is6Vc4BMBtJAnOT/ACqVw3LBbfhgPKurfeBBJAW2QxzMGR/OovGXk/ZuYP6QP2hbKjIVUwdPvGaGGCWV3kDeSMFWMkcESjwpIT9na+Q6KPXpfSIGwiM1D4Xi0srwwChnPC3CQMjXeZwuojYhentR8z5qXvsLQi21lLIcjJWBqgHAnbNDwvLwixmABn60OXPDGtkSVFz5ZneIsspWZJVdEnaJLQPqa7VrzawQQNx0+velUQybo2wZRSfBqW+tcTrThQdWXOwG9I8I0wCJ7AEmK9f/AKhpvzo8XHQai62sFftRraJEgE9Pk0fL+Fe6SpRgQdzgR/qq14jw6wFpy5TQ4PpJgg71RPxPGo3jTYxHw3I5VOkVX7KwQvoJABx79u/5U5ynlrXrYddj3Bie2QJ+1auzwq/wiT/rYaj3xMx8CotviRblTcEqzAyR6QdoHQe1LZNdllLy0lQ1i0GPbTtsquX+GNFy4t1y4LagABiegiMD+tWfEcIlsoUUCDjuZqp5p4s4dLsFyzRnSrHGOsafzqh5l4zvXPTw6hBtqIDt9cwvzFZWTMupv7mrj0srTiq9jU865gFtnWVtiRBaR9Yk1Tcf4iS3b1outCikHWAGDsVDCJMYjIGSPmsvxnLL/E5uXGPUEENB6EdDT1rg+IW3btErfVG9M4IOeq7sJOT0ke1JPUwb7HFp5J1RYc95vxAd7a3AttSFgKqMB0UkMZPuDOaq14FFUvdLkkqq6QD6jOGLien1p8+H+Luk+Zf8tATpAm43eQemSdqd47gf2e0vljzbgYSbio0ggy3r6z1maqm3N98F0JJcLgn3OUEWkaQ2ljbjQEOmCxcvj1+3xmtVwHKE8jhmWWAEZJbGoTJOekVkea861cK1h9THzSzEq46AaYIBG+5Aq+8FeLrKKlq8SkLhiZUNqPXpP5VRPGprbfYe3JFbjaJwirpH4RDbHSY7E15bdcO7D8Z1MFESSNW0k5NXvi7x2hcCxDFWZSfxCP8AUOlZvlt8Xl9ThX1LAnRiFaR0z6qHJH+xdX2dihKMd0vf2IHPeNQ2l4V7gtpadnCwxYE92VTEmfT+dUicDbcoLPEJKz6G1B2zOzDFaXxZpe2EtcNbRHLMW/8ANqg3ADrYQvqUnes9y3gtMXDaCsjYXy4JBwGwv5U5ajHmVsr2Sk+kXvIvDt27dvO5tKn4EF0uAWcABlKDDCOves44KW3V1YG2YPq3ltJIM9wa1/hfiCpdrlu4/wC7YIAhdlaDBjGMnNVl8P5UOohhAG5AUdQNqF5FtVpFkYO2kzPN6Ltp7np/+4gkkn0gCNzjerDxny4Jy/hrqF/31y6zZm0z6iikeqAQqAbZAFSLHK0umbgUghsDEtOkn/8AmBFWfMrjXeGt8MVAs2o0KLZkEZBJLZ33q6Orxx4ZVPTZJPhnn/A8ydisidGzHfT1UiMipnF8na4SS2kFpAEkAH7D/wB1oh4fMYUTtggY07RtSflF0RCE5AP4dp+aGWqjfk4DWndf1HZnrPJYbEA98zH3jvV1wPAghtedOPw4YHqc9KsjwSL67gfSpgnTIEzAJE9RV5xnJRZXgjbuMTxTKGlQQFPlEgiNxJqIfUz/AKASWPE+Oyt5RydLtxLLObbsQQSDm3DEscZyAs/7qlLdK8Dx0EFbb/s6+kSElPVO53q5PMAvO28xgqJwg1E4QgeSYQdATWHt83duGvWFXSt2+Xdsajtp0/7cD7U1GGPCrZSsksrLzmnPEs3+AA9bW7Esqn+Jk0hXIwDgGqLhuCY6g7E6nLkHoxJ2kkHEfanLHBrAX1KesgmY74zVpasfwx6Y/EP7dKRz6yT4XBfjx7HfYHD2AghlJ1GIEH/9oJxUzytIwdXX/qjW0AMdBmTn+9O2kAEjJP8ASs5uxnb7soOd3ZYSIpUXiEZBiDPYmu0/i9CF51ZN8RcV6UYQpR9WMGDggn3Ej61qgBb4B7qGSqXAAVDifU8AnO05INZHnfBabDsE1MYgyWYdTitX4W53avcF5LOq3PKYFGIRpYGG9WDVmidp2VazmqHPDXMn4q1+0FGOQulCD6gTJZR0Ijp0pjmvjCylu5IcFSVKAAkwSMgE9Qajf4XXibN5TGLiqPY5Yn84+lNeEUCc04u0yhgSxGoajAJPXvq/KtBXHGq92JqEVJ/CMzzr/FK/LLZi2ukAekMx+C34THaqbk3D3eIuNfLtOrTqZiTOkZ74DAfWtj455eOF4hWtWrNu3dmCisGY+jUYLwSNR+1UXDWfQQt7ShyVPpMALJ9enovc79aXzzcYuCL9PUpKQ8nKh/GdOR6jDfkTPer6/wACqIgW4bls+tD5QthZAwGXLbbe9VPBctQgFWLST7GQTtODtV7x3Mrj8PbQJ+BQpafT6ey4G0fxVmqScGpMcnK3Fx6M3xniZbdzSUIUnSWYRpPUgEGQPg13h/Faa9Nt2KGILJpeBtqyVj3kH/bXON5GLrFizI+dOjAyIk5M96puI5VZW7pucSEYxMWzJ09ST1q3F9GUaXYGTep/Y1vBc7N1NQcExBHUGT0prieJIcGcoJyBB9veqzhOEt2rTPbveYCQCAZyTgR0mneGsl7qLeBtW9XrkMTpGWzpgYB61Ts3T2roYg1GNopOfczeNerCuCSB0JPScUXA+ILDY8yCROfT6h+UVO47lwmDGi4TpVWBgMSVUnuJGOk1WHwgq3VDLgGWBaQQOlNr6Sjtnw0VylltSh19yTabzHhJk74JUe5Kg4+Kl+Tct+ltJk7wWEbmIA6xvVieK8uygtwAJAlICj/Yp/CfeTVeyNdaASWYgbySSQB9ppZvngYV1cicOd3HI/AgA7MFAEAkiW6kZ96lrzTSqG4jWy4kEqRK9xO496rritwYvLdWXVkXTOnzE1anWc4I0iaf8c84bhOJsItsKv7MjBWbzSNWrAZtgCNqu/D/AFI2heeZQlVcGi5Nwwv3CpRLiaGaQ7IykRBwRiSJHaq/mRRU13IjAEL3H3iucp5uHtrcV/LuukPpA6kEqNx0HSc1U84Z2TygWZ8aSWjViOpxSsYqow+Owqa8xZeG7tviXUAJJDYmFZ1DEJJA3A3qVxlu3bgsFUEDUIJ0OZDICckAgie2dqYfl19LVsoAbmlVhIYqQROhpgSJmpPB8n4u9w9w340cP5uWaZuJgggCTnrV0McMiaiBKTi1JsC2ltlLIyMoBJgzAxuBnqKkcNyxW4W/xS3MWNYSPVrdY0tn+Fjv8VO8OME5XxPE+VbV3S6UZQJCAaAuwIhgIG9QnvLZ8Oqf4riQMmSGfpOTBP8AOmsWihj5nyLTzufp4I/Oyf8AILRaP3txHMKATre4xBjBAyR7fFPeOudJb4vgltr5rWfWwU+mfTuekgVnuY81bieB4bhllFtIsmJLNpYSe0ajFHY4ExuT3BGMfX86LNq4x4j2Rjw35pEXjrzcTxDcRcjU4Eg+lZAjSJEjFP2+B2aMgCFkwR02qWOGmIVu56g/IkU7b4ATqgA9s4/OsyeaUnbHFHjhDNrhJEum/wDDuAfvU1EXHTt7fSKc09S09cdv708ASNpz26Daqe+yzaBduQse+04+lFYsnJPXejIwWMhgcfw4+TXA+QQTHzn7GpYRm/Ee4+T1mlR+IbcN3k0qdxp7UKZPUXjqskk77wN+lM37FtgF04Oxx0jr0qVbsKF6/c5+KT8IDtIj3/vSamXVRWcmtXeEZv2a6RqywZVYEjb8X9Kc5dza7a5i/FXLRCOGBKCcwoBCk7TJp3jOOWyuq4TBMTu0iPiq0eJFa6AFZgpyyjY9AYnFNw1GZU+0iqcINVRceOuY2+Kt2hw63LhQM7Qh0hCACDOAZUGB2rErfAtQYMEZGkb9+1bDm3EK3AshJhr1sencBg0me3tWQ4C1N9baoutLiH1dQGEALsxHamnL61SfuBjX004omcFcZmgMQYIAmY6yATBEjI+auLtwoguXGAIAlU0ksQrEBW663KRER6h0qu5zbt2OYXVRyLcsS2nJLFiygx6ZK4/4mneC4g+XbuaSE1tAJElIxJON5I9ya7Zsbiw+MnK4J1rmyFvW3lEgQHBUkHckZgfnUqFcjQFb1KA2kEMCclS0au3WskykGY/hg6smS2xnenOC4x7YuMhYRImRqIBE6sFSPbTt75peMMcZbl2FLHJr5NVc5Yupv3YEoFYC2qABcmdMZJNRuJ4NVViIAIKkNGZHc1VJ4qupbVCwAc6SNBUhdJb0gysek/2rd8H4Ot3bKNPqZQ2uBoIIzI/1TU/h8m9Sg7fZT9SMY0+jzni+I8i2r+n92ZAxBJ64HtvV5y+5b4nlN/i7jN5yi5pSQFVxGkrAlsZz3NSON4C0l1uFaL1yQAhDHG8gBYH1qPxvLwvoXhtCx6lYeggdQABOcn7UW9Rd5Y2w23k4hKkjMeHH4viSi3LbG0xb95GJAJHQYxH1rVcHwoszCMHyAzTHQSI9ifvRnmF22ApKoI9OlSMe0iKC3zVCSHuXM+4UflS2aayyuPAxjxyjG27JPMOXW2/FkQIGst1g+/SueJeT/wCYXBeJKhEW3CTEA4BJPuR9ad4bllpj6dUtgGSc7wDT/C2uJ4e9pNvzUvDRp1oTEYK6WyQeoosLyXti6RVl2NW/+TPHkScMQRbZlGTBiI3kdasrS8JfQ3bli6Ldtl1uAzQTgaSTG8bVJ55b4rguGtteFkvem3ADSnZiSckSAa1XjpRb5Oy6dLfulMACSHST8HSc01j0rl55solqaqMCp5fyCwvKrt8FnL2bp9RMIYaNI77fei5HKciu3M/vLfEM0mfWWIUgdNUZ+Kkc1vC14fWGAZrCAddW2y9SKx9jxA93gU4WClkag4IIZ/Wxiem8045wwq/sUqMsqq/cmjn6f5Jb4VYN24GmcBZuuPUfiPyqitpcCqGZWKyIAJAAgRBx1NHb5eLeEU5mBIO+85P8VSbtsjYBhjuMjGr88/SsvNqd/CHI41HoQ06QSYxiAdhiP5fapFqyTBBMDJwNoj+cmlw9hzkj0DbFT+GER6gN8DczSDbZdFDKcIDBhvkxFGFIO4x7b+1Sjd2G8DrTTle5ye20iMVKDFcmff8AL5+1KxcYyNsb7fFNeWdoJEQc5+lP8ON5JiNuv1qQnQQRj2JiImZ+KSriQD/X86Ru5wQJI6iQIp4XZk/qetcCZfxGTI3BnNcovELQROf+6VPY35UKZH5mXjXc/iOdzHajLatsn46U9dEmYJHXoY9hUe6izjf+lZSk0OOiJzLgfMAAOxBznb5qFY4G6hJQoAY1BFADT1INWzEASAcdgIpgqxMjriMHbpIq2OWSVA0iHxnAeamhndQTJCBRJExOke9VzeHSjK63CWXAkeoR1Bjf3rQAwOgNcY4Hx3q1aiS9yuStkXi+IXirpu+S7xbyC/lqAp9QmZb8TGN8e1DzfkxWwi27iGw4/CSSy6oYZOYBAjO4PvR8Pxtyxc8xFDnSVkjAU7yOtUl2/cLONLaHIiMKCrKQSJAUGWHwBTmLKppyb5KvpyT+w1d4B0iSCBiAcwD270CKCjagQM74nvHcx8VJThrpOZj/AHEn9fSrRVUjYRsexxtkGl3koZpJGN43iIRDONeBrmPRcEMrZXHWSK948NXV/Y7UbaRkGegx2ry7mPh63e0+ZqxAGmBMTuYBiCas+X8Ve4RVSxdOkbI/7xQfbH8jWng1uJNWZ2bTTnGk0c5vaKc7aGMygmTu1tGOn29VelJY1IDdVHAUbqNj0HWvI+L55d/zBOJa0I1DX5eV0hQsgEkzjpXqvK/FHDcTCpeTPQyrAfDb0xhcZOTsozxnFRSX+TAcp4T9t4l0dlt+WW0QimBrOC0xjT271I5n/hjdQM3nK6j1ajCIPnOAOpOPcdYvhcsePvIsSLrn3jzHEe8TM16VzThg9spc2H8UAwRs0H8Q3qrHghktsty5pY2tr4fsYPw/4LN+4VN0aEKloBAYMoI0QTqHuKcu8EbPO+H4ayzrbVVuQWJXUFczpwAPSMCKD/Be1ps8Tc1EsLsET+IAEiREDJJrnOOeJb8QLcuuALdtRAgTNu4VGczJH3q2GKGJKS+QHknkbj3wWP8AitxAccIIE+e+rbGkLIP1p3/FHnCXbH7PaYM5uIWb+BVWTDN84ist405p/mFxc+WiYAU5mWEkkbxG3SopMYJLQIMiTBxj3JpfUayMXUC7Hp2mnIbHEXiiLchzbQIMysDsPinFsRjUBPuBjtB3+acsOFADKVYSCQBEdyZyT+UVLZVaPbvBEDqKx55G3yOLjoaPD/6WZWPY43nb+lO27YOC2R0GMfFPeWs4lpwZjA/nUteEwApA+aquwq9yMigDck9vakrZgiPr/PFS1tddgD96EtPURP1ztRUEnYEbfix8R/Ku6sYPUTMYH3HWiF44AzI2xg+4NNAdwZ6giDgb+4mpJGtB1wFn5OIqRbiTIgDeuWh1J3G2+Pmj/Z5GRtkbDPTfp/auIOq3WYXp/wCqdI+PpUZvSTGSNzv+dPD3OYGwPfOfiuJMz4myR80q74lX1DMCfvXacx+kVmvMXicRGCZB60QYdY9iRsehyM1HZmkeoD2gf2ro4n1AESR13FZQyLuPeBvPc4BjJmmxbaIzI95JHaPaidCTMx9DQsNJBgfnIriOEEBAABzn536zQPbM9SesQP5b1y43rA2DZyPywaXliZxPT3+cYoqO3IMbT/MzUdiuxHz/ANU6xjfvkY+w70zqme3TofqaMnocDEYHb9RRW7xkjEjbGPmuMBHUtGfYRv7muW0IAwD7kwa5OiOGGyTv+LoSMT2+KSKSM5PSMmfaYimzdIPT6z+Q/rRi4ZH3xsfajRG0D9m21Ej2BA+460N/lS3BlVjacZntBpx76mVcYO+SJ+TuKSlXjTJAIC+rt0zuBtVsX8EVRC5Zy67w98XrF4h4KkNBUyWJJ+/5VpV/xFdAfOsq4gr5lsgAEiPwEY+42qk4m55ZBcNHsVxO09qesqmCOuZMEE9B2707j1WWHvwUzxQn6kVPgzxc/CWL1pABca6G14aBpAhQT+pqOeEF+75z6TcMEsxEk7TM4EVoV4FCZCqJMnAmfimFsjUdLA+mNJPYxj3qvLqJS64JhjjFdckVOFCkTET3J+2KJZmCAAMg7z9DtVhw6MBnTPsWommR9tuvzSdlqINvhhMk/wA6mWFk7FfkfeKc0n0yJOdzAH/dP+TMCDtQtWGgFczAMnrinbs9SfsaE2D0nvjf4odDEiZjqDMxXUSoo5cVgJHxkkY+I3oo9P8Afb60TAA7xGw3+/8AemSzbg/HzUhOISW8ESJ6gAY+M1xASZO0R/3RJJjt+sU4rYwN9v10qVXuCM21iAQSsfqSaQXJ/wBMTE7xTt5D2gk9Mx813JBEg43/AFvXWEqYgpgZBGJnpOR+Vdvp0kY996bKmRoB6E/wyfkZovKPVYnt0+agmjM+JBBG+9Ku+I1AbGM/0NKnsS8qFcnqLeJ3HfvMxv8AFDfEQswIx0k/1orlgwZG4EmT1MYps3ANxMDHwP5VkrktSHoKrBJM7QYM9podRHQDvAnrGT81HLlvwtHTHb2mnHwCBM9TjHfqdzRbSWrHgoMievvj7UMR1kD6z33pqxdBkA5Mk70VgD9frNdyiNp24hKrn8qFbY9vjOfejDTuI/R6fb70Hm/T7f3rk7JasSWic9RqAEHpNG1g4nPXtvj+tJSZ1dx3+9HqO/0rm6I66GlESdj2j6d/alpE/i6fSnfLYg42Pbp3pu3w4Gwx+s1KYQL2FPSI6iRv2runSNojYlpn3miIzvEzG24Ex+VOi0MmQY+2Pbai3nUCoUE4OcE9/sKbe1jGwO0/mfj+tOuOknbpjE7Ghe0BGWMg/HTc0alXYLViFiCYyWjI2OB9v+q7ZEHLGZ6/9V1LX/ER/Yn+lSrHCHBauJASd53Pf+9SDYIMA/fr+u9E15Fxv9MbxNG1847HGogDcfnRJfJID8P3PXsKbvXCroqAGQ5JMyAjWlgRt/5Nz2pxr2QI+vSmF4eY9TKROVZlkmJ2PWB9hV+CcIye74+LAmm1wdHHqJAWfUB3M+ZetmCSBvaJzAjr0o+J4tdpbESR0Jum1G/RgZ+OtNDhABiQYEaWZYCsxAEHoWY/XNG3LgFABPpIxqIDQ2sFurerOfenHk0UmvK0VKGZe4zb4pW31HGp8QoBcovWd1JgT+YrjcTpUHABuKJbIAK3GMBCxJ9ER0ySPSa7bsKFVSdRHqMMyqTq1fhBgwxkTRpwJLNlxkGfMacBgIMyAAzYnqalT0Kn6W+f8EuOauwH44DdSTnAEHF21bA3AlhcBAMROSIo342CFCiSSD/y8zh0A3j/APNPXbrXf2JEIjUSd2DtPqKuSTMklkWSe1Nfs6AiNTAEbk760uEnOTrRDJ/01H1tF+V/z/o7Zm+R88xBSQHgwAQolpMArJiIBOYxTfmDVAEkEg5G4ZlMiZwVImIyMmufs+SRrBMAQzGMyAsn098RtXTww0rAf05HqaAwn1ETlpLGTmTVTnpGnSdhKOVPsNuPjXA/DoHtqYWj/K4PsaCxxRuOFBQySsAXCYV4nUfSTA6dfigucMNs+opOTMjQBOf9ifb3NELZUBgWkEkAu5EnJgTAqxajSRhW3nj/AN/c76eVy7M1ze+zhGKqupQwAJ2ZQeu+9do+ccLlFUQAuJJOAAAPtSqIRclujwv0KptJ02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www.dibujosbiblicos.net/data/media/136/santuari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3" y="1591046"/>
            <a:ext cx="2664296" cy="291807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4941168"/>
            <a:ext cx="9144000" cy="1815882"/>
          </a:xfrm>
          <a:prstGeom prst="rect">
            <a:avLst/>
          </a:prstGeom>
        </p:spPr>
        <p:txBody>
          <a:bodyPr wrap="square">
            <a:spAutoFit/>
          </a:bodyPr>
          <a:lstStyle/>
          <a:p>
            <a:pPr algn="ctr"/>
            <a:r>
              <a:rPr lang="es-CO" sz="2800" dirty="0"/>
              <a:t>11 Entonces llevaréis </a:t>
            </a:r>
            <a:r>
              <a:rPr lang="es-CO" sz="2800" i="1" u="sng" dirty="0"/>
              <a:t>al lugar que Jehovah vuestro Dios haya escogido</a:t>
            </a:r>
            <a:r>
              <a:rPr lang="es-CO" sz="2800" dirty="0"/>
              <a:t> para hacer habitar allí su nombre todas las cosas que yo os mando: vuestros holocaustos, vuestros sacrificios</a:t>
            </a:r>
            <a:r>
              <a:rPr lang="es-CO" sz="2800" i="1" u="sng" dirty="0"/>
              <a:t>, vuestros diezmos</a:t>
            </a:r>
            <a:r>
              <a:rPr lang="es-CO" sz="2800" dirty="0"/>
              <a:t>, …que hayáis hecho a Jehovah. </a:t>
            </a:r>
          </a:p>
        </p:txBody>
      </p:sp>
    </p:spTree>
    <p:extLst>
      <p:ext uri="{BB962C8B-B14F-4D97-AF65-F5344CB8AC3E}">
        <p14:creationId xmlns:p14="http://schemas.microsoft.com/office/powerpoint/2010/main" val="1833588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Effect transition="in" filter="fade">
                                      <p:cBhvr>
                                        <p:cTn id="14" dur="1000"/>
                                        <p:tgtEl>
                                          <p:spTgt spid="1028"/>
                                        </p:tgtEl>
                                      </p:cBhvr>
                                    </p:animEffect>
                                    <p:anim calcmode="lin" valueType="num">
                                      <p:cBhvr>
                                        <p:cTn id="15" dur="1000" fill="hold"/>
                                        <p:tgtEl>
                                          <p:spTgt spid="1028"/>
                                        </p:tgtEl>
                                        <p:attrNameLst>
                                          <p:attrName>ppt_x</p:attrName>
                                        </p:attrNameLst>
                                      </p:cBhvr>
                                      <p:tavLst>
                                        <p:tav tm="0">
                                          <p:val>
                                            <p:strVal val="#ppt_x"/>
                                          </p:val>
                                        </p:tav>
                                        <p:tav tm="100000">
                                          <p:val>
                                            <p:strVal val="#ppt_x"/>
                                          </p:val>
                                        </p:tav>
                                      </p:tavLst>
                                    </p:anim>
                                    <p:anim calcmode="lin" valueType="num">
                                      <p:cBhvr>
                                        <p:cTn id="16"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706090"/>
          </a:xfrm>
        </p:spPr>
        <p:txBody>
          <a:bodyPr>
            <a:normAutofit fontScale="90000"/>
          </a:bodyPr>
          <a:lstStyle/>
          <a:p>
            <a:r>
              <a:rPr lang="es-CO" b="1" i="1" dirty="0" smtClean="0">
                <a:solidFill>
                  <a:srgbClr val="FF0000"/>
                </a:solidFill>
              </a:rPr>
              <a:t>¿</a:t>
            </a:r>
            <a:r>
              <a:rPr lang="es-CO" b="1" i="1" dirty="0">
                <a:solidFill>
                  <a:srgbClr val="FF0000"/>
                </a:solidFill>
              </a:rPr>
              <a:t>P</a:t>
            </a:r>
            <a:r>
              <a:rPr lang="es-CO" b="1" i="1" dirty="0" smtClean="0">
                <a:solidFill>
                  <a:srgbClr val="FF0000"/>
                </a:solidFill>
              </a:rPr>
              <a:t>ara qué se utilizaba el diezmo? </a:t>
            </a:r>
            <a:endParaRPr lang="es-CO" b="1" i="1" dirty="0">
              <a:solidFill>
                <a:srgbClr val="FF0000"/>
              </a:solidFill>
            </a:endParaRPr>
          </a:p>
        </p:txBody>
      </p:sp>
      <p:sp>
        <p:nvSpPr>
          <p:cNvPr id="3" name="2 Marcador de contenido"/>
          <p:cNvSpPr>
            <a:spLocks noGrp="1"/>
          </p:cNvSpPr>
          <p:nvPr>
            <p:ph idx="1"/>
          </p:nvPr>
        </p:nvSpPr>
        <p:spPr>
          <a:xfrm>
            <a:off x="107504" y="1196752"/>
            <a:ext cx="8856984" cy="5400600"/>
          </a:xfrm>
          <a:solidFill>
            <a:schemeClr val="accent3">
              <a:lumMod val="40000"/>
              <a:lumOff val="60000"/>
            </a:schemeClr>
          </a:solidFill>
        </p:spPr>
        <p:txBody>
          <a:bodyPr>
            <a:normAutofit/>
          </a:bodyPr>
          <a:lstStyle/>
          <a:p>
            <a:pPr marL="0" indent="0" algn="ctr">
              <a:buNone/>
            </a:pPr>
            <a:r>
              <a:rPr lang="es-CO" sz="2400" dirty="0"/>
              <a:t>Cuando Dios lo estableció en Lev.</a:t>
            </a:r>
            <a:r>
              <a:rPr lang="es-CO" sz="2400" b="1" dirty="0">
                <a:solidFill>
                  <a:srgbClr val="FF0000"/>
                </a:solidFill>
              </a:rPr>
              <a:t> Lev.27:30, 32 . </a:t>
            </a:r>
            <a:r>
              <a:rPr lang="es-CO" sz="2400" dirty="0"/>
              <a:t>Los Israelitas obedecieron esta orden: Y en </a:t>
            </a:r>
            <a:r>
              <a:rPr lang="es-CO" sz="2400" b="1" dirty="0">
                <a:solidFill>
                  <a:srgbClr val="FF0000"/>
                </a:solidFill>
              </a:rPr>
              <a:t>Núm.18:24,26,28; </a:t>
            </a:r>
            <a:r>
              <a:rPr lang="es-CO" sz="2400" dirty="0"/>
              <a:t>se les dice qué debían hacer con ellos</a:t>
            </a:r>
            <a:r>
              <a:rPr lang="es-CO" sz="2400" dirty="0" smtClean="0"/>
              <a:t>:</a:t>
            </a:r>
            <a:r>
              <a:rPr lang="es-CO" sz="2400" b="1" baseline="30000" dirty="0"/>
              <a:t>  </a:t>
            </a:r>
            <a:r>
              <a:rPr lang="es-CO" sz="2400" b="1" baseline="30000" dirty="0" smtClean="0"/>
              <a:t>24 </a:t>
            </a:r>
            <a:r>
              <a:rPr lang="es-CO" sz="2400" b="1" i="1" u="sng" dirty="0" smtClean="0"/>
              <a:t>PORQUE HE DADO A LOS LEVITAS POR HEREDAD LOS DIEZMOS</a:t>
            </a:r>
            <a:r>
              <a:rPr lang="es-CO" sz="2400" dirty="0" smtClean="0"/>
              <a:t>, </a:t>
            </a:r>
            <a:r>
              <a:rPr lang="es-CO" sz="2400" dirty="0"/>
              <a:t>lo que los hijos de Israel presenten a Jehovah como ofrenda alzada. Por eso les he dicho: </a:t>
            </a:r>
            <a:r>
              <a:rPr lang="es-CO" sz="2400" dirty="0" smtClean="0"/>
              <a:t>«No </a:t>
            </a:r>
            <a:r>
              <a:rPr lang="es-CO" sz="2400" dirty="0"/>
              <a:t>recibirán heredad entre los hijos de </a:t>
            </a:r>
            <a:r>
              <a:rPr lang="es-CO" sz="2400" dirty="0" smtClean="0"/>
              <a:t>Israel».</a:t>
            </a:r>
            <a:endParaRPr lang="es-CO" sz="2400" dirty="0"/>
          </a:p>
          <a:p>
            <a:endParaRPr lang="es-CO" sz="2400" b="1" baseline="30000" dirty="0" smtClean="0"/>
          </a:p>
          <a:p>
            <a:pPr marL="0" indent="0" algn="ctr">
              <a:buNone/>
            </a:pPr>
            <a:r>
              <a:rPr lang="es-CO" sz="2400" b="1" baseline="30000" dirty="0" smtClean="0"/>
              <a:t>25 </a:t>
            </a:r>
            <a:r>
              <a:rPr lang="es-CO" sz="2400" dirty="0"/>
              <a:t>Jehovah también habló a Moisés </a:t>
            </a:r>
            <a:r>
              <a:rPr lang="es-CO" sz="2400" dirty="0" smtClean="0"/>
              <a:t>diciendo: </a:t>
            </a:r>
            <a:r>
              <a:rPr lang="es-CO" sz="2400" b="1" baseline="30000" dirty="0" smtClean="0"/>
              <a:t>26 </a:t>
            </a:r>
            <a:r>
              <a:rPr lang="es-CO" sz="2400" dirty="0"/>
              <a:t>"Habla a los levitas y diles: ‘Cuando toméis de los hijos de Israel los diezmos que os he dado de ellos como vuestra heredad, vosotros presentaréis, como ofrenda alzada a Jehovah, </a:t>
            </a:r>
            <a:r>
              <a:rPr lang="es-CO" sz="2400" b="1" i="1" u="sng" dirty="0" smtClean="0"/>
              <a:t>EL DIEZMO DEL DIEZMO.</a:t>
            </a:r>
            <a:r>
              <a:rPr lang="es-CO" sz="2400" i="1" u="sng" dirty="0" smtClean="0"/>
              <a:t> </a:t>
            </a:r>
            <a:endParaRPr lang="es-CO" sz="2400" i="1" u="sng" dirty="0"/>
          </a:p>
          <a:p>
            <a:pPr marL="0" indent="0" algn="ctr">
              <a:buNone/>
            </a:pPr>
            <a:r>
              <a:rPr lang="es-CO" sz="2400" b="1" baseline="30000" dirty="0"/>
              <a:t>28 </a:t>
            </a:r>
            <a:r>
              <a:rPr lang="es-CO" sz="2400" dirty="0"/>
              <a:t>Así también vosotros presentaréis a Jehovah una ofrenda alzada de </a:t>
            </a:r>
            <a:r>
              <a:rPr lang="es-CO" sz="2400" i="1" u="sng" dirty="0"/>
              <a:t>todos vuestros diezmos</a:t>
            </a:r>
            <a:r>
              <a:rPr lang="es-CO" sz="2400" dirty="0"/>
              <a:t> que hayáis recibido de los hijos de Israel. Daréis de ello la ofrenda alzada de Jehovah </a:t>
            </a:r>
            <a:r>
              <a:rPr lang="es-CO" sz="2400" i="1" u="sng" dirty="0"/>
              <a:t>al sacerdote Aarón.</a:t>
            </a:r>
          </a:p>
        </p:txBody>
      </p:sp>
    </p:spTree>
    <p:extLst>
      <p:ext uri="{BB962C8B-B14F-4D97-AF65-F5344CB8AC3E}">
        <p14:creationId xmlns:p14="http://schemas.microsoft.com/office/powerpoint/2010/main" val="4083854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7"/>
            <a:ext cx="5256584" cy="2736304"/>
          </a:xfrm>
        </p:spPr>
        <p:txBody>
          <a:bodyPr>
            <a:normAutofit fontScale="92500" lnSpcReduction="10000"/>
          </a:bodyPr>
          <a:lstStyle/>
          <a:p>
            <a:pPr marL="0" indent="0" algn="ctr">
              <a:buNone/>
            </a:pPr>
            <a:r>
              <a:rPr lang="es-CO" dirty="0" smtClean="0"/>
              <a:t>Note que, esta era la remuneración de la tribu de Leví por su trabajo en el Santuario. </a:t>
            </a:r>
            <a:r>
              <a:rPr lang="es-CO" dirty="0"/>
              <a:t>Los levitas mismos debían dar un diezmo de lo que recibían de los diezmos de </a:t>
            </a:r>
            <a:r>
              <a:rPr lang="es-CO" dirty="0" smtClean="0"/>
              <a:t>Israel.</a:t>
            </a:r>
          </a:p>
        </p:txBody>
      </p:sp>
      <p:sp>
        <p:nvSpPr>
          <p:cNvPr id="4" name="3 Rectángulo"/>
          <p:cNvSpPr/>
          <p:nvPr/>
        </p:nvSpPr>
        <p:spPr>
          <a:xfrm>
            <a:off x="2843808" y="2996952"/>
            <a:ext cx="6300192" cy="3785652"/>
          </a:xfrm>
          <a:prstGeom prst="rect">
            <a:avLst/>
          </a:prstGeom>
        </p:spPr>
        <p:txBody>
          <a:bodyPr wrap="square">
            <a:spAutoFit/>
          </a:bodyPr>
          <a:lstStyle/>
          <a:p>
            <a:pPr algn="ctr"/>
            <a:r>
              <a:rPr lang="es-CO" sz="2400" dirty="0"/>
              <a:t>Los que no eran levitas eran mucho más numerosos que los levitas, en una proporción, aproximadamente, </a:t>
            </a:r>
            <a:r>
              <a:rPr lang="es-CO" sz="2400" i="1" u="sng" dirty="0"/>
              <a:t>de 30 a 1</a:t>
            </a:r>
            <a:r>
              <a:rPr lang="es-CO" sz="2400" dirty="0"/>
              <a:t> </a:t>
            </a:r>
            <a:r>
              <a:rPr lang="es-CO" sz="2400" b="1" dirty="0">
                <a:solidFill>
                  <a:srgbClr val="FF0000"/>
                </a:solidFill>
              </a:rPr>
              <a:t>(Núm.. 2:32; </a:t>
            </a:r>
            <a:r>
              <a:rPr lang="es-CO" sz="2400" b="1" i="1" u="sng" dirty="0">
                <a:solidFill>
                  <a:srgbClr val="FF0000"/>
                </a:solidFill>
              </a:rPr>
              <a:t>603.550;</a:t>
            </a:r>
            <a:r>
              <a:rPr lang="es-CO" sz="2400" b="1" dirty="0">
                <a:solidFill>
                  <a:srgbClr val="FF0000"/>
                </a:solidFill>
              </a:rPr>
              <a:t> Num.3:39, 22.000 levitas)</a:t>
            </a:r>
            <a:r>
              <a:rPr lang="es-CO" sz="2400" dirty="0"/>
              <a:t>.  Eso significaba que los levitas ciertamente estaban bien provistos.  Por lo tanto, era adecuado que así como los levitas recibían diezmos del pueblo, a su vez pagaran diezmo  a los </a:t>
            </a:r>
            <a:r>
              <a:rPr lang="es-CO" sz="2400" dirty="0" smtClean="0"/>
              <a:t>sacerdotes, que a su vez eran más pocos, y eran los últimos en recibirlo. </a:t>
            </a:r>
            <a:endParaRPr lang="es-CO" sz="2400" dirty="0"/>
          </a:p>
        </p:txBody>
      </p:sp>
      <p:sp>
        <p:nvSpPr>
          <p:cNvPr id="5" name="AutoShape 2" descr="data:image/jpeg;base64,/9j/4AAQSkZJRgABAQAAAQABAAD/2wCEAAkGBhQSERUTEhQVFRQWGR4aGBgYFxwYFxwaIB8fHxwaGhwXHSceHRokHBgYHy8gIygpLCwtGB4xNTAqNSYsLCkBCQoKDgwOGg8PGiwkHyQqKSosLC0pLCwtLCwtLCwsLCwpLCwsLCwsLCkpLCwsLCksLCwsLCwsLCwpLCwsLCwsLP/AABEIAMIBAwMBIgACEQEDEQH/xAAcAAACAwEBAQEAAAAAAAAAAAAFBgMEBwACAQj/xABNEAACAQIEAgYGBgcFBgUFAQABAhEAAwQSITEFQQYTIlFhcQcygZGhsRQjQsHR8CQzUmJysuFzgpKz8TRTY4Oi0hVDk8LiFhclNWQI/8QAGwEAAgMBAQEAAAAAAAAAAAAAAwQBAgUABgf/xAAyEQABBAEDAgUCBQMFAAAAAAABAAIDESEEEjFBUQUTImFxMvAjQoGhsRQzUiRDkcHh/9oADAMBAAIRAxEAPwBYxwYstvTkB5KIPvkn2VetYjtEsezbXL7t/afmagW4CzPG0gfwDSfNm08pqnxDGBLZkdp9T5f/ACb5VjNFr6UXDbngIZirwu3odokljrzOgGvhPvq9/wCHOB2Mtxe46N8/iDQ5eFm4MxMMza6aeG3KvV3h1wGV1H7pg+6msYAK8XqJvOlc/urL3ihhs6fxLmHv0+Zrw13PszvyhRA+H4iqzcVvW9CxI7mE/OpbfE+s0VFVj9oEhZ7yOflU0QLQFbstkHa03gaE+wDQHxJPiapYri86D8VHn+03jtUHEjcBKnURqw2I9mw8PPepuD8LzEO4MEwB3/gKkNByrccr1huGtcBZzlUnVidf9dtKJ4qApUfYyx3wBB+ddiDMAdlRt8tO7n5DzrsXZ7Wm0L8v9KW1HRFiN2vRuSSdoAHwn76EYe3mN8dyE/Cr/WTMfnxqjgGM3t/UI27wfz7KFHgEqZRZCm6PuW6kci6Azty3FPGM6PhwWSVYaaE+3YyB4TGtIvRltcONNbtv7q1m+kzAiQZrRbgrPcsz4ql4KV9eN9NY3mRrsOY76XbdyT4z8fzFaBxu1qW10PLvMxr7xNImOPaDRHI6yTzn2/hTjv7eEXRv2zi0SwmLYXLZB12Ht/1or0duHtjzNALTwVPc1HOESL11R+8fj/Wsp5wV7QmwfheLWJ7Ec+uB/wCo/hRtHJPidqXrVrs+d5dfJj+NMGGfUc99/hRocil5jxHEi0Poev6Os8mufG3/AFoniH9X+Ox86FdFrv6OORDXBp/Aav58yJ3zhz8RXOws4Ly57P8Ay2/zKIJYVs869tvMbcxQ9/UP9m3+YKv4LUv/AGjfdQ7VilfjNkpjbaifUnx37qrWySR/ZcvP8+6iPSC3+nI3cn3Gq9mxlQGf/K++hPyU1H9KvNc2G/6umW2dFA7hSvg1Ddo7/Vx5yaKLgbtuDbckadk9oe4mR/dIros2hy9EbjlUPDR2F8qpWONEGL1sqe9e0Pd6w+NT8PvAouUggDkZ+VMdUtWFe2ry7/0qY1WvVd2AoCkDV1RK4iuoe5WpYBjLrJcZLg6sqQCu+2xBPKII79OVV+muCOHs4c3VZb19us12W0ohV/jJMkctK0Donat41lv3lzXbChCTqGbQq5ncxJ56k+FA/T5d+pwon7dw/wDStDgALxa3vEta7Z5NUev32SRhuNoFEkj2T8q+XONAnszprPq0v2UzbSTRI8GcgZWV/CYPPv32ph0bGnKxmG17+m9bcVGYhCe/bTvPOdJq9hVyQADG+2um584mgeHXUR38qP2mzdrUkiTHlrLb+wUKZvAHCI09VNbVmfQAA7k66d530A1qtd40C3YOgWJJIJI8RofaKprxYFbmUFSVPiOU/CaGI9TDCRkqS4FNGF4mWOuseAPxWPlV/HNMDvUfKlzhgzE/jp+dqYCJgeXypXU/UjRihaovofNflofuoh6P3Ba+THZX5h/uoVxG7lWT9lp9h0NX/R+DmxAHKB8H1qkjfwXO+P5UE+sBVODWQv0ON2uW28d49moJjxrYL4kbd/vrJOELP0En9u17sx/CtZxtyEO3OfdToOf1P8pF/KU+L2QyRyy6g8yJ/p76Q+LYQKBG3L8+VO+NunLGiiGLMZ0GxJ79SIHM6UqY7FrzyquoAMknxhSPLnHfTQdilRuHByGWdV9gP3GmLgZm7cJ3yfOKW8MwkjlJ9x/Ipg4BiFW6CTEpBnw0gd5pGYYK9pFJvh3Dsohsi996B75ozYkOPOT7B/Wglq9luWRrpdJPsP8AWmHBEEs51zHbv5/M7eFGg+lee8RH4gT90VEYcD965/lz99E2t9kEa62PmKEdF5FlZ1Oe7P8A6dFXOmn/APOfu++pIWcuuGF/5bfziruD0Ln/AIj/ADqjfb6sjuRv8wUT4e0i5/aN9340MhSlrjtz9NT+D51FYuSAOXV1845/tifwj3a1FZfsiP2D86XJynY2+lF8JbG38FMVrYeQpbwTyTpEdX75pjw/qjyFTAOQl5l9ayGEEAjxqrd4AszbJRu8fiNffNXQYqVTTYASxwhYxd6166h1/aGjfDQn3VIOJW30Bg9zaH+vsq3iaGY3DKcug1YeHfVHurCu0dVeVvCvlUP/AAof7xx4B2HyNfKFSukT0VYiFvr/AAt8IoZ//oG12cHrubnyt149GmJjFMh+3bPvBB+U169OzSMDPLrR/l1MGHrT8XZWod70sywwCMQTvI2n51Zv4qFYgwdPPXujzqvgcA+JvraQQXPsA5k+A3rZuEehLAdVF+9du3NVYowVQRpoACTtoTpTbmg0XLI37TQWKYS7rTPw5JtqR+yKpdNeiR4bihazdZaYZ7VyIzDUEHlmUiD7O+r3CGm3b8VFB1WACEaJ1ikrWhq0dxqNUq3lhm8mo50K6GPxG8EDdXbBhnjN7AJEmPdp3iWW2eFziBkoLhmynSjovwyjwBP+EfjTP0z9D5wOHbE2r/WokZ1ZMrAEgSCCQYkaRzmkq7fIdT+5qP7v9BSk7LOUWJ4Iwq3G8RFth+1Hz/pRnoBjchvtvmtrp36MP5hRI+j0XMKMZeuOlsK7tCTAGlsKDEs7nTw8xRnD9CBhMHev2GL226prdwnVrDiCpUaBldy08wfYKuaDAWj7yq3+KCUo4G91dvBmMxDWmjn6zaU/8W6RW8hDB0PMMNB7R/SkvFnK+GHc1jTQD1VOw8W+NaBjcLbuWirqrabMJj8N6tG4cn3QZG+qvhLWFxNi4pBbMLvbnrFUyoJCwAwI9YwTMwfJb4nwUJccq0kaQ2hXwB2gzMytFsIFUABEOVjBYSYBkCd4rzi8ZZY9sOskkx2lJjmN/wDSpZqBuIHK4xmkpXcwuSwIzaa8u7Xb3UV4O/1i+0e8f0+NeeJWEKEq6tuTBggRoApiP9ai4BxBEh7trrDEhc2Vc3725IirSi22trw2f0mIgqW4pa8oAJCMZjkSTE+NMmAvkJA5666iJI0+HxoDjOMXLt9S5hS3qKMqCBl256aa0TsXj1ngBH3/ADokAwkPESfMBK0bozeHUq371yfZbNGGI2/dsfMUudGT+jqO65cn/wBI/jRy/c0YjusfMVV3JCTC+4huy38Df5govgW/Wf2h+S0DIkf8u5/mCiuCJ+s/tCP+laETQUkIBxtZxls/u/eaom5oFH+6Pzolx0xiUPOBHy++haDS23/Df4H/AFpY8p2P6UcwmhPkh+NMln1R5D5UsYK7JnllT50y4UdhfIUaP6il5lMxmKkt+NRHcV5e7R7Sy9PvNU8Ruv8AEPk1WUYkEmq+LGqfxfc1CfwrjlWliurhXVyhYn6PV/TU8UcDzgn7jVj04js4Pwa6PglUOgh/T7I27RE+w1Z9PFl1fCPnzIRcAXuaVJJMzqpUf3T31ELfWCtzxsVN+iU+hgy3GadSFAPKZzGTy9Snfo50ne1bl8WmmVzaNvMzh4nq806yTGgMjXTQI/Rq0TbIG7OsASYAVxJA5S66mB41pvQnguEx2G+sULestctE7N2iYmNfVIjxk86fkjDoxRWGyQNJBCRvShxDrWw0XOtRUcdYVCEvmBcZQBGXsiI3nxoTgMYFtJrsPvrQunfR3r+G4YWR1l+1dI1IztmBzAkxLyEMbnkDQjo36Pw+EBvoqsz57jNo9uwmbNHdLJB5gZu6ACRoLQCrNOSQs/GpnvB+Rpx6H9IWwOFF5QHJdwBOUCQJmNToh0G+g01NMPRnoLg8apuWFIR1u22V2zNbYtNq4pOoIUERqYKzPaJHcG6MW7mHOGvFlZTmuFSJVp13kak5dJ2954hd0qvI6pz4zxy5fw72jdsOmJssbYRHuGIjKwDCC2ZQGCgBhEGRSLZ9HV1LX0i/o6rIs7tMgE3CDAUTsDPfl1pv4LwnD4VSuHQITCliS1zuJLNqJ7eiwNdtTTTasK4ZYBBUoAeehHx3qBBuHqK7zQ04Cy/pb0xupbOCuWbL2lS1I7aHS2rAqVYZfWzagjTamboldbFcNuYdra2ClvLbQMxYBiHXMbhJBmD7R5CHiXRqzcxtzFOxYCCqmMudUUakHUAr4jUUMbil3D3eypK4gqS5+yberqRzJGQ/3qo7TubHZ7/siB4e7Ha1Y6AdG8PibS4nGTlWWALlFVkMZmMju2n3yAGPpdhsOttbuHdYJysA0gg6g794j2ilax0exgtYazbUsmWb0RCu4YuSWIXslyI11WmjEYVba/pAtu5huqRAtpSABmPNidJEgGBpzPCM2GtGO6GSD6ic9ko9EuDC/cJf9UpnWQGZmyosgTBKmY5KfGrWH6F2r1y5aU3LZs3FR2Y5c+lySiMIEuFA0PZSeZr30pwhUfSJh7gsqI0AVVueqBoNU07uUVN0Nx2IW2GvXn6u6LxthoY50UFSpIJBP1pA7kMUn5ex5bSODbQQVkmKYkMcpYDQkDQefdVrAgSs7ae6tx4f0nw1myMNbtZragI2RQVXNAh5IJJLyTrue4wkf/am6iXrrkIFDG1akNcaJKh8phdImJMztTDmflCd0GobGS6Q1xSWTwy4ypfyMbZdyCNSVA7TQO1lBgFoiTE1ew1pkY5wQ0TB03gjTxEEedMFjpej3sPYJawtl2FxEQ3EuokgDswwUAEwZGpNd0uw6/SjHYGS3GumigaRJiAK6M0KSutLnSW4Jh6Jt+jiP27nxt0biRr+zY+a0D6HMpskKZAvHl32vH20Xu39wP2cPr5sK52SlRwpwuhP/Du/zzV/CxL/AMf/ALVqgz9hvBLv89XcK3afUettOvqrQ38KwQTpAYxFsmNRQIY8GFHJHGvtol01uxes6/Z+80G4XaBgkfZb3x/WlT9Scj+lM2EOi/wpPvpnwrQq+VLFgaL/AAp8xTJhfVA8KKw+ooU3CnuP3c6jJPtr0WryhJM0RxtLhThdNarY8ap/F9xq0x7NVsTrk/i+41Z3FKBzasLtX2uBrqilFrBuhbAY6zJ0Lx79KN+mjCA3cCkZgzXTlO2yaSNfye+ljo1cP0uye66p+Io/6acSVOCuKe0rXCPZ1Z+dRCakW/4225B8J84Nw+zZw6Wbli0UQLmORTmeNXM6mTMbE+Aq5jTh7aG4LKB2IEKMjGNixWCSA3szac6V+gHSC1ibFuxcdeus6ZCe06r6jgN60pAMTsZ3pkupmaY2/wC5jOvMkj3Vq45K8yPZLnSK1euYR/o9jKzOi/ViLmQkyQ7ajUAEyIzE0F4NjLr4i/w2/dZVt2VtZcqMhQaMpICt2c47QP2T51oFziFq2jJduJbJiFLAMYMmAJbRaza1YduILiAHyXQ4zMIJkiZ9goe1kj/0Rw9zGcdeyYOH4dcAr/RbPWLmDXSxZrhtySwQTllVncT2W1mKm6Q3rZ/SrUFLjEEjZmQnKdORB9uSaJcK9cwD2WAY90a7+Mk++vOJxeHW0Fs5Gth+sUJlKKRIKrGh7WumlXjZ5bwW8dVRx3CkE4Xw+9ecGzbd1+0fVGvaBltNJp4bg9y1ZgCWIOYqZIEcvzyqhw/pnh7Lm09xFkrqTESstPloPfRfDdLsPcbLbuo51OVTLdwEAc952FWklsqBE8C6NfCzDjnSBMOotsyrkLAidSpOmmpIyhRtyNU+jnTcYm8MPaUi3obhbZoYaZddPbz2pd9Kylsfdfq3so0BM6lQwVQpZZGoJBPtHfVT0VKv00ztlkeJDrS+o1BfGQiRsDXgrb8PxmFObXLMeXd5yB5zQQ23xF6FHaYzHcN/dXzA8K61wzM0ECFBgCYkzvHhtT5wnD2bY+qQLmJA/aIHMk68vjTTyGjCBaDcRwvUoquEaYWWUEAwY3GupYHwkCJoZxLC27tlhdJCoQ/KQ6sCsSNMxgeTGjXTxwuFe5lzFChyzE9oLvr+3WS8Q6UYi8rq+XqrYDBFGUGGC6kks3rbk86UDml4YeSi52lwR/gNqxau3rqCbh1LZjoz5tAOQ7PxXu1YsJi2uh8wJlSoC7KCIzbH8TsKDdAui/WZ719mzPEouigSIUnfYbaQa0NeGW+rKooVdoHuJPeT3mjPDQSAqBxOSsz4d0HXDObzOLr3FYMFWLaq/rBcxLEwSJPI7azRo8bt2V+j3UXEMqILt1wkANJBYFgQCMu2izrtQ8dNbFpxhwGvXVOVzBVFKkqSzNvr2YAI8e6zw3oxhL125jLyG5cZz2XP1fZgAdWNCBoAGLaDlpQNhItqae9xdcyq9HitnDO79hOtzakGB1bcxox5aURNwKgi4GJWypbMpTQkhQQYkZdtznG8Vc4/gLbDD9YFW0rt2QAEChDlUgCAJC+8CgOKskiyi6ZRaJXkWticvcRmMg7TB5UB0bxYChrm4TEcHcW0zsIXq7s6jm2Ybd4r3Zt23uXg7wc4AGm2RNpHe0eZFJmC4xir7XUY38tsZXBAW2i5ASRmWWcSZWZPON6v8OtXL63sSyZSVDhcxlWChkbUAEBQIEiZnTkN91wrtZebVrpLgst2yA2Ya6+3bc+NVcFbyqAN8r/KrXCuN2LmFIdXmYtNBOsAxIJgZmJyk7GpcFa7BYkFRmXs6neDt5MPMUEtzaM1xGCr1sdkfwD7qO4XHW8oGZQecmNfbS8bTIgmTCRPiInfx+FErOPw5EMFMDtNGk6yJHlv8ZqIzRNqkosYRV37u6vlneqa8JttDWyyzqCD3/nvqHBpeyyrqdSIcE7GN9/jRazaB0RpzpUWI+x/EPkaqfTnAhrR80M/D+tfL/E0JTUqQ0wyke/SrO4UAUigFdVdcUhHrL7xXVKpRX544N+vtRp9Yv8AMKOenC52cJ3Tc5iD+r7qA8HeL9r+1T+YUd9OOIRhhQp1BuabGDlgx7CJqkJ/Epei8b5afY/ykDB4C5euILcAkaMxAUZBqZO2UAHv7hWgYTjWIs2WIxl4woJd89wRMfVW2bsgmQGuavyUKCQlcFuFBavro9m4H0GujKVkk7ljy2y85phwPEWxN4jrFsu7H6xmOUEnYaTI2XXSfOX5pNjRiwvPQw+YSbpM2G4jYhCOvuMxXNNq1HWESJK25zkAEQJ0EEmpuMYoX8Ddw2FVmY3AbaquS4DnDOsaSSAGXLEgnsg7hLri1jctk9ThLZFm8WMZ2y3HYtlE5spZOZlRPdTnh8Cihb+YpIuZnEKUzIxa8uv2RBAE6AR6oAU/qAXtZsA3ZBHb3RDFTS7cTXRYo2Mc516y53EFm13kEExy2IpiGNuHC4bD2mbtLLKp3/ZHz9w7qVLoA7Xifbr7xTt0I4dmxAXc27UgfvQo+bGmmHFdyAj6do37z+UEqfBdAMY3aa31aAwzsymPYDJOuwFaz0JsJYsqoAUHWTGdu4sRqT8O4Vb4zgyuFKjT61RPgYSfiKxXjnS66WVVuFLVtwt0ACD6sk6yQJjLEaEydhPlsY0u5KibWS6qmOwPZa56T8CmL4ZiEUozqudDIPaQ5iAeTEKy9+sVgvozvFcfbHIwD5Fln51o+IxFtLfV/TbtyxiLMdl2fKB9oAHso05WGi8pExWb+j5kTHp1khQCZjUHTUgdxFLCXzGFB8vY4J4vdP8A6MgtLbz3QBqxhAN1kDtEwf3fOqln0sY1SCDZWOXVzp7TNU+A8Lt4zHPnVmtlnOhI7CgxqNY1tjyIrWOGejvAFFzYVCY3zPO5E+t4UV7nyZBwtEHT6YBsjLNZWdcR9ImIxVnqX6sZ2AcqCCROaNWOhIEwOUVR4LaLXMQAMx6l8oiZYMpHnqB76funfQfC2cL12Hsrbe3cQkqW9UtlOhMfaB9lCOgmMw+Gtveusq3Hulcx3ImQtsCSfYJJBB2pdjXCYEngJSeSN4JjFDsmrhfErWHsW+tJtIMpLXAbcme5gDqZaO4L3VYwPpAwJCqMQkxzOX4tFT43pDhHsnrCvUsCCzZcm2x13A/pSC/okH0dr64osvVm4oCDUZcwEhvZTD3k5ao08ULhUpIPRLmbNjcebW2bMCR/xxOn94+cVoPRLhlzUXL7Kp7S21UZtYA7TSZIEwBpI1rPujtki/iogTh8xmYHaVt9zrpPhRTgPpA+tEWrjNoB2gNSdSdCZJIA8/caF48urV9bA8zHaLAAWtY7hidRcRRqykSTJJ5Ek67wd6zfFYnIbS3SoNxcynkAds/t5e/StIw+e6quSFzD1Yn4yJNZ10y4IUvWEmQtvLm5kDNrHf4fOrxn10VnHhM1hDcQi32mK8tdSNMxGgE8zVPjlpsKr21IAuIIMRAAVInykba0zcIvW7eHtrKqMogGBA5T+NB+mDZmQ22GzKxgNGzRroJHnoaiwXC1xukN4Dgraqj5VNx/rCCAwDRlDKGEoxVZJHcp5164vgmtqz2RbRu0zN2ftau0Gc7QT36+UUe6PcMthZbtsdi3u225fDwqv0ywxuZAu+o8Y0+G86jceIquxjnAEKd7hwlbgQdsPcVHZQ5JRi0lC0ggySSysohua5dZBifjlw4bDlUDXFYJvEFiwEtlXRAonTnA22YOA9EOrthXaOcDVp5STpprprvQrCI0nryz/ZhpOaNMo5kTrp4xVXaeNxNIgndi1KeK3nRMNZtOtzIC5bKFVQSpBJbSY+MCZkRnj7Ya+tppYMpIAlpLGB7TcER++a7j/R24ypczhO2CwaSSIfkpHazPIB0018fJw0KL5OUw6JprDKsNIIICZBsQZY6iljpyT6UQStrKK3uNNbcC7AUrm2gk6jKO/UrJMetFX8JxtbjLbK9plzRuANd52Om1KiYgvcstIuC2Ih4AZd82pMEMFO507yBVni/HGFy1cVBmtgggENuw2MarA3j7RqPIkaV25pTf9Dt/sr/hH4V1CrWPdwW660mpGVjqIJHPvifbXUOj2Va91hWDX6xP41/mFHPTRaAXDHKMxZ+0BGgC6e8zQqyA4BX9bnzHuI3MeM8qLemp5TDfxXPklBiNzD9V6Dxk2AUAwuH6vAWY0N5p17gW+BKJ7qsdGMIrtdDAEERrtqQde4aRI/aqx0hs9VawaH1VsjbaTJmfANUfRayFDt7vITIPh498U3rztac9As3Qj8IGupTJwPCK1sqyqQLts7dkk3Ghve2nlTgljPba3srDUgDQHTSNoDkEd9KHANbVzwS2faCWp2t3I05ER7Ygf6+PhSGt/CfA++n/AH/6gsO8yt91+d8ZbKObbetbJUj95SQfiK0T0WnrMbm2lAYneWTTx/pSX0xw2TiWKXeb7n2Mcw+DU5ejn9HxKPcVoZVCgQWJJBEDyEcomeVanD2j3VoCBHIT/its6UPGHIG7PbUeZuL/AFr889P+DPZv3wJEs5YDYoLhILRpvO/7HhW7cR4ZisS9txdtLaR1fqgrHNl1WXJ1k5Too0BA3mqN/oi9xne7+sYzmmQeUMAYiCQNPCmfyVaz2EB1lYN0Q4wbbBWYi0T2wCRIIIIYgEldfV2mDymveNUWce7WhCm2HGuaMyrOvPWT7YitSvehiw92TbKCd1YgHXYqZg+G3wpov+irANbVepIZUyC4rEXIHfupPPUUs+LJrqEw2YDbfQrOvRRhvrrjToLURyksB8kFbPhDEDuUfM/fSF0Y6LHA4y9YzF7eRDbYgAlSXkGNJDT7Ip7sjc/u/ealgptImulEsu5vFBUemqzgMT4Wy3+EhvurBuP41MLjMO7gOLdq2ch9UhwWuA8tRcPuHjW+8cZbyPhRDPdtmRMdg6Ek9x1GknekLpl6K3xgLC5bW7oNFIWOXMnwB2qwjBJJ7V+6UDqqvlLI49YFm/dt4ZWs5S9oG7FzRTbLBS2bqwWg65ojQ1qnQ9xd4bYBjW0Fj2RHuNYevoV4h13Vm2Ms/rMwyR39/srbehuFNjDmy2httlPhCqPccsg1wiDG0FLpC42VkvD8abeJuWwkm9Z6sa+qJk6eQimziXRTD4Phl28tpBfzLkYkyD1gKgGTGi93LuobxXh2Tiltd+rVwTG+iHb/AJkeymLp9gziEs4VGEgm49tSDcOXYC3Mkaz7KjSZjbfOf2TeumJfY6gJc4Vxy+SqXMZaDOrqg6tWyXF0yscsb5h3bbTQ/phir3VrOIN4C71eYaEMi9teyB2c7Hcnb3JtvjIt3L90qouF/UNsEE5jmGp7K66rvoBNOHB+HrieHqlpQ3VOrzrPaeLhM9wK940ncVXynCzaiCZgkaSEQ4X0FxeXrWt2OyNS7ycoEzuQIHhTX0ew1i1ZX6QyhWeVDNkALaAAyuZo/wBKaLSZbDj9w/yCsCxXEX+nBXK3EsSttbhORgDmg880EajXsirshDQXBUl1T5yGuoD2C03pV0uXAOgsL1i3FJAzxlOg00JII29teOD9LzxC/lW11bqJAL5gRzMwIgiD56VU6DIj3kW6lkmGZRkUlSWBKhjJIGYjWDvA0q9094wvD7y3LdtVmyxJVVALhjlzEQe8T+941MYe5wNqHvhbHt257pzvXLtq0D2XKjtRM7bjv1g+QNDuj7r1t9jE59GgTEnnv3+6swwnTm5eB6zEMXU9pGVEUoR9lvVSM0yZAyjXXUjw65xG9dJsu3UvqpBtLEHKc2bUmQQfEzVPN5wuj0+7lwHytL47h1uWgpIAzDWJ7+X53qviOBr1JGYsYhSYgajQAd+njoNdKz/jnHeI4YW7T2y7uxKmM+YKAdAmpGuomrSdP8SuHzYlO0zKBANoL3TnncjfxqonbjoiHRSVbSD+qcF6NJbsXAO07CAduciBykxQtej9y39Y6zBhVBDHXn4nao7nTYi2TdC21EHRi53GkBR4e+iV7pjZZFYEgyphhE6zodjtRBOD1QTp5Bml7s8GdgGcAMdSCYI8K+0THGbUDtCvlU8wd1Ta7ssex3DettLkyg6GTpspkad+lVvS+uezhSObPr5qtFuGtNlJ3gA9/q/6UJ9JIBw2COkBvgFB+6s6G/OAP3hamsJMVHpa99P7WW3hjpLk5e7LbVEHsLZz7BQ/gVshGbULlnL3kalpnYevEj1a89IOKPjCgYKGsygQHcEkgCSZbvqxwe8OpZD2gpAGUaseRAiYWBPeKY17g667hdo27Y2goz0aQi3eE/8AlWz7TbmKccG4YKTzHxMjT2SfOKVuigDLcI2NuxPn1SzTFwy0HtWu6F+Q0HiTp7qD4uKj05++iR0puWX5P8lY96TCq8ScqN0tE+J6tZ99aPwDBr1+HQEA5A+uoGVf6j3UlemjBZcZafc3LALeas6/ILWj9FMIrXBdZS72gqZVMZZUGYOjBpKxyjTWteFoI3OGaSrnHgLQOGrkOQiARKiZEfsg+B+BFWcdxG3ZXPddUXvJ3PcBuT4CljjnSDq4ROzkGfVlDAwewAx32MHv5Uo8OxV7G4o3rr5hahUUjsByCdBziCx78oB9YUhNq2ssDkJmPTOd6jgLS8HxZL+bIGlGAOYRqQDHmAde6fcQJpAwnTA2VazbwjlwxZizATJnOY3BAmZqVenWJI/UWhqBq53OoGk/nuqjdYwNBecqv9O4n0pj4hZbrkYbBgG15MN48GUf4jU6tCa/sGff/WknifSHHBsxRbXZgLqZgyGMgn2aDXwogvSO7csXlaybbJaAVplWe52UAEAjUqfbRotTHK7a1c+B7G2VX4Rfa7dTEnQuT5ZTIUDwAQfGnfD3MyhvD/WlrhmHXS1bIKraKDzQlfZqaMcDxouWgy7HccwTrB8adkS6u39IJ5H7jVJ7gZ7TqQVuAqdNSIzL7obfaTQPpP0lRi+EQZrmgZiJRCYIkEQ2h8h74qYbitmxbhpKhy5cauNTJYQAREAZeRGmmqJ1DA/aSmBA8t3UrPSPhC3L+GcnKVLq5AhipymSRyHV79xr43Ryyqpdt2lS9bYKSBB10nv3IPmKu3AGQ3JGVHYSp+xoCwaYBBUMP4TyNR28YEN1SQy9XM6TPajQeKjXypwHGEE2eVTf0e4Nr5ZrCElZJjWdtzzk896M4HgVizDW7a25GVggyiJ0MCBI+RNW+G4kXbYuDZhP59s1YRNweZPuqpJ6qEK4pmCmzbgG6CAxMRpBgQZMHQbDes9476JVugujOGOpI7TZuRM67d3fT/xfD5rdsne3cU+MTlb4En2Vd4ZezqG57Hxjv8ec1e6au4Wf9A/R9fsYgX77yy28g0kamZ1M6zJ7vl3pYwdzEPaspb3QyxOghuXMmtJO/s/PzqlcQHELO6qSO7K0g/FV91dG/abVXC8L86Y7oJjEOazbdxAEoCDr8Msg61qXog4ZibWHKYhCBmm2xM5lJUkCdoI+J7q0jqhBAAAP55V4y5kjXUR/X31S6VibSj05sEYjhzruLzKfJk1+C0b4nhgbDTrBB112MT4aGh3SfES2DOmtxxr39W2nwPuo5xAfUXPI1UDKK5x2N++qWukNoLgbkjMFe08FcwgXFnSNoU76V745wlThUdFVGDpJQKpykjMBpE693KjSpmsP4ow+f41BdWcGR4A/I1V0YccqWzObVFesN0etlAZfbvX71rqJ4U9hfIV1R5TOyqZX91guG4JjcO4b6NdnxRoM98fiNqudOrTthcCRowaTG6nKNxuO7XurUsF01tXIXtZucAfjRe1dzjNlJVgOYEjXx8fjWYHU4ELT1OtM49bQFg4t2yZQNdJJLESxBY6yQDlYetOYSTqN69/SFtNmYEab5kUjSBEvI/e07RjYVX45hWLKLYJQrKxqADcYARyBAXTxWiz9HQti1hraoL6MDckBWVmAUSWgzJmPDlE1pjw0EeuRJnxN3DI+EU6COGW6sqYCCQZBCrG402gec0Z4biwlpQNcve0QRprPPs1W4GtsXnAuIXXq7LICCysqwSdYy9lhIJHZNeOHsp6+bnZzMG1HZNoy4aDpAIOuhHfRtXo4dTG2MyVtSccssb3PLOVnXpRxiXcWgVCrqoV2kdqTK6DQFQYmda1TozjMq3BMHrCLgnxIX3qFPw5ABb4x0Qt4jEte6rOGIObtwdAZOXTeoOHcSuJjLlt1C5yD2VYCQNu3zIAO+80PTPbRivIx80iSMN7wMfwvnH7963exCH1Llxnzd1vLmERoJWF9lHeit1Us2tGyMMzjmS8Fz4CAE8kNAukl/q2u32Pr4dUUzINwp1bCORA7R8qz7iXELl3VmIXYLJygDYR3ClpdIN4vvZ91oteZIzQWzdLcJbuXnv2nBRhFxWyypUaOEbXL7JpB4fxO/auwbmQTuqqB7wv550qcNVBcUXWypMsQJaN4Gm52nlNPOE4jgXTtsueTAKkKiclCwdJMzOvOldRGGkkDlMRDa0A5KabfHLbW82IxJaBzbb27bDapLnFQuGDO9w52w7A6Arml0UxBAyWwJ37R9gbG8MwWMtWLagFk0VlDBYzdrMSQFWJMDQQe+r17plhimItPh8S5vMMhS2CuRf1TL2p7JE6jwpjQacM9Z598LP1UhvbWFP0z6RqOHE23c3HuqhDmQ4MuwIGkQOWgBAqHopxA4hVTMVE63AOrYMSScmUw0McsaiAsxsFriWEXE4V0BK3LLC7lIhojK4g7esh/u0J4zxN7LrYtOyLZtrbbK0EtLMxJXnmuMPZTsrBe48K8A3N8sDPNp16U8NxVovet3jcw+aQV7LKPtZlC9oA65pPKau8Nt3sRZe2qW0GgN9mYZZiCp+0dRp3nlWb9H7n1nWO+VUIgsxInu3jYa+HnNMnSW+twZ8PiPrLYDMFm2WXQ5xETG8xsZ1Amsx8TDKAAnNrmgNJHzSINxUWsW1hWZxayoWJCjQHrGgLHqxJ/eI7qYsNheq+uUZw7lrgAJCo4QpGnaiAZ31M0hcJ4QL9zDXLhYh8ouDlmmczd5I798hpxxPTFwuIWyOrdUc2zppAMHXmB57VqxwkEuCzp5Aab/wArROH4+3cBFsrCxoOUifxq0TWDcA4ucOOsv5puqWDkyzRp6zGTLSZ5EknQk0ct+kK8ABZxdsnTs3kA310uQFB2GViImOWoS/OQrHSk/Scd+if8YwS66b9YjMTqYloTbx7u6kq56QnwuIazkBkF2mRkzEkKIJJIGpPjVLhPSy+MQ1ziMjYqhVYPqgZFOmontTGp175unnF7dkPe6m3c64WlVbqzKgHNsdYyjUH7Y7xRXOttA1hUZFtfThY4RGz6W5JC27dzWBDlYECc3ZI3PfGmhNT4vpVedDirSKOrQhgCWGUdrUkCDMD/AFrPsP0yzkK2HtIoQqBZEcwZVSdTy01INNXR2816yMJ1bKl1u27DccgAJAiMzSZ0is3dN5gaDhMywsjFuCauhHSy5iw7XAAoBaYyhdYAmTIOsE/snyo9xW6Rh7jWmghCysoDbCdJBBn76xrEYS5Z/R7YhLNoNfDvkXNcntMSYzBCg7xEDaKmbGOLcLj7DFyWNnOwBJkkZ1EOT4qPds0d7QWlAMbXU9vCb7OJus2V7jOFd+ybaD1cq5hlE65j4ajv1bL3EbbW7iC4hcKQQGEgwdCJ0PhWY8EvYgsAVtyftl2kFis6hJnvE/dRfg3Cb98vib9tbFvJKICJkAk5o5ksZ15xAkmqxSPc0CuvdVfG27tPeB/V+01A/wDsjR+z9wqzw9pT89wqndecHP7o+6mksiuCSbanwFdX3Bn6tfL8711QoWNLiFTUuqsDvMCnfhHS+ycNkbE2bdwAqrFxppo0TyJ+ApDxXBMQyn6m7MmOw2/uoXi+jeLKlRh74PhbY/IVkxtDjynnps4D0WUm4cz5guY5T2ewQoCgg6QTqZPPenrEdHcO2JxFxrCNcZQSSsk5QIPfvWdcI4djLgm+MTYU6BLSupOu7kajWNCaqPfx0sPoeKPKRn1AO8kCQYrVbLE95b26nqln7wAb57LXeH8MshrcWkGZM7Qg1eUGYwNW8d694vo/h3Uh7SQc+aBEloDZsu8gCZ7hWMjCY+6Tmw+KSFIDObhMdwgfCRRjonwJ7SCRjLN1jldkV+0OYMrEbHN4a71SaSJpA5tSxj3NLrqvdPuHwlvCs1u0MqA6KJgaDQTy0FRYvFLcBS4sqQJkGJ1jX7xX24HCgKbjZRq9ySx7ya+JeuZgCGHsPvrIc8hxLeEw0XysH6SXFfF38phEdgikkiA0QPKi/Qzglu9auu6KxUwMwmOZPnS/jb2e67RqWYse8kkk/H4U9+j7CThb0cyfkK2IjZytDVN8uDCuYXoJYuXLYNpB1mxywPgRTfwj0f4Wxfg2LTgJIJQHWe4zFFsNggPop/Zn3n/SjBXtz4UVzrWKJHDqlni3A7HWNNtRI2HYDCNmCkBh4Gqd7hGHaCbalgdDLSBqdCrSNfvpm4mCCCO7X8++geMU5vVMeGmtZk1h3KKw2Fn/AKQrK2haNiUu3bjM7h2zHKoEkknkxn+lW/Rz0as3MN1t20lx3uEKzqGMbfa/eDVQ9K41w3Zy6P7dVn8+NNPozn6Ban/fGP8AE33z8KY0/S1oy+nShw5tX7nQ3CuHz4ezKkDS2vMxyFFcP0JwKqIwljbmgJ2jdp5aURs2v1k83J9x0+Iq4KZdSyTI7uUoN0fsK9zIot6n1SVUDeSsxoDy5GkK10hwuIuwHVMwKdsZQQQRIO0ag6n2U+9MWZLGKccrb/5cVgVmwdNNxAocUzmEj3TsGlE4NrUMf0UtXxZV84NlAOyw0k5mExG5ifDuo/hPRHgYGuIaROtwD35UHfUvBcD2HUclUDwhu7uim22ArZfDSjytBKVZNIwbWlZ90m6J/R8i4R2RQJCXCblsnNlMhj2Sc6arG1DLfRk3ifpFgN1JgFGLKuYsSAohig0Hq6QeQBLp01xLIbDKFPaYdoE/sEEQdwVB7vCpOjFrsseZdfgDUeWK3KBM6qtK+G6JYBVF28oRCOyczQ47tTmEFRt8qp8S4BcW+9zDAnDsBlyXBmAURLK0GOcj2nWtAxnAQ4UEBgu0jlyDDnEnUeGndB1dhstpgquozKEbK4AMZhlII1MTHPXWg/mDiFbznEEE2s/xVpruEuovZuOFU5+aq5ctKzJ1C0Fxfo+v2rN29nU9UM2VAxJ1EmTGykn2Vo3F+GOGSWt3M5CZycl6CQNUTsNzOYRtqDTCOFjqbyesWDqOW6x8aLKA71IkGpfGNg4Jys/6PYPFXLaXDlZX7QLX2IOvNYOoywRHKiXFeAXbt4uHKgIFtQScrayxEQSS0cjoKg9HhP8A4emYAjO0eWh/mLUwPdb7K/n30i+Z3AwpcwMeQEHbCY8nL9KyIVPqE5p5GTb2nkI868WLnElXK1zDXBqBbIKCORLBc0zy+NF2ZgIyn41GpYcm11jx91U89yrsC+2+I8Rgf7KPz4611WUuGNh7/wCldVPNf3XbR2RwIYmQT5/1qPI3Jgvtr0rld4HmQPma9pifEe8fjQGtCqSV4S6w/ZPtr42J/hn+L+lSm+DzHvFUL9sliRl15zrRyKCgL6+LI0zIPIz91RfS9NXX3n8K+YjBlhHZnvG/wqtb4drq098zSj9wKM3bSnvXwVIDoNN+1/216+kTqGWfAN51A/D/AN4R5GvNnDkMSDI7gsffVS5WACwO457akD1pPmARv7a0z0e24wTd+oPnMUF4wyizcUsoYKwIJEzBEec6Ux+j+z/+PJ5k/NhPzrT0kxkuxVYTmtduhHytHtWexa8Ktn1vZ99RWtkqYjWfCnViEodxn1RM8+U93KgjODBzP3+r/wDKjnGHhQTtMfD+lA1xiDSD4a/0rP1H1JiPhZv6V8fmv4dJJyoxMiPWaBsf3KeOgKxw/Dx+1PvZqTvSJhS90uVhQgyEkHXTY+bGRTd6Pz+hKvJL7KD4ST/7o9lF00gJpaWoH+kb8j+E44Y6uO5j+fjU5NQ4fd/4vuFTE02VipW6YuOpxAPOy3l6h/pWJ8PwpzWswIUsoDRp6w+G9bZ0tSbWIEDWyY/wsNPdSD0Tw3W2HDNAtkBYA1EAx7wRNJkOMlNzlbWjkEcDnH4Wh8Ct+t/CsmjN9ZafChfCLRGcz+x+fhRjL2ifCPiaedysYpX6cOCMP4Offl/GKI9H1+r/ALymh/TezKWz+zdWPaDRbgCfVj3/ABoh/tqEXJrIrzk8ZxAU5e3EjQ/ZHKtcNZWcPl4xiCSZ61So8DBJ/lpSQ0W/Kd0tbZL/AMU08Ew0hyde1aP/AFxzpqZYDRuZNA+BJ2DPPKf+qjxNMSZJSYws19HQIweVpBFxiBoDDBTz8QaYc2/KPEfhVfDItiULS4gMQNCVEaa16bGqdJPuH41jW4jIynpHB7y4KRFnvMdzD8K8MRsS0a8wPur4l4eOvkPjUb3lg6HuPaA+MVCqva3QO7c/bHf511UlxI5If8Z/7a+VZckvpzxa4uLuIskAkxr36eyIoZwzpFibNwOs6cjzHcZ+Vab09wFsWeuZQbgIAOVZ9sDX2zSNhXXJMJz+z2p17yBJ10iBVw4BtUpFEJ6wPTzDNbVncoxEspVzB56hYias2+mOFJjrgPNXHvOXTes3t8QYqrI4EbgdknXnGn5mhV/H3XYg3CF3gGDoPPx+JorIg5DIW4YbHLc1QqwjcOp+/wAqkL+X+IViGEsx2gZnbWT+Nan0RM4MGZMmfORNDkiCgYRe4h71/wAR+QWvtkjafdNfbl2q5u6GN9/hNK7AHClayVh/HNLpJ9XQ+8t9wNaX0AaeHf3h4aZo+EUu4E2mtHPlEb5lka+JH5mnHo4AcKwGxKxy5gVoxyl0zmFtUmZ5Q7TsaPvCfLOy1NUNr1V8/wAamimllID0s4ktiyrupYZwIBjcNVBxbylggOkjfur76S7c4B99GQ6CTv3TQTgfSTDtYS290I+QKc+hmI32nwmktQyzYTEfCp9MZdrKqqqdQO6Sw1ncUxdHsA1qyyNE9ardnbtR3gd1A+k6gXbBVg20EEEHtxuKaOFHsNPJk+6m2QNDWSdapcZTtLOlotZGr+LfcKlIqICM58fuFTLV0BL/AEgVjnCyc1uMo5khx+HxpM6P4JbNq4FO7gxPw+FHOm/SH6PeUBolJIy5tJYcx51WcAqGH2suveOXzoMURM2++E0JaiLO6acPpaJHILRJG5+FUrSdhvZ8quARA8KOUql7pqn1U/vp8CaI8CbsAeFVemFucPprDKf+oVa4KNAPD8KsT6FyKTWecW4aw4rcv7KOrHmcqT5RNaHS50kwOUi5Or3UEcgAv4qDS72OcW7e/wCyNFJs3e4pW+DeqOWnybSipND+DJCgeB/maiLLRiglKnGb+HS6xfMXJnKpkgExMbBRIk8poe/GcKNmO8RmBg8wdYnWrvH+CdbcYgHU6kMVkTsYO2/vPfQZuh6GMy7TEMRofb3Ae6s1wF5TTeFZHHrAjIqse4lSfnX3/wCpGzZRbtDWO+ocN0VtISwDTtsTppp6x/ZHKrNvA4cHtONORIBHsiq7R0VrCspxFiNl9iaV1e1u4YCM/wAWPyrq6lGFa6ZrOHAP7QrPMT6jDxf5mvtdVSrM4QnFoMlzQaRHhvQW2gyjQbiurqbhUFOfDMMva7K6LpoNNtq+YvHXE6tUd1GU6KxA9wNfa6ok5Qwm3oR28IpftHO4ltTEmBrTNdsqFaAB2TsPA11dSf5wrHhY1gv1N3+JK0To9/s/+H+Za6ur0up4/VJx8J4s+qv576lrq6kFZLXpE/8A193zT+cVjF9iXbXYkCurqBLymIuER4P6wHIXK1fhHqv5r91dXU7/ALbUE8lFeT/nkKkXYV1dQiqrKfSz/tif2Q/maj2FH1NvyT7q6uq0X1FEdwE42x2fYPuqY7jyP3V1dVShoX0oP6M/93+YV74Vv/d/Curqt+VSidB+lH6u3/ar99dXVzOVVW+G7DyP8xq7XV1VKlBcSdW86pX2hTFdXVmu5TA4SZxHFOSQXYidiSRVWwO2fIffXyuq4VkXsjsivtdXVRWX/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www.editoriallapaz.org/images-default-folder/levitas-sacerdotes-392-29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3489602"/>
            <a:ext cx="2688233" cy="280035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t0.gstatic.com/images?q=tbn:ANd9GcSCKIHbsZ8SQ7TQTIFJAyx9qHxTPk7Sg-0hg8oFCJeaTNeEG7A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0172" y="332656"/>
            <a:ext cx="2772308" cy="2437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667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2052"/>
                                        </p:tgtEl>
                                        <p:attrNameLst>
                                          <p:attrName>style.visibility</p:attrName>
                                        </p:attrNameLst>
                                      </p:cBhvr>
                                      <p:to>
                                        <p:strVal val="visible"/>
                                      </p:to>
                                    </p:set>
                                    <p:anim calcmode="lin" valueType="num">
                                      <p:cBhvr>
                                        <p:cTn id="15" dur="500" fill="hold"/>
                                        <p:tgtEl>
                                          <p:spTgt spid="2052"/>
                                        </p:tgtEl>
                                        <p:attrNameLst>
                                          <p:attrName>ppt_w</p:attrName>
                                        </p:attrNameLst>
                                      </p:cBhvr>
                                      <p:tavLst>
                                        <p:tav tm="0">
                                          <p:val>
                                            <p:fltVal val="0"/>
                                          </p:val>
                                        </p:tav>
                                        <p:tav tm="100000">
                                          <p:val>
                                            <p:strVal val="#ppt_w"/>
                                          </p:val>
                                        </p:tav>
                                      </p:tavLst>
                                    </p:anim>
                                    <p:anim calcmode="lin" valueType="num">
                                      <p:cBhvr>
                                        <p:cTn id="16" dur="500" fill="hold"/>
                                        <p:tgtEl>
                                          <p:spTgt spid="2052"/>
                                        </p:tgtEl>
                                        <p:attrNameLst>
                                          <p:attrName>ppt_h</p:attrName>
                                        </p:attrNameLst>
                                      </p:cBhvr>
                                      <p:tavLst>
                                        <p:tav tm="0">
                                          <p:val>
                                            <p:fltVal val="0"/>
                                          </p:val>
                                        </p:tav>
                                        <p:tav tm="100000">
                                          <p:val>
                                            <p:strVal val="#ppt_h"/>
                                          </p:val>
                                        </p:tav>
                                      </p:tavLst>
                                    </p:anim>
                                    <p:animEffect transition="in" filter="fade">
                                      <p:cBhvr>
                                        <p:cTn id="17"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0" y="274638"/>
            <a:ext cx="9144000" cy="1143000"/>
          </a:xfrm>
        </p:spPr>
        <p:txBody>
          <a:bodyPr>
            <a:normAutofit fontScale="90000"/>
          </a:bodyPr>
          <a:lstStyle/>
          <a:p>
            <a:r>
              <a:rPr lang="es-CO" b="1" i="1" dirty="0" smtClean="0">
                <a:solidFill>
                  <a:srgbClr val="FF0000"/>
                </a:solidFill>
                <a:latin typeface="Agency FB" pitchFamily="34" charset="0"/>
              </a:rPr>
              <a:t>¿</a:t>
            </a:r>
            <a:r>
              <a:rPr lang="es-CO" b="1" i="1" dirty="0">
                <a:solidFill>
                  <a:srgbClr val="FF0000"/>
                </a:solidFill>
                <a:latin typeface="Agency FB" pitchFamily="34" charset="0"/>
              </a:rPr>
              <a:t>A</a:t>
            </a:r>
            <a:r>
              <a:rPr lang="es-CO" b="1" i="1" dirty="0" smtClean="0">
                <a:solidFill>
                  <a:srgbClr val="FF0000"/>
                </a:solidFill>
                <a:latin typeface="Agency FB" pitchFamily="34" charset="0"/>
              </a:rPr>
              <a:t>bolió Jesús el diezmo en el Nuevo Testamento?</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1828800"/>
          </a:xfrm>
        </p:spPr>
        <p:txBody>
          <a:bodyPr>
            <a:normAutofit fontScale="62500" lnSpcReduction="20000"/>
          </a:bodyPr>
          <a:lstStyle/>
          <a:p>
            <a:pPr marL="0" indent="0" algn="ctr">
              <a:buNone/>
            </a:pPr>
            <a:r>
              <a:rPr lang="es-CO" sz="5100" dirty="0" smtClean="0"/>
              <a:t>Recordemos que fue Él quien lo ordenó en el Antiguo Testamento, y Él dijo que no había venido a «abolir la ley o los profetas» (Mat.5:17).</a:t>
            </a:r>
            <a:endParaRPr lang="es-CO" sz="5100" b="1" dirty="0" smtClean="0"/>
          </a:p>
        </p:txBody>
      </p:sp>
      <p:sp>
        <p:nvSpPr>
          <p:cNvPr id="5" name="4 Rectángulo"/>
          <p:cNvSpPr/>
          <p:nvPr/>
        </p:nvSpPr>
        <p:spPr>
          <a:xfrm>
            <a:off x="251519" y="3729488"/>
            <a:ext cx="5472607" cy="2677656"/>
          </a:xfrm>
          <a:prstGeom prst="rect">
            <a:avLst/>
          </a:prstGeom>
        </p:spPr>
        <p:txBody>
          <a:bodyPr wrap="square">
            <a:spAutoFit/>
          </a:bodyPr>
          <a:lstStyle/>
          <a:p>
            <a:pPr algn="ctr"/>
            <a:r>
              <a:rPr lang="es-CO" sz="2400" dirty="0">
                <a:solidFill>
                  <a:srgbClr val="FF0000"/>
                </a:solidFill>
              </a:rPr>
              <a:t>Mat.23:23.</a:t>
            </a:r>
            <a:r>
              <a:rPr lang="es-CO" sz="2400" b="1" baseline="30000" dirty="0"/>
              <a:t> </a:t>
            </a:r>
            <a:r>
              <a:rPr lang="es-CO" sz="2400" dirty="0"/>
              <a:t>«¡Ay de vosotros, escribas y fariseos, hipócritas! Porque entregáis el </a:t>
            </a:r>
            <a:r>
              <a:rPr lang="es-CO" sz="2400" i="1" u="sng" dirty="0"/>
              <a:t>diezmo </a:t>
            </a:r>
            <a:r>
              <a:rPr lang="es-CO" sz="2400" dirty="0"/>
              <a:t>de la menta, del eneldo y del comino; pero habéis omitido lo más importante de la ley, a saber, el juicio, la misericordia y la fe. Era necesario hacer estas cosas sin omitir aquéllas</a:t>
            </a:r>
            <a:r>
              <a:rPr lang="es-CO" sz="2400" b="1" dirty="0"/>
              <a:t>» </a:t>
            </a:r>
          </a:p>
        </p:txBody>
      </p:sp>
      <p:sp>
        <p:nvSpPr>
          <p:cNvPr id="6" name="AutoShape 2" descr="data:image/jpeg;base64,/9j/4AAQSkZJRgABAQAAAQABAAD/2wCEAAkGBhQSERUUExQWFRUWFxwaFxgYGBgaFxoYGBcaFxgXHRcXHSYeGhojGhgXIC8gIycpLCwsHB8xNTAqNSYrLCkBCQoKDgwOGg8PGiolHyQsLCwsKSwsLCwsLCwvLCwsLCwpLCwsLCwsLCwsLCwsLCwsLCwsLCwsLCwpLCwsLCwsLP/AABEIAPUAzgMBIgACEQEDEQH/xAAcAAABBQEBAQAAAAAAAAAAAAAEAAIDBQYBBwj/xAA+EAABAgMGAggEBAYBBQEAAAABAhEAAyEEBRIxQVFhcQYTIoGRocHwMkKx0QcUI1IVYnKC4fGiJDNDkrKz/8QAGgEAAgMBAQAAAAAAAAAAAAAAAwQBAgUABv/EAC4RAAICAQQBBAAEBgMAAAAAAAABAhEDEiExQQQTIlFhFHGR4TKBocHR8EJSsf/aAAwDAQACEQMRAD8A9MlzKe+MPC/rEa0+sNwfWJExxIjikiOdXWm0OKDHHEYZ/fCOiO4TDzEHER197Q0zK0MSKMRNFiBypx3jilHfeH9VSOLlmIbSJojMxtYYq1kZRKLPxgiVYU6jzgTyV0EUECptpyzhhmrOQV4cotcKQKBsvSIMI3PfEKbfRLikBpQrXzIh8uWdSPCCDLhJlwWihGPtDgaw+kNwk6R1pHabHJ746Y6iWSIkTIaOs6iJCofDmEcObRaytHPvHdIckQlJoItZFEaVGE3AQ/BD0pziGzgdax7746gd9YszLA0A9mGFQrU5wn6r+Bp40Va1cDCKvfhBqinjlDAhL/N7aLaymkESqOGZ9YOTIGiT390SYgNs9uUR6vwiVjXbKgzKsxiaXZydPGDJ1pG0R/mjE65vo7TBHfy7Cp91hEo4nOGTZ7xEpUck3yc5Lom64aCEZyiKA+EQ9aYemaaetYlx+iqkISlHYZZw6VYy3xeUSIWdPoIq766V2exh582p+RPaXXgMhxMUk2uwkUn0WXUtuYYE+3jGH8XrGFN1c7C/xMk7aYo2Vz26RapQmSVhaDqNDsRoeBjlkrk542TotBHlDVzCYKFmSPKEQgRymukQ4vtgssxIId1idodjGm/pBNTfRTSgdQJyhS0HWJlTaQ14tqZFI4IYuZEhA+scmSg3sRGtltMSKVNEPK84eEJGnjD0JBzH1ispyJSiRJWT75wlKzpEqZR8vvHCkv3xXWidEgcqjnWHjE4lmJEWYO1YhzRPpsGRNVx09I6tCicoN6sDSOKPCKa/onQV0yT3RGUsfGDpwpVohwesE9Qr6ZDhfeHiSTEuD0iZEoRHqE+mCdRUOYnlyA2vhE4A9iIlz9veUVcmyUkjigPfdHinS+yGTNONIX1jrCiDkcgTpX1j2fE8YDpbdqFpmBS2KXKUkB04y1P5TtvlAcr00xnx1qtHl01aj2sLA5bcu+Nt+D95qTapsl+xMllRD5KQzEcwov3bRQ2hI/LoSCl8qDJ3T2jqHw8jyisuy1mTaETEqKSlQLjPC9R4OIJF2dkifQd6W3q5aljMNnlDrJbUzAcOhY84qVzBaUCdKJXLmIYBiCP7eYIgzotZCmUXDErVQ50plplA1leuuissUfTvstESxEhSPOHiW0P6vOmsNKaFdLBVp998dSjOJUSNyIkMoDX3WOeRHaGCrIhxLxIJQ291hCXw91jtSO0jAiJJKIcEHQQ2TKVuB3xDmiVBjwrh7rHOsrlrvEaJxI7h6x3rK98L0Gsdjh6ZtYaK6bQ5IHvuidiNzhmAQ1UxOx1iVSR9IDtd4ypZZZKeOEkeIjnpW7JSk+Ds5QfKIyr34xUyekUpMwgrxI/cQQU1rmzj6csrxSxpHRyRfBMsUo8iTLESgge+UMCoatQAqw5xDdkVRyZX3yiFQgK876TLbCMRUWSNVGmUU9q6TqSl1BKBRiKmppnTQ70g8IOXAGc1Hk0sYf8AEywlcuWqWl1jskp2LMDX4XfOH2vpRMT2kEljktsKu4M3dFldXS+XahgKRLmAVToWzI+3KCZMEorcrhzxb2M0ehkz+HgKQFTAPkLu5xO/KndGNtPROaFEJGI4QTpmTlyo8e0rQOXKKS95AwEl30YsTWFHjlDdMfWRSpSRjOj3TebYFmUoddKSSAkliliScJ4uSxfuje3P0iCpoUkgypx4uCp2PiwMeR3pLAnkD93pFl0OtRJVLJokFQHIvTw84by46gpIThL3NHvIWPffDlqDQKmY9dwIkUoN3/eF0izYke/OEsuffGGoZn96x1PvzixUTRJTf3WGAP75w4t774hkih1nERf5iSQYqzhgp75w9K28Ybi9+MdSqv8AqKUMDhNyh/Wj33REFgQhOHtuEVs5oeZ3pA9plpWCCM3D6w8TIauYPrHckrYzd4dHcQNC+4L6bPFrZbtEtAAUpgnJ4LMwQ+UWLtSOxY1C2Tlm5VZCqyOkJC1OTQk97U4QPaJQ6yWg1TmeJxBgeEGpmJQQFfCD2VbcD94DmTQFVFUq8QS4Pi8Fl8ASl6WWlMtE2bqHRL4EjtK5u8YHpBOJlCtApHgZbCL/APES0MkIfJLnmrP6RnLWrHLWjUykLHNOfpGlCGnGl29zPyO52Kz2nHKAJqKQFNm4ZqSCU4mKVD5Vinhod4V0zaZxHb0PKO6FOORhvaeNNgYrTNo9CuDpKJyAFUmpJC0vw+IfynOJbymPL7n8VR5wbQQEzkEpWmiiM2ZvfB400vpIhUk4yygByUBqN+UZnkYXDjg0cOVPZmXviX/1SuBJ8KQuhyz+dlp/epSP/YGILVasc2YvLOm1YZ0btGCfImHSeh+WIP8AWGUrw0/92BX77PoMy0ga+3hykd2frDCffjD3p4+sZgxYsNM/dYdh9+McDN3feF9/vEkD0J9+MJhXn94YFCvf6x1xHEDV5++MTWYwOsRLJVEM5EXXjj7eOi08NYFNppCTat3i3pS+BrYJVP8AT0hiLR6+kRddzjiZoag9YG8MuybRKmcNI6ZvDeAVWnt4a5O7UHCOpnh8LuS5G1M4rGCbpP8AqW4CTMrHRM998DLXWOJntm0F9KSKbFgufViAX3gOfZUghQcZUzTmDTaOTLYOEMTOcgGLRx9spPZHnvTqbiXM/qbwDfeKaStjJO6MJ5ZRoOmNndAbUKUf7lH0jLhf6aCM0Kb6EeYjRcuDKkiOSjq55Qd6coInAFRSclpbvakK95OL9RPxIAJGpQfhV9RCV2pYIzDEQbE/a4/zKy5UivsamFRSoV9D5x1ajLdOac0nOnA7iJJSgJqk6L7Q78/OOWxJlhqFJyBq0GjvGy3/ACoqwt0TDqWHjD7uJ/TbPrUtzxCIZEwtMfZx4t6wXdNoEpdnWoOlMxKiOAX7MKvZP8v7h63PoBc4V97wjPECJmAjOkOqd84yVGXx/Ue0oKTNeH44rwo+zDusO8WUZLpfqdoQeFQsdIBxVjuMwWNdohwClLiSzqgMrO8KUTvESb6iv1JUENMopBqCoVbhSOS5bDEQXrme/LlHJKSJiwtiaZHQ6P4QHOnpU6Umu9SeOsZtzk/bsxjZLcPTbAM6F/KIUXnLloZ3PLjCk3fJHxKKjrVh5V0hyrns+b/8zx3gLlkcmyOuCH+MSh+wU3rqCGI0cQ9E9CwjCtNE15k174qLzRIqEY1GtXASO8isT3feKAhMpYwt8zAg1yOzu0HjiyJatJ2rplgCVqITopsVG1eFhCSxqeb9zaQemzYXI7IqWAGzvWArEmUoGaAQ5BJLVO5pHRi2r4ZNgdqDF6D0jl1XgJi1J1SK+LZ90SIluSrs/NSpP2htxAYligbDR6sXL+flBMM25VYPMvaUnTGXRTaI+kYizywoKR+5AUnmmn1EehdK5Tpmf0HyBMedlZASsZoUoNuPibweNKTexlNEk61YESpwD4SZcxO6TpEokpQrsl5a6oO26YitEoKRNSMlp6xH1MB2OeMACv8Atr1/Ysejwzil2UatUK8ZGGozQXH9J+L7x22pVMlpwgmvhFxMkYpdfiTQ8Q30IinQFSQpqg/CPvwENL2vbhlIu19opZ0rAtSXfssdt/tBfUuJY4e/rAVplHESS7mp45xazAyhwELaW9Qy3VHqvRa9hPswArMlgJUH0FArvA8Xi7QksDWpyz0cO0effh0CbUWNEyzi7yAB4tHocuQQskuX8t4wfJySxy03+xo4PfG2BTLOrG2KhGVAzZ1746uUpKkpSzls/wDEGkpDkitddeHhAcu1FRb4cXwu/hmDC/r1tF2H09vYGXPJWQksolnfsjehplDLTaylRc6UPfqMoCtc7CVJX8QCn3IqfpA56PzrShK5aShIais1NsKON8oaUtgN26LixyJkxiFJTiNCak0zCdubQSi5ZoymBT74kt4ExjLzs9okOokIKaAh012rl3Lga7vxPtEp0rCV8FuCK54khzyI74HeSW6Yd40lsbmyTnJJSC7NiHCJFWtAORHI02yMdlWuWkMZZSzihJyofpEjSl5Gvc9Ka10hVymnsSknycTNQTQkkvQjNsRZ8tTAlsWhCe0pncCmwG3fFhIsaQoGhFfoR6xUdJkJJQzYWOg41c6RfHHXyQ9mUdts2JfZUHXiIDsGd9eflCl2UoWlRIoQSMQ0U/jEdvV1a5auZyGQI2gv8yJgxoBYjaucauOctFMDJbmk/ifXpJB6sD4vmU3IARXzr5AQUS00pVZH/wAgtAlnnYSXDAhQ5sT5RnkpJBzdh/8Amr1bygcYL1GiejTWbpIoAJUAQ+YYK2yyg7GRLM+WSde0lqft5UjFLkkk019Zf+Y0VuvB0SwnEkJQAoVALNWlDF8mOKaa5K8off8APUZeJSGxoLMXDkf5EYC7UYusRqyVjmKHyj1K/Z0tEuUpZASkh32bLyjzWdaU9f8AmEJwoMwpw7JI/wAQx8MzJLZkdhYHATVDqRxSoVT3GvjANilgKXKVkoYhzyI+kF3jJIUcJZSS6TwrTl6EwFa5uJImIDKTmNjkpMN4/a7A/wASCbFbjJJRMqj5VbbDlDLUsEkuG0PB4hnWvEDqDlvFXNAFW9WhiVw3jwQkpc8nbVNBVs0GoXiAI29+cU61P3/SL3ohcc20laZbAIwu5ZsRIJ8naF454425T4GJY3JJR5N/+G13FEpU1SS80gJOXZS9e9T+Eaq8betMvsBj3HhkRHLJYsKUSkUEsJbPIOBXi0DXjPZeBQzByfWMCU/UyPLFbP5NKENEVF9EtntqVpIJDtVxANvnfAvVKiwfIVryprvA8+yy0BxiA97xQX2tkuhRU5ZiN+O0L4sMXK0XyTlXA+9r6AfBVZ1zCc8nzgW6+ltqQ4C5kxmwjsEJFRkQ5zFH0jO3pOmoOzitMq7nOkc6OdJzJmFCkpK1KThUo4UAJxEueL0jSej0/buwMIyU1q4PTrr6USChKJwUlSzVK0lQJVlv5gRm7R0ARakqmyVJl/qqSUs6G0KduUUfSq+0qBWlncGhdiKiv2j0noXeMqdY5ZlZsMY+YK1eEGpQjrQ5PSnSLCQkTACpBS+2VWrDbTdqTWhYJzGgXi84jmycAHV9YVFtQwonPQ/7gJV7TUjtpegdxy1HMwO/+pVJhNklJkkmYQEYS5ej4ifFm8IyvSXpZJCkhKJhSAwLBIIqKA1Zt4Jv22qmAKYpGElLVr8x4kU7jGEtl4JU4WXI3B9YPiW90Nxwx0apPk0i77l2haEJUELL4cZ7KnozgOFDYgROqVaJCk4iliRVKidQ+r6+UeezLSMQIdk1dmr6mNF0d6ViYuVZ5iDiUrClVGqQpII8vCG4uS/ITy6VKkau6LymKmATS6WOdQ+FByJ0xHwgW1WpSCliWJINNikaczF+bnpkx7mgOdcilMTgS38w1aKPJFztFUtiplzpijmat5lL58zEs2zPNVmySG2NQO+CykpoVo8jrA/XSwoErcg6bgPFpZG2qRFDOnGKcVJSezISHHFWZ+g7jFD+WCgtA/8AJLStI/mA+4jTSZiVTZ1QUzHUC+hLkHk47oz1vlGSpB0lrYf0LJ+hp3QeDbMrIqA5s4rRLmajsqHEUgGcSlWNIcN2hul2Cv6hkYOmJwzpkr5Zgxo55nziES+0B+6qdseqeSh5xqYlqVCl6WCzbKAApDFJDjbWnAxV2kElh3xcI/TcpGKWr45eqTqRtyiOaqWU9iYBX5uyftHU0tL4Crm0U00MnCMzUx6T+FUlKbPNJZ1TW/8AVI9VGPOlSAgKJLkP46ecbHoNfC5VlKAkHtqLniEfeMnz4vJjpGh4rWs9QlKSNW5PFLfluVKwrAxEkDIOBzfuip/jM3IJSP7eY9BAVtvWapuscpS1Az7RlQwyVLo0NrsvlWsTEhS0TCVDTJvSKW1qS6HSrCFJJdqgEOGHB4GnXwpACUqWANjRqRUT76mmmM+yIcxY6tMUnlSZZ33ZkqKsIXhDByO0DtXPRiHjz+3SRjCnBGIbgZ148I9RBnTbM02WozHcUYkbswAjzu97MoOVJIKi7kaa1avPOB+M6bQ3mSlBSQ7pHMlqmdXKTgQDiLZF2+heL/oreipEvrZRwkugtqzHLuHjGRTZytVKb1f6xoJViUizy0uHdStqEjD3lieUHy0oKP2DwXLI74o9enWpAV2pyEkgU7qHxIgK9rwVKs6VJUSAC5Ad2DnODLbZZUxaUkLCifiCeypgHD6ERlr1vQOP0T1eIB2IYYXBxE1oNNeUZ+PCtST2CarW242VeaLRYZawlJxY3SpWA4gpVQoUC65ag8I89vaanGWWsaYVMf8AkG+kFXjeM2UtSEIJC1KokOiZohQSxZY5Vg6wfh/brWkLVKRKScusJSW/oDqGWwjRx49Nik55I7JmXXMeubeA4sIuOg1mTMtoxKZSJS1p4zBkODAlXdBt9/hra5SXQqSpOoTiBpvjTWDPw2TLss6YLQEJmrwiXiNWriZfw1LUzpF50olcak5W9zTWeUs9WVYjUldW2am2cQpu09krNQFAuScwAPCL6fKlKSSVKYuzFxycGApd1y1Oziu/KFZeV6a1adhyML2srJlnlChWHwgUD1C8RPpA6+rJoFKqo7PjFfKLhV1oCsONiQ4FIDvCzIlihxF9GYZBjxc6RC8uU3VHPHXYAnATRBBBzdjkE6cAIKtt2qmyCosQVFAVxbEHanxMH598M+YJa6pXhUOy7VLtTvjb3LZAqxAEf9xKlcsRJT3gNDWGbbsV8jGq+zyq2SiuViDiZJJpqU/MPCsdEoTUGrE9pJGhFfrB94y+ptIJyWGO2NND4g+EACUJM0ofsKOKWeG3d9o2sVJp9cf4MSd/oD48QMwfElhNTxGSx3VgC1S0EA0/xFnb5ZQoTUVoyk7jWAp1iRNZaFMDUp48oM01cWdFp7oo1qCjhFADrrtG86NXYvqUkUBL9zt6RiJyQhW6ttnj1i7LylIkS0JBUAhIdmegOvF4xPLk47JGr4yt2C/kAMy3MxJ+TlsNX3MMvRKVIlKAIdSvmNGb1gOXeJR+mlKSM3VXNqVhbFq020OS+izlmUmnZZ9N4nsFikpWJy0pJIJRTRJz4knLhFHIQubMCUlKSTmAwA1JA0EWN6WlPWyEAv1QUSd0oAKfEhMD8rK9ocFEuzSz7UMJ3LU2GvmDGav7o6haAxUlRLM7pdgTTavlBkm0fMo5YXP9gLeKoEvO2kIKuJwjyH0eMyDlGWwV01uYq87sMhRRQrIAcaYhpxiwvxKVy5RfCBiRTXAcIPgIrbdalKtMpBqozEE8O0GHhFrfKetlyykpDFQwuAWcsWfUQ/NvVCwnhxtSaNXeM6dj61K1MlQ7KQAlKaYUOTnxaGy7uVMsy1zSlKAewWJUVGgSkUGZZzuaRYXp1U6bKsaVqlhEw4lgh1KCCSllBnzrpoIn6TrTLRIkI+FIK+bMkOf7lGCvF30i2LdxhVN/+GauyV+XmJWlKVlILFZLBW+EZ0eLyd0onEfIOIT9yYopltJJZmiJyqujd2sEWKa7o0nhxN24jr86UTfhCql/hSATxLj6NGam2FU5ScSnWogaDM8OMWs6UHKjnl3QEbSZa0rFSlQLbsXI8IZWN6bFssIRTaS4FfSVWRaDKURQuD8JZs05HWNLc9tNrlqCOzOCSUpThAajkFTn4qN/uMl0m6SicUJCGCal9SaNwy9tFt0UtKUpSVBiDiDfEknjpyy0MAnG9ujO1JQT7LW7FTEypkxQCLQCUDFVmckjmAK5QPc6pZmzVKX+nLUFCm71arkAFucF9KL96wSkl2CgXFHY1B1BKXZqZxV2u51dZ+itawzkksAk5Di/LSA7Rn9Eqacd+R9+W6WpWMucZIbCaEZjEc2o5j02yWcIs6U6plpHglo8lt35hVqlSZjkBYAUwYpUoOT3fSPYbQ2FXI+sGwttblPIq9jB9KroC5aVDNQodlpJbxFO6Mpg6+Wx7K0lxwUKEcjHp1osQm2TDq5IOxCi0YC22TCozEjItMTxGsavjTUo0/8AV+xkeRCpWilk2nEClVFChG0VlvkhLqSSDq2UXd4WR/1EDtaj9w+8UdplhTF+z73hubdUxfGldoqgnNW2u5/2Y9CuaUtVjlrSzBLF1AF0HCaHlGEtswUSMvXSNV0cR/0ZLn/uqS7hgOyrLc1jJ8q4x1L5NbxfdKjQTbvUZKVqUClzhALtqRTXhFSuyYsKmoQGU9DqIN/Lp6hyVNiGuySTTjQQBPlqPVoBYD5iXYJBow5QnHM+xxwrey76PpQlK14jiJCRhZwzKcYqEF68ohvewLQozSxxdkJYBVWoACXyyiyu+7lntMJSWDE1WwDUBokRy3GSpQJKjgchRJpmCRtGbLJqm5EUq3Ky1zZkpKcaWdWLDmpgAA47sopLZf3WLYDChG+bjRjlEXSC9l9YSmYJqNDqmuT/AO4zs+8nLhNTvlQw5iwKraKZJwa9rDJM9KJ8tcw1UsKUf2pfTlFyLuCww7WDsqUpwklyQAwclvCKW7rhnWo9YR2MWFS6MAM2TmWG0aG+b8lygmRKScMvbPJtfrEZXc1GHPf0NeGqi3LZBXTmzFdpROQopdeIp2IL4hxceMaHp/KKZVnnpUahu5SQsfQx5r/FZ0+auZUgJKikfCEoSffMx6Rep/NXXJJLdWiT/cpSAkj/AJeUaEu0uAWJ1KDvfgAu+WFIClB3hWu0JCcI74mmTAhDDZh5RVKmOc9IooW9UjcbpA9rngDEd4guyZ1k0luygPwclh5PA97TXISNzEUq19RLJ3JJ5I+EeJMFunRm+VL2Mjt5s4tBD4QlTNmBvnxOUWtlsrdtK0KFGZTRjAgrViNSok8yTU8neDptgXJQ7lKyHbZJ+hasCaM2bTaiujX2CzKtE5MqYaE46Z4EkEkfzPSNKq/ZaFFCEjspASADUqo77BL+MeXXRMXLmS7QCSpKwTUuUuxD8ajvj1K322VKSpMtA6xaqb9pRLnWgD94hTMna3GMCTXAHabelM1K5gw9pJJoaBSSWbgDG+MxJllYIIKXBBcEHUGPGL1PaxuTicFOhLIIPiT4RoOhV8TUTvypUMGFZY1qAVhjpyguNuPJ2XGmrXRvbIj9B/5j/wDUZO/JAlzgpuzMov8Aq+Uxr7uTikI/mV94pr9sKZiVIVqHf17i0NYZuNMQyQ1JoxM+VgUQMnpw/wARV227HUVIYE5g5Hjzi0txICkK+NBY8R+4cDFbMtJw08Y2FOM47cGVTi9zMWqUUElVDpk/NtBG8/Du6Zc+xrxt2JxqW/Yk57Rhr0RUknnGu/Dq3BMmcCH/AFAQDk+BnI1yjP8APWjF/NGl40vcXsy6F42lsUZ4lfADXtH7CsWsq7ZEplKYqDsTmSXcpToH1MA2q/CTnUNmOyOLCM1ed/lRLKf9yvtHnpOeR0tkaGyNJ0i6QJlpISXOX1jMWyeVBBDrAHaSHLgu4YcIgumxG1rM2YcEhFDuW0fbcxqJN9Sky1CWAJYBGIJASD/Vmo8hFlFYtkrfZMcLy7vZHnNpkYVqwkgfK9KbEHXSLm4egky1Mtf6Up/i+ZX9KT9cou139Los4TXWppFNevTadOJEsKKdKMIZ15JKoqvsleLCDtuzQX1NRZUdXZ1DBhIwkuRxChVz9YxU60iZ8RSSP3AE+ObQKuzWmaajzhL6MrABUGJiceOEOXuHlLJLaMXRtuh6ZEuSsKY9YWLVOEJILnQZmpiwvO0iRY7FIrQdYsHMsGQTzzbZoFuOwokLs0meyet7cwK/aAShFdVrFRqGGsVfTqcs2tSq4VnEknUZNwZoZttAsWn1NT/P+wTa7W6Sp4Ds1oZHEgxFPtAMpLHOGS/h7o6Ut1RrWNIDk61ixmWNE2yEKFUhakEZgglw3zAtlGat1sU5Cd4srVeyrPJ6tLulDEqBqSXJA5kxboy/JyLZfYTddtkSgl8Cm+GgxA1NNYDvR1SlzlfHNfCP5Rn3AUiu6NXcZ9oQKtUk7ACvlGslWZM6YqYezZ5QwpfIhNPP7RSqQnnknktKjLXaSZYlUClKKknYMPX1je3lPXPlomyZJC1pTiWSKMGIG1QYwn/lK0igJCBrhB17hHqXRpI/KygofKDluX9YS8ubhFNIYS0zpfFmLnXRMITi+XUZu3pHbrsypK8aQcbEOeLg66gxvZtmQc0gjlwiBd1y2onbd/f+YTXlTexLg32XHRi+Za5cpClBM3ERhfPskuH0IMdvdQSojVJ8j6RnpVmSl1JYhFSp2Zv6qvFVfFvnSXZeMYArtuWBGTgvSHsHlN+2SKfhnyg69LrRMcpJCq4VZ0/ad+UZK3XXMQ5wkjdPaH38o3SJKsALJL5gOM+9vpAVsCRlnqC4PusW8fzdLel7C+Xxoz3fJ5rbpRU4CVPyP2jVdBbuSmRM6wGpB2r2hAV+pmpms2EFLuXerjKNF0dSBZUj4jV//YxbzvLlkxlsXjem7FPnSk0SgKY5kv5Rm7ynuS6EAVYBI+rPGo/h4LnD9GbOKS+7AAknIMfE0BfnGfhye4M4th1su9KJSZRJIThdI7Kcq5ZvXOKO8LIZ2oCUBkywSEgDTd+Ji7vC0gs5c4UudzhDxnLdNKVOfhVkoaGD4tT3NVxgoq0V8yyoQe2lSePxJ+8W1kKVDsKSeRr4RXzba3ZmBxorh6wHMsSScUs94hlrVyBTUH7f3NTiCebZxT2+/CCyT3n6ARUz501NCsnnFfNWomtY6GBXbIy+W0qSo234mWRap/5lJJSsh6/AQBhbgQB3xb3xdZmWCzTph7Sikc3luo8KgQFel4GbLTVwsg8N/q0Xf4iW4S5VmlIIIQMOmYSkfQHxhuT2aQhhXujKRhp5CSQKARImc6IBXNJMPlzOyYFRp6iWSgON1epjZdNbDLVZ1KXRaQkA5O6gG8zGBsdoImJJyRn/AG6d5aH39faphAJOYVzbLzrF1sZ2aSlOK+C76MWcrn9Wk4QUKCjsksKcSfWLjpJaUlSbJJDIQBjbuIHrGKu+3zEAsWK82z4B+A+pjR2KzGTIXMUSVq3d3OQ3ziEqFc2RTnaKOWrFPwj5SpTjvY+YjcdA+lQW9mmPjQ+BX7kg1Hdpw5RmLxunqJInE9tQwkPkDkRxFXiosIMpUua5Qsl0kFmGEt3MR4wDLjWSLj+g5rWlS7Pa5tuSNCa7HlEM61pUGqKZhifOM/Yr1mLlBeIKNQqlRx245RKmYc/YjInjlje5yyauAK2KtCELQAlaVEkkUVVqMo5UGsZzpDeayKliosQaEAcNBlG0Id9f9wHeF3omjCtIO1Kjkc4Li8hRfuRLnKqTBLp6eSurlomOFBKQSXZwGJpF1JvxC6oCVDm8ebX10YXJLp7SdIpZdpWk9kqTyJEMfg8WT3QYt60oupI3nSi2Y5wfLCG7yp8+MAWW+OrSUEHVSWUQGoVBt/vGXtF4qmDtkkhmJz1PrA5tKi1TRwORhqHjpRUWG/EpLg9FuDpMCpcs1FCnI6V20bviXpPbgoIQBRytXEIZh4keEeeXfbjKUFARcW2++sVLbJKSVd7U8QIBLxqyqS4Ox5lKVsPlXipTkAEecVVomtiIJKfmSc08ohFvT8RQUk5kK9IZNtKVGilJPEfUiGIwpjcsqkuSRFpSRgX8J+FY0iBd2LBdJpuC0MCWcKqhWoqx3hJXNl/CcSPEeGkE44A2n/Ehk2bMRmoHgawMq1E6DuEFi8JZcqlhzqP8ww2tJyRTiYuvyBSrqRbdIZ65aQE/ApRKSNHqpPixHfBXSHpD1yJLZ4MRI3Vp3MYktBxy1IUnTLYvQjlGbR2GSpuyo8mOvjAcM7jpYKDSkgiygqJOkETSyIjMxn5GBzOxIHvWCmhaiqLH+HnqUzQHClMfQ8s/KK9NnM60BCal2p/KPvF3cy5k6SJKRSnaOSRVxz5RH/Dfys5TF1AviycEO3Iu0S3Rn44vLN0X9l6OypWEqIKszz2A1g2YEukrGFCe0AohLnSiiMqwRNvyyIQ2JCSpOaR2g7ZEAsYywtUhKsUufV/nlYvOhjn8C62BukF4KVMZeFinsgGmE7Fs9+MVabxxIEpbKCaIV8yeR1TTIwRf94pmFJK0rwhgEpKTVs/CKJCqvEJBnkio7GoSmdZ0pmS51CMssw7NUGDLF0tUE4VgKLmuXcwjMm8lqSlKi4TlCC4Fkxxns0DeaTNpJ6UjZu/jB8i+gsZisee9ZxrE8q1EawrLxYvg5ZmbudaMYIplGSv24jiK0V3GvdDrPbmIrFpImhVQQ7esVhF4XaLa1PkxK0s70hmKNlelypmpcAJU1DvzjIT5BSpjmIfx5VNFJRoYS+UPlqKS4q9K6xEkb0h5Llk6anTlBS8KW4Z+ZQgVFeHukNTeD5S35msDJsraw6bMUPmLd3pEaUE9SRIq1MXZSD4jwiWXbKPlxFU940gSXLfWI8KkF0n3yidKIWSS3LJU4KFcBgc2lA0Cog/Mg/EjvTTyhwUj5UHvMVUS7y/Yeu1K3blAs3tivdwhQoolQim7AETlJND75Q5NuUBpChQeg6nJdl/ZekUyXJQlGEUJdq1Kt6RS2+85sxbqWrIDPQQoUVQPU7bIDOUzOWEImFCiQdjhEiYUKIIJAIf784UKIOFEiJhhQoho5EiV1ixss6h3hQoHNbEltKtZw1r/ALiotcsFRpHYUAgqewRtlVeVlCTTWAgtoUKG48FbJOviIrKoUKCEuTOoJGsSFNHeFCiGRbJZFmxB8qgeLwyUawoUVXJRn//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7" name="AutoShape 4" descr="data:image/jpeg;base64,/9j/4AAQSkZJRgABAQAAAQABAAD/2wBDAAkGBwgHBgkIBwgKCgkLDRYPDQwMDRsUFRAWIB0iIiAdHx8kKDQsJCYxJx8fLT0tMTU3Ojo6Iys/RD84QzQ5Ojf/2wBDAQoKCg0MDRoPDxo3JR8lNzc3Nzc3Nzc3Nzc3Nzc3Nzc3Nzc3Nzc3Nzc3Nzc3Nzc3Nzc3Nzc3Nzc3Nzc3Nzc3Nzf/wAARCADCAQMDASIAAhEBAxEB/8QAGwAAAgMBAQEAAAAAAAAAAAAABAUAAgMGAQf/xABDEAABBAECAwYCCAIIBQUBAAABAAIDEQQSIQUxQQYTIlFhcTKBFCMzQpGhscEkUgcVNGJyc+HwJTVDU9EmRXSSorL/xAAZAQADAQEBAAAAAAAAAAAAAAACAwQBAAX/xAAmEQACAgICAgICAgMAAAAAAAAAAQIRAyExMhIiE0EjUQRCM2Fx/9oADAMBAAIRAxEAPwDku0c2kY8DXeAEuI9uX5rnXOLidzuU17QOvNaP5Yxt7pUBukYVUB2d3OjosJpbgQN0gGV41eZHP9lh2hlcWxMJIDidkY1lfQmkF1A7D/D/AKpfxunPx2i9W+ynj3Hy1jLzvLYMaBpIZHH3jvc8klc4ve5zjZJ3TLIf4ZHdA1o/JLAFVj0T5We2oL6qUpaYJIdXmpuvVFxxXde7+aii4496KC1LUC449BtbYv8AaIgCRbwL99lgOa0YSx7Xgi2uBHyIQvg1cj9jXHhEIJs48skDvxsIJNy22cZYHNAZkRykejhRr8Uqr0UieyqXB4L816OfNegKBaAWC9AI5lQDZWq1jCRQ7qC1at1Oq448vdQ817S8IXHF2nZUeTfNXYLXjh6LAnwZgbc1vit1u0iySaCo0EmgLKc8GwBrMk+xabG6ybpHQjbA8nEnxXBszC0nlaClu+a7XiuLFnQgudT2iwQuPy4XQuLXCkrHOxuWHigS66qKOG6iosnB+OG+IPI/kb0S9gt4CY8ao8Rn/wALaS5m7hsT7J+PoBl7s6Z7e7lxACaLT19ELxKM/SMZ2nzRkmhrsE3Y3G/svOIMJaw0bab9lKnUrKquNCOTdr2HndIIWDRTDIDhLtXx1+KBmAbK4BVwJJo8tedVOZobnyWrYHFup1MH97r7BMF0Z2puiWwQtcO9m2PULRkOLQAZK9xG9Hkgc0EoMCPooOvomjcfGeyPRjytOqnPILgfQeqKg4b9U0yYLgLtmppuUe3RC8qQaxSYhsKwTtvDAI2asJ7nfeFkAC+d/svcnhcOPJNHLjTt7trTrFiieWx6bofnid8MhIOatpsAeZA/NNYcPAlDt8iMtbbtVbbfusc3hpZjmXHkLwK1xvFPjvzrZb8iZ3xND7ChM3EePxNGr+EDh7iik33iehXRdj6f2jzY3EnViBrgR6BIpo+7mkZ0a4gfIqdv2HPrZQD0U6r0Be9VoBYL0LwL1Yae0q1urgLyt1xtHlLylpSq5q4xotGF5KN1ZgK8fz3Q/YXKJjACaO/5l0szXBpkYKaaXOQN1StA5khdd3Us+IWj7g3BSszH4FyARzPJok10Q3aLGpscoNg+QRsEErnCmE6uWyy41qGM9jwaYOXqlxfsqHTVxOXd8RUV3DfmorLI6A+Nf8xn2+6N0uB3FpnxUj+sMwEWdIAP4JY2id1Rj6iMvZnVPIfh4cwAAEo5DzFLTiQADA66Jo2sohq4DAXbXKwA+W6vxZzQ+Mb0XhRNexYuoryGePy+sHzppS54iYT3gc5xrrsmeQ7xDb77v/5QDZoonW2IOk83b18lTBuiaaRWLvXlzYYRR8hX5rUYcjwPpM7GDnRNkrOTLnkAp3uAKCrVWQar13KP2AVINbHgxsa3W5xYNyOq3fm4jg3Ri2GjcPPL8EqJc+g99itqC0ii8NGMnle6Fx/bDUn9IaDisYh+zjbRGksjB2+aLx+MSxMY153efC0adh6+SWQ42RqaWBtEUCW3S3h4TkPIc6Qjfo3mlNQ+xsfP9DqDjULppG5DpNDW7vjApx8gatejiLHCN0LpmSPBJa8Aiqrc+nNKxwLII+2kHovWcCzxYjmkO25dvaW1j/Y38n6G0eaXDvY8gtbWkM7vd+/P/wAhYBmNmlrHaNUgLWTsaGk+jh5FJ8nL4nwsiGR5LCQaI8uSKwspk7Md7gI5S/wkjd1c7813g+QfNXTNux+Q5vaXJe7c6HB2/QELztBjHG4vksJBuQuB9Duh+yczR2kJ6Sa2/junPbOI/wBYQ5AFd9CN/Mg0f2Wz1NApXBnPKVuvaC9AvfoiFIs1vkrtYeS8BAC8E1CxyXBaRcNULQBZWImO6o55KyjrNtbVA69kN8161xB3W0DdhbF68cl5AbC9csfIa4L4r2xTskdyabXYcAyPpXe5RFRNFaelrjQzUQ0cyaC6zgUUuPg5WI8DW/dldUrKtDsV2M4poGFhYW+Ow1c/xidsYmxsgAyP8QK2x8DL+kscSdLX/D5KnafCdNM7IDqEbKIpJhVjZ3RycjCXkgClFHOOoqKuiTyBuJeLiOdRa0ADY9eSWAjby6pjxEauIZhobFLQaKqx9SfL2OrxQHdnYyCfDKwtPra8408/SYAaIMm5RHC3tn7Ky/D9U4H2pwQfGqHFMdjRQLiT81H/AHZb/RAeYCCHdBI4f/lKninHzO9pzksLnOANVID+RSoMJN+mypxvRNlVsyAcdtRA6gdVq2MfNWDKV2iuaNyMjAtHGNrBRMT2MrXuhw4E1+i204+nS59vI2DQSUtodFpDfGyscgtPI+XRPsIRPZGGu+HdcEJTGfDYA5HzTzgeY98hYHEmtlPkxatFOLKm6Z0L3tc17gaNkhZZnEzfc4jAZX7augQedJJhxNdJs52zWjql+FlSyZUjfqg5rbp79JPoBzJSIwb2NyTS0Zcew3xxNkkeZHE6n+iV4D3vzmlzrEbHafQUms8xcypAbBLHAnklvDYyMjKI20Y73NKsxP1ogzL2tFOGy/R+LwS2QGzNs30Jpdz2tj18MxJG+LRI5hPoQK/RfPcokTS9CH7L6dJ3fE+zrXtILX929vndUR+JP4IM+qkbh2nE5TEwnSs1uHgCyytMbtI6LoM3Ti4LtIF0uWe4uNuNkoIScnYU4qCPdVqj/hHurs3NKjxbvCCUwQU6r0KwiefulXEEnkVtnUzIrw2tjC8DkVk4Ecwus6mjfGf0Wzr/ADQkJLXA9EaCCOSGQceChNEEdDa7DgvExkvYGtBfGzx7LkHhH8CzhgZBc8Ahw3tLyRtDcbpnUx5bv61OOKAItJu1OVKzVGD4JbFhenJ7/ibp4jXh2KU8XzvpLGRk2WONnzSoR9h05eopefEdyovXNJPRRV2RA2aAc3OAJ86CWck3nNZ3EHAi+Vn3SnkOWyox8C8vJ1HZ14fwHiUbWNtoDjtuRt1+Sz4wQeOwNuzp/ZW7Jh/0PiThdCJvs4k8qXnEXMPaFrKpwGm+h8PRTNVkZTF3jRjmW2bf4dbD+qWSbENHNuybZ7fqZ9X3WsN/NLMxpZO6upR4wJo9qyo5h5hexnb1RWMGyDSea1ug4pMDbF4g6Q0PMIqHCZJIxwyBG3qWmiruiMbtJFjypaNDIx4GOLjuB5IHKxixoGzomd+RGQWnkGq/DQ6DJY8WN1sI9DtUm7z+S9EZPiB5c6QuVqgox2dDxRn0zHgkDNbmeGhsfxQvD8PHfkDIEEplbda2gAe6O4QwZmM+JxIpuoEcwfRaNORjyCF5BF7GuYUqm1oqcVLZzOawx5GQxwHxlwHLlzQ3DI3GbPAFD6K43+CN469r58vSRYeCD+qD4MbkzQ7mcV9quHSzz8tedC7iLAzMlY1wcLBDh12X0Hsjkd52Xa4tDu5a5p9NLr/RfP8AiQ+vY7o+NpC7L+jhwn4fn4jiCQ/4fLU2v2C3OrxWDgdZaNOPnu4pWCxTjsfJczy5rqu0Z18PxsgGzNENV/zAUuUJvZKxcDM/KNsYW8noFoCLsKmO4U8cjSgIDeaNikEtIG62a5vVCCVuy1ErdfMIGmGmgv6twI80BmQgcluJGkbearkUWkeixWmbKqF8bbRDCeqpjNt5C0maWC0bYtL7LHcWsHu6LRj7FLGYEOtakax12dYJHuFWS0pPktAyZQOjiPzT3sbRy9J5kFJuJN7viOS09JClx7hy6IxI3UXjnC1EwXQHOT9JzyDQvzrqltjT6plLX0jiFgc/3S2vwVeNaEZeTqexh1Q50OrdzGna75oN8rpe0IcfEO8cWg/dXnZXIbFkZLe80l8DhXnW/wCykDXDiOIwOLh4nAkCiK6KeS92yiL9EgvOaDDlXsO6bz+aX5DR3lO+LQ0+d7JjxEjuspvI6WcvLdLc/bMcByaGj8AsxhZDFpAroeq1hk0k0Via5ry75UmVYMZUMJMhzgCK1DqtMaXSXPeRVb2lzSb3KvK46Q0E780DgOWQIM4yZDRqMckRE1oOzjv6pPI5zPs15BJJI8NL6vnsueK1oD5qZ2nApn4+Q0Fhcx1g0j+MZAx8d8kpFxDVvzpcpw/PlxpBZBaOq34nkvmxct0rvDI5obflzUzxPyKllXi6FUkxlZI9+5ebcPcrbgxJypGgk95jvAQgBex1bBoHzK24ZcfEIHXYFi/dWVSo89yt2Y59uxcZx+IAsPyXQ/0ay6eL5EbiafCDz22d/qudmaTiztJ8UUt/LzTTsJN3XaGFgG8jHt/K/wBlkt42jIv8qZ0vGQGcDmjIBGLlOZvzokj/AMLk+V+a7DjX/veMa1OZ3o9eR/ZccDqAd5gFT4uB+cgcWu+SJaxrihTzRUbXAj2TJC47C48JsjbrdWbhNad+amHK5sgYeqNzWuZGHNHNJcmVxhFrgFlxGhliwhXMfpJFkBFwmRw8Vq+GWHKdC+hqFgLkxcooX8OAfkG0yyMYGJx9LQMUf0bibmHldhdC6IOxXOA6LJvZ2OOmjk2mjXkrPGpqu6MWfdVBA2KamKaG3ZA1xFgPO6QXaFgj41ltr79qcLmdjZbXs5g2tO0fiyxNVGTcoFqYb6CsjfkVF4SFE3xJ/IFks5PESK28/dLfVMdzPn1/vdLj8lVjF5A7g5P00aSb0uFedgojH1ji2OKMbQNqNg7dEFw4hmS117i+XPkjMfWMrDLvvE00dEE1sLG9DDONxZerroqkvznA5UrudmvbZH8RI7jKBqwY9kuzTUst876ikrGPyMxefqx5rNrqHmo81CPfzWQKekIsKY7xK2Q/egsoDRs9FdrDM/5oXpjE7R5FG6UEk6UVhQxsk+stzRzICxlbkskqGPwtrchGYGTxV5EUEDHl25c6Oh+KGdtaCikntBRwYdbNMmnV1cEFxF9QQxjxASOJPmeQW8GbncSzGtyXMGl2zGgAXaFzGOdGQN3B5JB2pLgqlsbk62gJ8hazSLrmQiIQ6IxzHUGl9XSxLdTdwQ5ESTN+jwxuOzXXSbL/AESLnZtkRNZnTxX4ciO27c1l2YkdH2gwCDR72t/WwtcxzX4+JlMu2ksPp5LDDcMbjmNJto79jh8ys5i0E9STO649pj4yTd/SMSqI8tlxkTHDDjkP8xjN+YXa9q3tDuGvAG+ttnkuWwGGTgvEQAPqMlj/AGB1A/spsfBRlVtAjN5GhNmRckqh3lbfmmzZg0UimzMKV7IGgSAjZO2xifGaCVz3fDUU3wMsd1pJ5JEkyzHJcBEeIGA+qRZzjjcVjcDyK6OLIbJHtzXL8aOrNK3Hd7Bz0o2g7OaDnMlb94c0+it2C7/CudZJ3uPA48xsulxReG6v5UMwMezkw026/NYTMIopg1n1jwOVleSQa2EJiYpxFffESNIC0z8l0pYH82hDSNLJgDsAVrmiiz1CbSuxNuqMCd1FR16iomCzNsTZcrPBdpaAST80tOxNDbomuICcvPa3+UnceqVyG3khOg9g5FotD9oN6PRMeGsMnFAAdWlpd5b+qWxAGQA9SAnHCGas+VxcfDGAA5dk4ZmLlBfEj9RknpbBy6hK+IjXJKRXxbfgmOc49xlg1QLClnEjpmOnqf2SMRRlBC4VQ5BVad14d9xsvQqySzZr+nREwmxzIvdBNG3oiItzpJrbYpckNxvYW3ILDbi6/MJnj8SxzpMriNPUEpJT60fEVbGOl9EcjySZQTRVHM0zpcWbhxl1Qga/RtLm+IzGTJmLTRc8kVyTzHfGzU8No6RqSPikIjfbSAHFBi7BZ5twBjP4fESSOW+4WJkeeTjXRUd6KDkrPE83yYfiv7zh00Bq2kPHsrw75OE8H/rMBv3CDwzUhaeTgQti89wW3RYdj7dUuSqx0HdH0HtRf9U472izDk17ApN2OxxnDjmNz7yHYDz1EhNeMF03ZVzwT4ZGOJu0u/o2eGcRziT0aNvPUVHDoyufZIQ2WPAIcHNPiB6Ih0pW3aOKODjmZHEKY2U9PPf8EJFvzTPoVxKi+7iKKKj1sbYKwG1IuFzS0hyBjIG/D8rS8tJS/Of3mU4qElspIKzkd4gSujGnZ05tqmFQOLYWDyK6zDd/AnndLj4nAt26Fdbgm+Hn/ClZORmISM+1cf7xRAHi5bIWF1uJ/vFGhvIoWEtibiuMG5Ldue6pxGItijeRtVJj2gtncyDrshOJSiTCjAG4TYybFTS2KHc1F6Ruon2THnD7fxDO0EDUx2590qkHiO4I9EfiSNhzssvPh0uHvugZnNfIXNYG30HIJ0eQZ8HsIOq278tinHAyJMnIeR4iAdthSTQ7vH+7TrgQZqyC2yNQFnbZZm6nYeTfMa36LmFu3iaB8kp4qAJjR+9+yZ55JxMkn/vAD8kp4iLke/8AvHZLw8jc3AKCpfRQAXRNK7Yi+y0XXOlUSHjd9kSxwBF8wKCGbz9Fq/STbTzQSGRCdnN1jqNlnH1d5dES2MPxwGAkjdBNcBLV0eqWtjG6G+K8vpp5GwfNC8XkBZDFqJLLsjlurYuu5JGjZrSUrkmfIS5xsk80MIe1mzn6lXAn0KoCeS0rU2xs4c1UjreypJqPYPtWnyWsh+sd5OasYtpWrTJNPHshkHHg+kZMbX9l8tjafpja7b0AKSf0fODcjLdtvp/X/VdDjO1cGyeRb9FsCufhC5fsLJpmyB5ge2y89P0kXPtEL7cx6OPvfdiSNrhve9f6JDG6iuk7dMDsnFmrYtLdh5UefXmuYYd0zHuIrLqYUX0tGSbITVau11dUXiYpBANlZu8T6VNdC7VYyXP1LEjmwmJtOrpa63Ad/wAPcPRcgyQ94AQur4cf4Rw9EnKPwifFPjeD5lNGbxbJTH4cl3kmuMQfCbtLkMgBdot8OE9Q5Ly3VjgeiP4/Zw2jych4Y9UYH91HDqBkXsIpQRIRf5qIqaOpXbdfJRO8kJ+MFxWNfxSVhAOoOJHkgMpoZM5rXBwB5jkmmG3/ANQvbpsEOv8AAJfxJj2ZkgfzvY+ipg/YTPqwdlE86PQ+Sd8FtsUo2Oh/TkdkoxWd5KG7edlMcGV8cLu6YHODz3jTtt0IXZdqgcTp2FZdnh0tfem/cJXkuHflrhsbCJOY6XGbE+JzSZbvpzQOWdcpO+xKDHGhuWVmT2EAgt3afyVY5HRPD2cx+aJmo93PWzhpcEPKwtkc2vUH9E/kn4GL8BwjZOxwDZDszSbHz5Id7DEGvu2OJAPqFDNlzQsJe97I22AObQqZuW7KLAQGNY0NaG8kCTbDbVGrJXR2WOI26FUYWNdbrLj1vqht/NQ35olADzsYYuS5+QYW7Nc0tPqSEA46WhzgDe1BaYTtObCfJ4v8V7ktY+So204WHDkAbWJUzW7RSNwBDiL6EKzg2yLscws2ChqPwnY+610kxWd3NNfJECZM+IK0rrkdt0q1QfEPdWd4nO9VzRyej6Vwl4l4ZM0Hniiif8K5PsnKY8ifkdhd+66ns+7vMWNwoF+KK/8AquP7OOMebkD0P6rz4rUkehJ9Tou2DtcMTgRYPI+y5UFdD2geH4uO3X8TnuAPPYBIKFWEeFVEVm3MmpWDlmVUuop1WKujckkb7haQ7KkDNcdrVjd6QNhJHoNSNPquq4c68V3suVo6gSun4Wf4c+yny8FGHTFrxpyL9UygID/dLssFsl+qNidbWkeSDlDY9jLj39jvyKy4R9aGj0V+NA/Qisez5qRurkiXUGXcrkY9TP26qJnlRfXu2P8AsKJXkxnijlInd32lDgeZr8WpfxN7n5cjnAg6iKPkjMq2cfZp2OoD8kBnFzsmQu2IcRRXpw20zzsnDR5isc57i1odQ5XSOiDRTsiOVhHIsJNfgljSRycWk+SIidktFxyg+hcjlG2BCQa/SDGIZxIwvvS/4gl0p1TXVAgotmRI9xbLG0GJpJIHogXn6yyNx6rIJpmzegnGb3sUkQ6jU3zsKj295iNk5uicGur15H8l7A8x5DJG/CDqrz80Y1og4g+M0WPNaT5V/qubpnJWjbg+Vix4ghkhDphIbkP8hG4SnJg+jzvj6NdsfMdFvw1jvpT4dw6iPwRebjuyYu8jHjYw6vPYX/v2QqXjP/pteURR1UCi9TxJ7G7TMwnajaKzIXHiMsbGkuc+wB1tCR0ZGg+YTHiZficTbLE4iTS1+om9yEEuwaXqL5HDW7SNDSeV3S2YRrG4pw0mvyWZ5d45u2qnHz9EVlYU8EYyQwdy/dtG6B5WutGKLA5BpPsvPL2Wkwun9HC1mTsFoP2fQuyMveYOKdie7La9lyPCDo4nK01Y1cvddB2Ll+pgj5ESOr5rmsNxj4s8bfG8fmVHGPtNFsncYjbj0v1mDFVlrXPPsTVfkljLDnMIqjyWvGn/APEYacKETKvkLQ+v60P82gEnzTYRqKFylcmaOad0O7mi313eoIIncrYAT0NeHsuJWm+reCArcI8cJC3nisj0U8nUiiMfQB1kvApdPwzbH3SCWJo0lvO09wzpxggybQzEqYPxEble4MmqD2Vs4Bzb6oTh0mmVzDsgXAb7G3FZNeC4dQh+CvstIOyJ4iz+FkrySzg76NBFHqwZupo6ac3K4+36KIaSXxlRIoecnxU9zxmOTceMH1+JZcfc12a+mi+ZPVE9pwG5Mbxzt35FC8cLDmaowW6mNsHnyXp4uEedl02gOOqrWG35j91CQeQi28iV4xr+lV6r17X1Wlp8jScTpM9gL7fpLjYNm+arOD3rzsPErRB2rSGnfoOqrkbSPsDnd0eS7hm/RpGQRGXXpBIR2dbsbFnafrNBjdfm0/8AhLoxqhkAA28VhNYg2bhcrQb7t7ZBZ3LTsfzS58jMW9A8ru54jBkC9LtJNeXIro5ceLHlk0fBJufav9VzzohkQMY8PYY3aaAvY8itCcosa0T5YoV8Nikua8qGRl4izIidBkPieAHNJBAPks7tHT4xdqkeZnyE24loCEeyuQr5qiL0TyWyh/ddBls4fCS7Ognlc2NndmN1MvyK57ptzT7Ijfm4+GO8eYTGC8DflzKXl00Hi4aKw5YxZnMwcPvA9gkb3w3ADTZ9tuqVRvdu0ueIydw00K58kyDO+a36I8yOeypRZa4MB+GqoWN1nnMELGshxtJBLg6vGB5Hz6brE1wE0+QBw+qO3wHqKNLNtEOBG9bIzI8bg5znF0rKN8wQghz+SahT5Ot7Hn7AX99x2PLdc9qDeLvIuu+d+pTzstI1rYN6Iebr3SPLpnFpieQmP6qeHeRRJ/jRtxp7XZUTmm6ibY8uaxk3GzRzsEeRU4sf4hjuvdtr8VVgL4wGuAJadifJNivVCZP2ZuH/AFWlDfeK9DtlW+a5KjJOxzwJ3xNTGYcylHBH1KR5pxLuFHlVSLcLuAI8tsDradQU2BoHNIJjTr32Ka42QDCEEloOHJtMNTEqLzFkahyR7p9QICCyIi42Aujo2QblSCTCkI/lSjhDqkr1RUcmmCRj/wCVAcMcBMd+RRxWmLk9pnRSHxfIfooqPIJu+g/RRJoo8hH2s+1+b/0S7iO8jCefds/RRRX4eEQZuzKgfCtHjb5/soomsWirTWRERsdQ/VNpmtIzLA2aa29VFEMuTfoQQfGfZyacK/sPEP8A4/7qKLJ8G4uQbUQ2eifsx+iDL3FrQXE8+qiixGspqO25VioomQFTKt5BdLwQ1i4Nf98hRRB/I4QeHkKwvD2onDdhbth7FA8S/tsJ6mUgn01OUUSY9xz6MWH7OL/M/ZBn4/x/VRRVRJ5cj3s//wBP/NSvi3/NMv8AzCoopod2Nl/jRbifxw/5YWUQ+D5qKKiPVCpdmejkFUdVFFn2CH8J+3T6bkFFFHn7FuDqAP8AtUTH8CiiB8DI8l4viRJA7vkoos+wmL8j4neyX8O+2d/vqoomx6sTLlHTMA0Dbooookjj/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78" name="Picture 6" descr="http://www.elperiodicodemexico.com/verfoto.php?id=3650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7" y="3737480"/>
            <a:ext cx="3171825" cy="2669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6942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078"/>
                                        </p:tgtEl>
                                        <p:attrNameLst>
                                          <p:attrName>style.visibility</p:attrName>
                                        </p:attrNameLst>
                                      </p:cBhvr>
                                      <p:to>
                                        <p:strVal val="visible"/>
                                      </p:to>
                                    </p:set>
                                    <p:animEffect transition="in" filter="barn(inVertical)">
                                      <p:cBhvr>
                                        <p:cTn id="27" dur="5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3"/>
            <a:ext cx="5472608" cy="3168351"/>
          </a:xfrm>
        </p:spPr>
        <p:txBody>
          <a:bodyPr>
            <a:normAutofit fontScale="92500" lnSpcReduction="10000"/>
          </a:bodyPr>
          <a:lstStyle/>
          <a:p>
            <a:pPr marL="0" indent="0" algn="ctr">
              <a:buNone/>
            </a:pPr>
            <a:r>
              <a:rPr lang="es-CO" b="1" dirty="0"/>
              <a:t>Así como Abraham entregó el diezmo a Melquisedec, el sacerdote del Dios Altísimo, también los creyentes del nuevo pacto le entregan sus diezmos a Cristo, nuestro Sumo Sacerdote. </a:t>
            </a:r>
            <a:r>
              <a:rPr lang="es-CO" b="1" dirty="0">
                <a:solidFill>
                  <a:srgbClr val="FF0000"/>
                </a:solidFill>
              </a:rPr>
              <a:t>(</a:t>
            </a:r>
            <a:r>
              <a:rPr lang="es-CO" b="1" dirty="0" smtClean="0">
                <a:solidFill>
                  <a:srgbClr val="FF0000"/>
                </a:solidFill>
              </a:rPr>
              <a:t>Heb.5:9;10</a:t>
            </a:r>
            <a:r>
              <a:rPr lang="es-CO" b="1" dirty="0">
                <a:solidFill>
                  <a:srgbClr val="FF0000"/>
                </a:solidFill>
              </a:rPr>
              <a:t>; </a:t>
            </a:r>
            <a:r>
              <a:rPr lang="es-CO" b="1" dirty="0" smtClean="0">
                <a:solidFill>
                  <a:srgbClr val="FF0000"/>
                </a:solidFill>
              </a:rPr>
              <a:t>Lea 7:1-22)</a:t>
            </a:r>
            <a:endParaRPr lang="es-CO" dirty="0">
              <a:solidFill>
                <a:srgbClr val="FF0000"/>
              </a:solidFill>
            </a:endParaRPr>
          </a:p>
          <a:p>
            <a:endParaRPr lang="es-CO" dirty="0"/>
          </a:p>
        </p:txBody>
      </p:sp>
      <p:sp>
        <p:nvSpPr>
          <p:cNvPr id="4" name="3 Rectángulo"/>
          <p:cNvSpPr/>
          <p:nvPr/>
        </p:nvSpPr>
        <p:spPr>
          <a:xfrm>
            <a:off x="323528" y="4293096"/>
            <a:ext cx="8568952" cy="2062103"/>
          </a:xfrm>
          <a:prstGeom prst="rect">
            <a:avLst/>
          </a:prstGeom>
        </p:spPr>
        <p:txBody>
          <a:bodyPr wrap="square">
            <a:spAutoFit/>
          </a:bodyPr>
          <a:lstStyle/>
          <a:p>
            <a:pPr algn="ctr"/>
            <a:r>
              <a:rPr lang="es-CO" sz="3200" b="1" baseline="30000" dirty="0"/>
              <a:t>9 </a:t>
            </a:r>
            <a:r>
              <a:rPr lang="es-CO" sz="3200" dirty="0"/>
              <a:t>Y habiendo sido perfeccionado, </a:t>
            </a:r>
            <a:r>
              <a:rPr lang="es-CO" sz="3200" dirty="0" smtClean="0"/>
              <a:t>(Cristo) llegó </a:t>
            </a:r>
            <a:r>
              <a:rPr lang="es-CO" sz="3200" dirty="0"/>
              <a:t>a ser Autor de eterna salvación para todos los que le obedecen, </a:t>
            </a:r>
            <a:r>
              <a:rPr lang="es-CO" sz="3200" b="1" baseline="30000" dirty="0" smtClean="0"/>
              <a:t>10 </a:t>
            </a:r>
            <a:r>
              <a:rPr lang="es-CO" sz="3200" dirty="0"/>
              <a:t>y fue proclamado por Dios sumo sacerdote según el orden de Melquisedec. </a:t>
            </a:r>
          </a:p>
        </p:txBody>
      </p:sp>
      <p:pic>
        <p:nvPicPr>
          <p:cNvPr id="4098" name="Picture 2" descr="http://noticias.adventistas.es/files/2011/01/M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1052" y="548680"/>
            <a:ext cx="3203848"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749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024336"/>
          </a:xfrm>
        </p:spPr>
        <p:txBody>
          <a:bodyPr>
            <a:normAutofit fontScale="92500"/>
          </a:bodyPr>
          <a:lstStyle/>
          <a:p>
            <a:pPr marL="0" indent="0" algn="ctr">
              <a:buNone/>
            </a:pPr>
            <a:r>
              <a:rPr lang="es-CO" dirty="0" smtClean="0"/>
              <a:t>Recordemos que </a:t>
            </a:r>
            <a:r>
              <a:rPr lang="es-CO" dirty="0"/>
              <a:t>e</a:t>
            </a:r>
            <a:r>
              <a:rPr lang="es-CO" dirty="0" smtClean="0"/>
              <a:t>n </a:t>
            </a:r>
            <a:r>
              <a:rPr lang="es-CO" dirty="0"/>
              <a:t>Israel, </a:t>
            </a:r>
            <a:r>
              <a:rPr lang="es-CO" dirty="0" smtClean="0"/>
              <a:t>Dios había establecido que el diezmo se usara </a:t>
            </a:r>
            <a:r>
              <a:rPr lang="es-CO" dirty="0"/>
              <a:t>exclusivamente para los levitas </a:t>
            </a:r>
            <a:r>
              <a:rPr lang="es-CO" b="1" dirty="0">
                <a:solidFill>
                  <a:srgbClr val="FF0000"/>
                </a:solidFill>
              </a:rPr>
              <a:t>(</a:t>
            </a:r>
            <a:r>
              <a:rPr lang="es-CO" b="1" dirty="0" smtClean="0">
                <a:solidFill>
                  <a:srgbClr val="FF0000"/>
                </a:solidFill>
              </a:rPr>
              <a:t>Núm.18:21)</a:t>
            </a:r>
            <a:r>
              <a:rPr lang="es-CO" dirty="0" smtClean="0"/>
              <a:t>. "</a:t>
            </a:r>
            <a:r>
              <a:rPr lang="es-CO" i="1" u="sng" dirty="0" smtClean="0"/>
              <a:t>He </a:t>
            </a:r>
            <a:r>
              <a:rPr lang="es-CO" i="1" u="sng" dirty="0"/>
              <a:t>aquí, he dado a los hijos de Leví todos los diezmos de Israel, como heredad, a cambio del servicio que llevan a cabo en el tabernáculo de </a:t>
            </a:r>
            <a:r>
              <a:rPr lang="es-CO" i="1" u="sng" dirty="0" smtClean="0"/>
              <a:t>reunión</a:t>
            </a:r>
            <a:r>
              <a:rPr lang="es-CO" dirty="0" smtClean="0"/>
              <a:t>»</a:t>
            </a:r>
          </a:p>
        </p:txBody>
      </p:sp>
      <p:sp>
        <p:nvSpPr>
          <p:cNvPr id="4" name="3 Rectángulo"/>
          <p:cNvSpPr/>
          <p:nvPr/>
        </p:nvSpPr>
        <p:spPr>
          <a:xfrm>
            <a:off x="395536" y="3549392"/>
            <a:ext cx="5184576" cy="3046988"/>
          </a:xfrm>
          <a:prstGeom prst="rect">
            <a:avLst/>
          </a:prstGeom>
        </p:spPr>
        <p:txBody>
          <a:bodyPr wrap="square">
            <a:spAutoFit/>
          </a:bodyPr>
          <a:lstStyle/>
          <a:p>
            <a:pPr algn="ctr"/>
            <a:r>
              <a:rPr lang="es-CO" sz="2400" dirty="0"/>
              <a:t>Y al serrar el </a:t>
            </a:r>
            <a:r>
              <a:rPr lang="es-CO" sz="2400" dirty="0" smtClean="0"/>
              <a:t>canon </a:t>
            </a:r>
            <a:r>
              <a:rPr lang="es-CO" sz="2400" dirty="0"/>
              <a:t>del Antiguo </a:t>
            </a:r>
            <a:r>
              <a:rPr lang="es-CO" sz="2400" dirty="0" smtClean="0"/>
              <a:t>Testamento, </a:t>
            </a:r>
            <a:r>
              <a:rPr lang="es-CO" sz="2400" dirty="0"/>
              <a:t>Dios dice: </a:t>
            </a:r>
            <a:r>
              <a:rPr lang="es-CO" sz="2400" b="1" dirty="0">
                <a:solidFill>
                  <a:srgbClr val="FF0000"/>
                </a:solidFill>
              </a:rPr>
              <a:t>(Mal.3:10)</a:t>
            </a:r>
            <a:r>
              <a:rPr lang="es-CO" sz="2400" dirty="0"/>
              <a:t>.</a:t>
            </a:r>
            <a:r>
              <a:rPr lang="es-CO" sz="2400" b="1" baseline="30000" dirty="0"/>
              <a:t> </a:t>
            </a:r>
            <a:r>
              <a:rPr lang="es-CO" sz="2400" b="1" i="1" u="sng" dirty="0"/>
              <a:t>"TRAED TODO EL DIEZMO AL TESORO, Y HAYA ALIMENTO EN MI CASA</a:t>
            </a:r>
            <a:r>
              <a:rPr lang="es-CO" sz="2400" dirty="0"/>
              <a:t>. Probadme en esto, ha dicho Jehovah de los Ejércitos, si no os abriré las ventanas de los cielos y vaciaré sobre vosotros bendición hasta que sobreabunde. </a:t>
            </a:r>
          </a:p>
        </p:txBody>
      </p:sp>
      <p:pic>
        <p:nvPicPr>
          <p:cNvPr id="5124" name="Picture 4" descr="http://t1.gstatic.com/images?q=tbn:ANd9GcSTtS8-egbBMu6dVRsKzh7L6CxzFcCuCDcbwhXZmhb2McjxH2sta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562598"/>
            <a:ext cx="2915816" cy="2865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624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124"/>
                                        </p:tgtEl>
                                        <p:attrNameLst>
                                          <p:attrName>style.visibility</p:attrName>
                                        </p:attrNameLst>
                                      </p:cBhvr>
                                      <p:to>
                                        <p:strVal val="visible"/>
                                      </p:to>
                                    </p:set>
                                    <p:anim calcmode="lin" valueType="num">
                                      <p:cBhvr>
                                        <p:cTn id="12" dur="500" fill="hold"/>
                                        <p:tgtEl>
                                          <p:spTgt spid="5124"/>
                                        </p:tgtEl>
                                        <p:attrNameLst>
                                          <p:attrName>ppt_w</p:attrName>
                                        </p:attrNameLst>
                                      </p:cBhvr>
                                      <p:tavLst>
                                        <p:tav tm="0">
                                          <p:val>
                                            <p:fltVal val="0"/>
                                          </p:val>
                                        </p:tav>
                                        <p:tav tm="100000">
                                          <p:val>
                                            <p:strVal val="#ppt_w"/>
                                          </p:val>
                                        </p:tav>
                                      </p:tavLst>
                                    </p:anim>
                                    <p:anim calcmode="lin" valueType="num">
                                      <p:cBhvr>
                                        <p:cTn id="13" dur="500" fill="hold"/>
                                        <p:tgtEl>
                                          <p:spTgt spid="5124"/>
                                        </p:tgtEl>
                                        <p:attrNameLst>
                                          <p:attrName>ppt_h</p:attrName>
                                        </p:attrNameLst>
                                      </p:cBhvr>
                                      <p:tavLst>
                                        <p:tav tm="0">
                                          <p:val>
                                            <p:fltVal val="0"/>
                                          </p:val>
                                        </p:tav>
                                        <p:tav tm="100000">
                                          <p:val>
                                            <p:strVal val="#ppt_h"/>
                                          </p:val>
                                        </p:tav>
                                      </p:tavLst>
                                    </p:anim>
                                    <p:animEffect transition="in" filter="fade">
                                      <p:cBhvr>
                                        <p:cTn id="14"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i="1" dirty="0" smtClean="0">
                <a:latin typeface="Agency FB" pitchFamily="34" charset="0"/>
              </a:rPr>
              <a:t>¿Como sostenía Jesús su ministerio?</a:t>
            </a:r>
            <a:endParaRPr lang="es-CO" b="1" i="1" dirty="0">
              <a:latin typeface="Agency FB" pitchFamily="34" charset="0"/>
            </a:endParaRPr>
          </a:p>
        </p:txBody>
      </p:sp>
      <p:sp>
        <p:nvSpPr>
          <p:cNvPr id="3" name="2 Marcador de contenido"/>
          <p:cNvSpPr>
            <a:spLocks noGrp="1"/>
          </p:cNvSpPr>
          <p:nvPr>
            <p:ph idx="1"/>
          </p:nvPr>
        </p:nvSpPr>
        <p:spPr>
          <a:xfrm>
            <a:off x="457200" y="1600201"/>
            <a:ext cx="8229600" cy="2476872"/>
          </a:xfrm>
        </p:spPr>
        <p:txBody>
          <a:bodyPr>
            <a:normAutofit fontScale="92500" lnSpcReduction="20000"/>
          </a:bodyPr>
          <a:lstStyle/>
          <a:p>
            <a:pPr marL="0" indent="0" algn="ctr">
              <a:buNone/>
            </a:pPr>
            <a:r>
              <a:rPr lang="es-CO" dirty="0"/>
              <a:t>La Biblia muestra como el mismo Jesús recibía ofrendas para costear su trabajo ministerial:</a:t>
            </a:r>
            <a:br>
              <a:rPr lang="es-CO" dirty="0"/>
            </a:br>
            <a:r>
              <a:rPr lang="es-CO" dirty="0"/>
              <a:t/>
            </a:r>
            <a:br>
              <a:rPr lang="es-CO" dirty="0"/>
            </a:br>
            <a:r>
              <a:rPr lang="es-CO" dirty="0"/>
              <a:t> </a:t>
            </a:r>
            <a:r>
              <a:rPr lang="es-CO" dirty="0" smtClean="0">
                <a:solidFill>
                  <a:srgbClr val="FF0000"/>
                </a:solidFill>
              </a:rPr>
              <a:t>Lucas 8:3. </a:t>
            </a:r>
            <a:r>
              <a:rPr lang="es-CO" i="1" dirty="0" smtClean="0"/>
              <a:t>Juana</a:t>
            </a:r>
            <a:r>
              <a:rPr lang="es-CO" i="1" dirty="0"/>
              <a:t>, mujer de Chuza intendente de Herodes, y Susana, y otras muchas </a:t>
            </a:r>
            <a:r>
              <a:rPr lang="es-CO" i="1" u="sng" dirty="0"/>
              <a:t>que le servían de sus bienes</a:t>
            </a:r>
            <a:r>
              <a:rPr lang="es-CO" i="1" u="sng" dirty="0" smtClean="0"/>
              <a:t>.</a:t>
            </a:r>
            <a:endParaRPr lang="es-CO" u="sng" dirty="0" smtClean="0">
              <a:solidFill>
                <a:srgbClr val="FF0000"/>
              </a:solidFill>
            </a:endParaRPr>
          </a:p>
        </p:txBody>
      </p:sp>
      <p:pic>
        <p:nvPicPr>
          <p:cNvPr id="1026" name="Picture 2" descr="http://t3.gstatic.com/images?q=tbn:ANd9GcR90nHcctPAMZWtrrPBMDzjfLfpuGbXKoHxh3VJMh2T0HR5943DPx8NN8fCS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506064"/>
            <a:ext cx="2376264" cy="209128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98450" y="4376086"/>
            <a:ext cx="6217766" cy="2246769"/>
          </a:xfrm>
          <a:prstGeom prst="rect">
            <a:avLst/>
          </a:prstGeom>
        </p:spPr>
        <p:txBody>
          <a:bodyPr wrap="square">
            <a:spAutoFit/>
          </a:bodyPr>
          <a:lstStyle/>
          <a:p>
            <a:r>
              <a:rPr lang="es-CO" sz="2800" dirty="0"/>
              <a:t>Jesús y sus discípulos disponían de un fondo común</a:t>
            </a:r>
            <a:r>
              <a:rPr lang="es-CO" sz="2800" b="1" dirty="0">
                <a:solidFill>
                  <a:srgbClr val="FF0000"/>
                </a:solidFill>
              </a:rPr>
              <a:t> (Leer Juan 13:29</a:t>
            </a:r>
            <a:r>
              <a:rPr lang="es-CO" sz="2800" b="1" dirty="0" smtClean="0">
                <a:solidFill>
                  <a:srgbClr val="FF0000"/>
                </a:solidFill>
              </a:rPr>
              <a:t>), </a:t>
            </a:r>
            <a:r>
              <a:rPr lang="es-CO" sz="2800" dirty="0" smtClean="0"/>
              <a:t>allí </a:t>
            </a:r>
            <a:r>
              <a:rPr lang="es-CO" sz="2800" dirty="0"/>
              <a:t>se registra que Judas era el tesorero del grupo, y parece que estas discípulas ayudaban a que el fondo no se agotara</a:t>
            </a:r>
            <a:r>
              <a:rPr lang="es-CO" sz="2800" dirty="0" smtClean="0"/>
              <a:t>.</a:t>
            </a:r>
            <a:endParaRPr lang="es-CO" sz="2800" dirty="0"/>
          </a:p>
        </p:txBody>
      </p:sp>
    </p:spTree>
    <p:extLst>
      <p:ext uri="{BB962C8B-B14F-4D97-AF65-F5344CB8AC3E}">
        <p14:creationId xmlns:p14="http://schemas.microsoft.com/office/powerpoint/2010/main" val="13910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000" fill="hold"/>
                                        <p:tgtEl>
                                          <p:spTgt spid="1026"/>
                                        </p:tgtEl>
                                        <p:attrNameLst>
                                          <p:attrName>ppt_w</p:attrName>
                                        </p:attrNameLst>
                                      </p:cBhvr>
                                      <p:tavLst>
                                        <p:tav tm="0">
                                          <p:val>
                                            <p:fltVal val="0"/>
                                          </p:val>
                                        </p:tav>
                                        <p:tav tm="100000">
                                          <p:val>
                                            <p:strVal val="#ppt_w"/>
                                          </p:val>
                                        </p:tav>
                                      </p:tavLst>
                                    </p:anim>
                                    <p:anim calcmode="lin" valueType="num">
                                      <p:cBhvr>
                                        <p:cTn id="16" dur="1000" fill="hold"/>
                                        <p:tgtEl>
                                          <p:spTgt spid="1026"/>
                                        </p:tgtEl>
                                        <p:attrNameLst>
                                          <p:attrName>ppt_h</p:attrName>
                                        </p:attrNameLst>
                                      </p:cBhvr>
                                      <p:tavLst>
                                        <p:tav tm="0">
                                          <p:val>
                                            <p:fltVal val="0"/>
                                          </p:val>
                                        </p:tav>
                                        <p:tav tm="100000">
                                          <p:val>
                                            <p:strVal val="#ppt_h"/>
                                          </p:val>
                                        </p:tav>
                                      </p:tavLst>
                                    </p:anim>
                                    <p:anim calcmode="lin" valueType="num">
                                      <p:cBhvr>
                                        <p:cTn id="17" dur="1000" fill="hold"/>
                                        <p:tgtEl>
                                          <p:spTgt spid="1026"/>
                                        </p:tgtEl>
                                        <p:attrNameLst>
                                          <p:attrName>style.rotation</p:attrName>
                                        </p:attrNameLst>
                                      </p:cBhvr>
                                      <p:tavLst>
                                        <p:tav tm="0">
                                          <p:val>
                                            <p:fltVal val="90"/>
                                          </p:val>
                                        </p:tav>
                                        <p:tav tm="100000">
                                          <p:val>
                                            <p:fltVal val="0"/>
                                          </p:val>
                                        </p:tav>
                                      </p:tavLst>
                                    </p:anim>
                                    <p:animEffect transition="in" filter="fade">
                                      <p:cBhvr>
                                        <p:cTn id="18" dur="10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2000"/>
                                        <p:tgtEl>
                                          <p:spTgt spid="4"/>
                                        </p:tgtEl>
                                      </p:cBhvr>
                                    </p:animEffect>
                                    <p:anim calcmode="lin" valueType="num">
                                      <p:cBhvr>
                                        <p:cTn id="24" dur="2000" fill="hold"/>
                                        <p:tgtEl>
                                          <p:spTgt spid="4"/>
                                        </p:tgtEl>
                                        <p:attrNameLst>
                                          <p:attrName>ppt_w</p:attrName>
                                        </p:attrNameLst>
                                      </p:cBhvr>
                                      <p:tavLst>
                                        <p:tav tm="0" fmla="#ppt_w*sin(2.5*pi*$)">
                                          <p:val>
                                            <p:fltVal val="0"/>
                                          </p:val>
                                        </p:tav>
                                        <p:tav tm="100000">
                                          <p:val>
                                            <p:fltVal val="1"/>
                                          </p:val>
                                        </p:tav>
                                      </p:tavLst>
                                    </p:anim>
                                    <p:anim calcmode="lin" valueType="num">
                                      <p:cBhvr>
                                        <p:cTn id="25"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568952" cy="6264696"/>
          </a:xfrm>
        </p:spPr>
        <p:txBody>
          <a:bodyPr>
            <a:normAutofit fontScale="85000" lnSpcReduction="20000"/>
          </a:bodyPr>
          <a:lstStyle/>
          <a:p>
            <a:pPr marL="0" indent="0">
              <a:buNone/>
            </a:pPr>
            <a:r>
              <a:rPr lang="es-CO" dirty="0"/>
              <a:t>Después de la crucifixión, cuando se terminó el papel divinamente asignado del sacerdocio levítico, los diezmos debían seguir usándose para apoyar el ministerio de la iglesia de Dios </a:t>
            </a:r>
            <a:r>
              <a:rPr lang="es-CO" dirty="0" smtClean="0"/>
              <a:t>según lo dice Pablo en </a:t>
            </a:r>
            <a:r>
              <a:rPr lang="es-CO" dirty="0" smtClean="0">
                <a:solidFill>
                  <a:srgbClr val="FF0000"/>
                </a:solidFill>
              </a:rPr>
              <a:t>(1Cor.9:11-14</a:t>
            </a:r>
            <a:r>
              <a:rPr lang="es-CO" dirty="0">
                <a:solidFill>
                  <a:srgbClr val="FF0000"/>
                </a:solidFill>
              </a:rPr>
              <a:t>). </a:t>
            </a:r>
            <a:endParaRPr lang="es-CO" dirty="0"/>
          </a:p>
          <a:p>
            <a:endParaRPr lang="es-CO" dirty="0" smtClean="0"/>
          </a:p>
          <a:p>
            <a:r>
              <a:rPr lang="es-CO" dirty="0" smtClean="0"/>
              <a:t>Si </a:t>
            </a:r>
            <a:r>
              <a:rPr lang="es-CO" dirty="0"/>
              <a:t>nosotros hemos sembrado cosas espirituales para vosotros, ¿será gran cosa si de vosotros cosechamos bienes </a:t>
            </a:r>
            <a:r>
              <a:rPr lang="es-CO" dirty="0" smtClean="0"/>
              <a:t>materiales?</a:t>
            </a:r>
            <a:r>
              <a:rPr lang="es-CO" dirty="0"/>
              <a:t> </a:t>
            </a:r>
            <a:r>
              <a:rPr lang="es-CO" b="1" baseline="30000" dirty="0" smtClean="0"/>
              <a:t>12 </a:t>
            </a:r>
            <a:r>
              <a:rPr lang="es-CO" dirty="0"/>
              <a:t>Si otros participan de este derecho sobre vosotros, ¿no nos corresponde más a nosotros? Sin embargo, nunca usamos de este derecho; más bien, lo soportamos todo para no poner ningún obstáculo al evangelio de Cristo</a:t>
            </a:r>
            <a:r>
              <a:rPr lang="es-CO" dirty="0" smtClean="0"/>
              <a:t>.</a:t>
            </a:r>
            <a:endParaRPr lang="es-CO" dirty="0"/>
          </a:p>
          <a:p>
            <a:endParaRPr lang="es-CO" b="1" baseline="30000" dirty="0" smtClean="0"/>
          </a:p>
          <a:p>
            <a:r>
              <a:rPr lang="es-CO" b="1" baseline="30000" dirty="0" smtClean="0"/>
              <a:t>13 </a:t>
            </a:r>
            <a:r>
              <a:rPr lang="es-CO" i="1" dirty="0"/>
              <a:t>¿No sabéis que los que trabajan en el santuario comen de las cosas del santuario; es decir, los que sirven al altar participan del altar? </a:t>
            </a:r>
            <a:r>
              <a:rPr lang="es-CO" b="1" i="1" baseline="30000" dirty="0" smtClean="0"/>
              <a:t>14 </a:t>
            </a:r>
            <a:r>
              <a:rPr lang="es-CO" i="1" u="sng" dirty="0"/>
              <a:t>Así también ordenó el Señor a los que anuncian el evangelio, que vivan del </a:t>
            </a:r>
            <a:r>
              <a:rPr lang="es-CO" i="1" u="sng" dirty="0" smtClean="0"/>
              <a:t>evangelio.</a:t>
            </a:r>
            <a:endParaRPr lang="es-CO" i="1" u="sng" dirty="0"/>
          </a:p>
        </p:txBody>
      </p:sp>
    </p:spTree>
    <p:extLst>
      <p:ext uri="{BB962C8B-B14F-4D97-AF65-F5344CB8AC3E}">
        <p14:creationId xmlns:p14="http://schemas.microsoft.com/office/powerpoint/2010/main" val="3628176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16632"/>
            <a:ext cx="9144000" cy="2592288"/>
          </a:xfrm>
        </p:spPr>
        <p:txBody>
          <a:bodyPr>
            <a:normAutofit fontScale="85000" lnSpcReduction="20000"/>
          </a:bodyPr>
          <a:lstStyle/>
          <a:p>
            <a:pPr marL="0" indent="0" algn="ctr">
              <a:buNone/>
            </a:pPr>
            <a:r>
              <a:rPr lang="es-CO" sz="4400" dirty="0"/>
              <a:t>Las contribuciones que hacen a la iglesia los </a:t>
            </a:r>
            <a:r>
              <a:rPr lang="es-CO" sz="4400" dirty="0" smtClean="0"/>
              <a:t>cristianos </a:t>
            </a:r>
            <a:r>
              <a:rPr lang="es-CO" sz="4400" dirty="0"/>
              <a:t>no pueden limitarse a la entrega del </a:t>
            </a:r>
            <a:r>
              <a:rPr lang="es-CO" sz="4400" dirty="0" smtClean="0"/>
              <a:t>diezmo, que como vimos, según Dios lo estableció, se destinaba para el sostenimiento de los levitas exclusivamente. </a:t>
            </a:r>
          </a:p>
        </p:txBody>
      </p:sp>
      <p:sp>
        <p:nvSpPr>
          <p:cNvPr id="4" name="3 Rectángulo"/>
          <p:cNvSpPr/>
          <p:nvPr/>
        </p:nvSpPr>
        <p:spPr>
          <a:xfrm>
            <a:off x="251520" y="2924944"/>
            <a:ext cx="4572000" cy="3785652"/>
          </a:xfrm>
          <a:prstGeom prst="rect">
            <a:avLst/>
          </a:prstGeom>
        </p:spPr>
        <p:txBody>
          <a:bodyPr>
            <a:spAutoFit/>
          </a:bodyPr>
          <a:lstStyle/>
          <a:p>
            <a:pPr algn="ctr"/>
            <a:r>
              <a:rPr lang="es-CO" sz="2400" dirty="0"/>
              <a:t>En Israel, el tabernáculo fue construido gracias a las ofrendas voluntarias que traía el pueblo: </a:t>
            </a:r>
            <a:r>
              <a:rPr lang="es-CO" sz="2400" b="1" dirty="0">
                <a:solidFill>
                  <a:srgbClr val="FF0000"/>
                </a:solidFill>
              </a:rPr>
              <a:t>Exo.36:2-7. </a:t>
            </a:r>
            <a:r>
              <a:rPr lang="es-CO" sz="2400" dirty="0"/>
              <a:t>Entonces llamó Moisés a Bezaleel, a Oholiab y a todo hombre sabio de corazón en cuyo corazón Jehovah había puesto sabiduría, y todos aquellos cuyo corazón les impulsó para acercarse y llevar a cabo la obra.</a:t>
            </a:r>
          </a:p>
        </p:txBody>
      </p:sp>
      <p:sp>
        <p:nvSpPr>
          <p:cNvPr id="5" name="AutoShape 2" descr="data:image/jpeg;base64,/9j/4AAQSkZJRgABAQAAAQABAAD/2wCEAAkGBhQSERUUExQWFRUWGR4ZFxgYGB8YHRgaFx8YHBwYGxgcHiYfGB8kHBwXHy8hIycpLCwtHB4xNTAqNSYrLCkBCQoKDgwOGg8PGiwkHyQsLDQtLCosLCwsKSwsLywqLCwsKiwsLCksLC0sLCksLCwpLCwsLywsLywsLCwsLCwpLP/AABEIAMABBgMBIgACEQEDEQH/xAAbAAACAgMBAAAAAAAAAAAAAAAFBgQHAAIDAf/EAEUQAAICAAQDBgIGBggGAgMAAAECAxEABBIhBTFBBhMiUWFxMoEHFEKRobEjUmKywdEkM3KCkqLh8BVDU2Nz8aPSNIPC/8QAGgEAAwEBAQEAAAAAAAAAAAAAAgMEAQUABv/EADMRAAEDAgMFBwQCAwEBAAAAAAEAAhEDIRIx8ARBUWGREyJxobHB0TKB4fFCsgViwnIU/9oADAMBAAIRAxEAPwC2TOoFk0MaLmgx8Nt7C/xxIVSDsSB5cx/p9+On1k4SKDBuRGoVxeEAan+4nb5jlhc41qnjleqijjfQP1moi8McsWs7i/TAjjnaLLRQyq8yfCVKIe8cWCP6tLb7xhtmtQiXGyncIQNBFVf1afujBAKR9oYqaP6Wliy8cUEXeMiKGdz4QQoB8Kam8/i04Xs/9J+flI/SrCp+FowNB9O9Guj7jb0whtUBoG9VDZHkybK+bUb8/wAv5YXe0nHMukMqvPEGKkaQwZrI8hZxRfEM3K7lMxLIJW3CzHVG98qkQigehqvXEIZUltILJKp/qJTqUjnSOeXpvfkcZ2xzA1rfkmt2Nv8AI6+eWfAK2sp9KOXy+XRSssrKqg92tgUoG5JB5+hwGz/0zzyqRlIo0P6xJlb5I6xi/vwiZqBkj12zx/bjYktHewaN+YF2L+R647tliHEd+N1DwTnYvsG0SdG/V33BrngGPLhE6GumUp7tnptNhPjz4HyFs7GFpnOL5vPa2lnMwQWULGOqIsFFIC7b2AQK3wNSUaalBeJjpsi5IW6C+frXIi+RsYaOD5Bp2jcjRMA66z56GA1dWIJUeK7B5msFG7NxR/WX8IdWDFTyoUGoHlpcFvmB1xl8ZY4Xife32uOhRNIsWmx6XtflNiN2YSWco5BD+NogGRueuPnz5mqsXuAG8qwWznDpJGhYpUurcVpVlYAhq6A+JSB6eeGpJ8pG0wkZUV4w8dkCmXQ5jF8j45Fo+ZwL4rxmOSaONCFlTnpsKBqTQtnrpCC+Vk42QHgxYT5WPXPxK87hv9DEt6GR4BA4ezZAmjI8DEUDzVjuh/eQnE7hvBYysSuw8O6MTWz0QPSnH54GZzj72ukEF2Km+hV1B96JIGBuazbt9Z38KHSvTnKCPnQOKMYBkcvJ0ebUoiW/Y9C3F5OTbwqeNc4m4PevZK8ilEOb/V8Ln54jcfzQ7kyLXijQEVQDwlI2AHSww+44Wnk0tAnwnu1DkdA7s5/ylcbuzzRhdbXKxYBuSJdlvYmvejiVxOJrhaI6AkjXJEGmXc56lonzKkxcSIhF3Zy8l/N9KfLn+GPVz0iiVyxOmBVrzd1jW78xzHqvptFhy+o6aNEC720xIbFnoXYWfIXiwOz/AGFWZLklQSMdSRjc6jdO4vwqN6Xp1NnGXcTG/NNfAaMZ4eQj4PkknjPE55Hk7xtTLGITQoa5CpYAD0DD5DAudwQwvfSkY/u0WPsCMWzwr6PPq0njQTRgFu9O7azzNLVe5N/ng+Po+yOYJZ4wzaQBRKdBt4fxv54NjABASn1en7+fJUiv9YqRoZCrByoBJYpsq0Og2s+px1yfBJi26kEm9TELufiauYPQbbWTi0M72RXI94saqLgZ1IGm+YIbc7jbqcIUucKSMN7G5B/u7Yle+oCWgKyk1tTvSt8lwNWzEccrCjSgRnkoDMAGI2AIHQkne8N8XZrKxITHEAVI8Vkk8zuTd7gHCNkMyfrcZ5DVdnoPFz8tsPGa4pSMJAYkamVmXxOBdlENEjceJtK89ydsc/aW1i4AExF4Rw0OupGa45Miqv1i1s2JERxQrqRjlJnkPdmSGFxIpptJR2ZCQy+EgDowJ+ywO/I5l+FKIu+mJgiuw8nilc7bRJyBNDkvzOIqgNaOrRxzMGiaRrMco2idm/bA0MeXw+WBpEs3+y85lN+629Toxldg+WlQ0LMcofnvyarxjcIyhJUZiWM2RUsBI22+JdqxD7/RIVfwsANj6UPzsfLBKFj3p/tH9441v+R2invnxSqmw0DcBQI+x+t7hzGWlU2aEmlrIQVpYeSnr1xmc7D5kb9wSP2SG/dODsfC0kUa0Vv7S30OJ+Q4KifBrTb7Dso6dAaxTR/zD2/xzUVTY2G8quuIZWWFrZShoCiG6l/T0xmH3NdkxNIWaSRj+05O23Uj1OPMJqbSKzjUw5rpUKrKNMMnJQM/9NqLL3UOWdifgaRhGreR2DGj57YWp/pf4hMrGIRw6GqRFQM2k/aDPe92vLnWE7hmZaTLsvN8v40PXuzs6X6WDg7leGkztICCs0O/TUzKADXQhxZHr647FSsWgzr9g9VzmbPTMFokH3n0IjmCoPFu0mdlEqT5qRwjK16qBjc0ToWlI3jIHTpiOkRLBTpL0Hj1Mf0i+cU1hlJ3pWPMV6YzjqBXigLUGXQ7VdKkhVTXoFxFiy7XJlJB44yxi9HSyyA9VcAketHqces8STrInr5FFOB2Fo1mB08wpU7d4O8IYiPZjsk8BvmSK70Xe5/DE/L5dZdrqZlvYApm1HUAkU/mOYP4RmMp7jMadTMNEo5a0I8Jb3XUL/ZGNzl0RWhDFqBnhYmq0jUAD6rd+o9Me7K1jEb91jB6Z+HMSm9piy3+9x1uORtkYUrMRpJHEmlmhYNGpKkPA8e+97gaD7UnvgWvCpCpikI1xtUbX4gR9j+yRRXyNeZwU4f2mZhQYoskZksc0kjO9HmVvkP2sCMxnWc5Y34yxRm6nRIKPrQOBodwkH9GCZ8iDxWOBcJ4eYJAjzBHBNuSKHwyUSRuQNnVgSWG23It5fF5jGvFOIZWDNMrDWiAaqo6QSFBU9DWnl5DCzwHjLK0z3/Wfo1J3pWJsJfLw0t9AT74gZlu8V3Yhe8bb0jQklva6UeZ26Y80CnWLm5fr8jwWEOqsubwfe/XCfG6Y8l2rJcxhVAKswY/ENcZIF8viYYE8X4q+YGXJc6nS5d6+GlZm9wuo/64GIGLM/wa9kH6qUV1n2XYeZ5Y6DL2vUIPCxA3C2SIx5uxNkffg3OMgzkAPIj3WCnM8yT4iQfafvK5cQzRlAG/6SZ3UejUB+N/ccb5iYq8siHbWI1PnpIO3nsg+/HfuGkf9ElykaVSK2ESgUfMlqs3yFk3Z2Zsh9HE7hGlKwRJsqfFJZFl2ApQx2PM1sKwh9enSAxGAtILiQcz8R7k9BxSsswaSOlJEQBevtvd6R5W1D5E48fLGgmzszFioPxv5eiKCd+pJA8xZmS+j/KwqpOuQ2T4moE+Z00SdzzJwbgyUUCgRRpGCAfAoF+5HPHOf/k6Y+gEpradoOtAayVXxdkJ3Ynund23Jcd2u/Qaip09PCOXlgxwzsFIZB30qJTUwUd4xI25kBVA6AAgeuHjiGZpufl+QxDyb3O2+2vceW94UzbatU4bDWtyMjuyLa6+aIcG+jzLqxQo0ilrYyHVe/MgAA8ttsO2U4IiHZVCg7ACq8thsfc4i8HkJB57k0R+WDMLEgXj6FgELjPe4lcjLzUkA+2x+RwKWPRKdufQeQ/2PxwQz2YA0mxzwvcb473bAUNTcxYZjzACrzJ8vfGOIbcrabSbBc+0oRwzsaqNlO9Crs79DsPbfFJvUskkhNA3vXkRX3+WGzivDs8gb61emZW0+LVR/U50u32RiR2M7ORvIus/ooP0khI2BA1bnlSjxf4fLEFSvidhaLrr0WCizGTKhx8LjyiRyOgfMyi4YmGoRKOc0i/aPRV8750cFuDcMJleSQrJMPG7Sn9HBe4klP2n6rGNh0oCwI+vHM5mXMCg8jDutXKGJKpiP2VK7dWYjrghneIBU7qAXpNsTvoZv+ZJ+vK3OuS7emIKryHYRfXothz88zqF143Okkm2qVvtzS/EQfsxx8oVPtZH3414jlw6KrDwmMCvvxzy+UBMMa34mNk7knYksepPnjpm5fEo8l/niSoSSHJ47sNCif8ADvrURRmrMQVZb7aN8Ep9GHhfyO/U4ldmXcOYpb1jxKTzYG7B9QdjiHmeInLzJmQLEekSL+vEyqHX8bHqMHO1HB9MazQGzDUitudUZFhj5jTsfOsMcMTRwJ6H4QE4ThO9E481Vj57e2CeXfb10nr/AL9sJ+Qz2sqR1U/gp2+R/LBiLPVKR5Kf9+mIhLXIX0yjsE9E8unP54zAqVvCevw8v/2YzHT2c9xTlklUvk8t3fEMxEdgDOm3pr/kMTk4qIzlQK7uQAsx2rQ0nLyFt+GOnGeIr/xTPEAaNUjA86pWUsN+pPLr71S5xR/0cOncIu56AuWYDf2JrHaPfOE8vQ/KVTdgp4uBP9mn5XbLMHjm1i3jQGMm/CqtTCv7+r5YZc1FHLmo8wJFViEk014noA3f2bUEWdrHrhbzeYBnzDc+8j5+RkCE37b/AHY7wZwK0ZoN9XgvxDm7Wa9gWG3vgXlxEttY+YFuoCzCA694OfgTfpPRbcV42ZY5tHhQGNVAugtOK33I3oH2xCjmP6MnYR5dt/7XeUPvYAYixszq1/bYEnoAnM+wsD8MEcnwSbNf1UcjKa3VCfCNkUHlfXc0Lwww0QTb8AL1PIO3x7k/ChQzUkYvoxPSgTv+6MeLNSqSaoGj+09Wa/ZWvnhqyf0bZtt3jWMHmXcchyQBNR2re6vDDlfotgjAMztMaB0r4EA292PP9bfE79ppNzPRGA4C2svgKtoLbYAgAUijcgHyA3LN/G/LB/Idj8zOd4yirQ/SeBdhsK+IgDkAvWzROH7JQwwAdzEkZprKqATTEfFzPLqfLEReIELKb+0N/wC5WOfU29ziRTbHiq6dE7yhq9kIEQGaQuwdUpfAC0gNsTuxO1CiAANsS+FcPy7cLzTiFLjRipIsqe8lXbVdbADbA3jmfrLMb5TR/uSHzwX7LZe+FZu+RRgfnNL/AAxtPGWhzzv9itrCBAzt6hVZ3VKjHYGQ8v7oPtg1lO1eby6y6JmZY5AoST9ItNr/AFtx8I5EY4SSBoUVhQ7+QKR0IZTR9wzD5DEzO8O7oJG1apmjlf0V5WCg+XhW/wC9joPLXiHib+6kNOAY4f8AMpnyv0krumYiI0KrF49wBIF5oxsbsBsTgg3H0zLVBKpAUeH4WPLfS1N+GELtBH/SM75BFH+aKvyOIUriWSMndvq+5/aWNypHkRS/PEP/AMNJ4xNtbx3A5JpeWPjO/uQn7O51jMbBGgKCfWh0xnZtnbPybEqZAv8Amr8sEZ5Mp9Q+srA0uhQ3ed5sWBrdixagwI06aqtvIr9HuWWaNpjDoklIbwsGHjFhgCAQNvXnj2z7MSbfpbU2hmAqxMqqoCAOvmDt09tv44kaxiFkpowdCt4vtBtmPrpNE/ljrnWVQCWCnpZ5+3njtriIR2mWo9anazY5/wDrlhJ4fkHeR5A1yuO7ib9UV438hQ2+Xrgl2t49IqldOpCS2ojagCaHW72xrmo1y8cJOotEt6Qa1WrWD5qW2I9ReOVttQHuLpUWlrfFLkub7hM7kJHMrKUmytks7Ma1Rjmb/wDs2J2Y7OyR5CVWzqRExHvYyEs6iGZTRLDYFefIcumAXa3MMuegZFLTKjSSaRzIsla51yHtWNZM732TeTwyO6kNcCs8EoYarlY2FZQeljc9LwFO+F2t/wC00zGGcylvheed3IQ1rZbIF8vh+Q8R99/LD7wfg4AZRdeEm9yd7JJ9+uA30ecKImG2pZFfevhYA/6ffizuEcDHdWOenf13vBVKPaOGHJbUrdmMJzQTs7wy5dR+GISH8BX+/TAHiEdSmv1QT6c9vu3xY2XyfdwPXNyfu6/xwuy8Guiw3Y2fYbAfPb7yMKfs8M1v0EunX75JShnsvYcHkycvQqBywydiuJq+QgaQ2Iw+Wk60ATV/3T+GBHGuHZkuH7rSJHEUaMy6tXIBlBsciT6YMZXgAyUcqLL3kUhqQEV3cxpQ4bnVkCj5g4mjs2kO5R4quq5rmtvdL+Sj7nMd0TYOsIf7Kkgf4CP8JxNyMgLsb/5b/lgLm5Wj70teuGSNgOe1mJhfsaxI4XNqWQjrE/5V/PCHU5AcqQJB5QjvBeKtJHIw80A9qfGYG9mpKhk/tJ+T48xRT7ogKZ4GI2VY5zNgvKy3pduZ5iJT4fm1D5DEdVeQFQp8bByAOgBCgDqdyAMWJlfo0QlTNLqANlUXSDyAFknYAUBWGnJcKhgJ7qNQeRb7R5DdjZxc/b6bfpElI7E5E2VaZP6Os5IUJi7tH8TGQgVRNDSPFQ9hfphjh+iEsr3m92YFj3XPmQPj5WPyw95zM0qjyv8AM4zLT0r+4P72JTttRxsYQ9kIQrhP0c5SDSSpncdZANPhBqoh4fvs+uGrJxAlABQsbDYbHEfL5jXfTZv3T/HHfhco1fMfiRhYc6o4FxWOEArwQAreIuaj5Cr5efQD78FY02rblgfnl332AYVR9vPn1xkDDKEG6SMwSGA9XH+Y/wA8CJJ6gm9HH4g4M8QQUWHR3r77wq5yb+jzH/uJ7b6sepsl3RdSkbShPFM0WyZ9ZVv5K1fnh+7JG+CZj2I/+V/54q6Vv6KR/wBwfunFm9jGrgWZPlr/AHycdJ7cLQP9j6FQvfiqA/8An1VexyAAIwtWnl2/aBjCH5E/dfniPmpWd8ySS2khbP2QGKL7Bdh92OmbOlAeozUlfIxH+WPWBV84UF6TY/uyBvyBOHttfWYWPvI19JRLjg2ljjGqolkd+ZfeIA+wRb+ZOB3AsuGcMTyiIA89QmH4AHBXhzVntKjWDFGAp2DA90Ap9CDXzwO4eirNllAPjDc+dM0qqCPRa+84U21Mt5eyJ8Gs08/+k68BS+zOZvloJ/zn+IwT7D/SBFle7yUl6VRGWSieY5EKCa3Fe59MQ+Cbdl8x/ZYf/If54EfReEfPJq3YxoNXPSAAOXyP+XDtmbBceJPqonCWmeXor7eJZBuoII+0L9RscReK5Ru7CRgbee9V6E2fLY4JAeWMbFRUQKq7tlxVo4SZYrA5mPopsWUb2vZjibwnttks2AUkGvTRVgQ1DfZTzG/T+GI/0nxssErBrBXQQRyZjpBvoKJ2+eEXsH2eJ+syMoaLLwstkDeSQXW/ko/LEW1UG1GYt8K6kbXy9zuTj2U4fEr/AFksn1mR3uN3DXBISFQC9iBpbb188SO0+UaBczIhUPJl5ZpfCDrEQ08vMhgGI8gfOxXZTijfV3Eahkgo/CGJvuzYutyXvc+xG1TuO8KzBOueSNWzn9HYA2YomHiSFWItm6nUdzsOWIWwXQ4qhwgyFP7I8H7iZgoJiNFDz02A2gnzAZR8hiw44QBthb7GIiRsjS947SFgzr3ZbZQNKN0AUCxe4O+GjHWpMAErn1nlzrrh3VivTCd22zSojKSFZhSkmgvPS11yDeL5YdyMIP0mQAlOQISSQXybuwrMnzQH78Lrths8EWzkF8FL/Z/tG2Zz+UhlEYkjBkJjOoN+iOnU9nW3Nr6Bq53hsfKI4dbvvW1EHqAVVvyrCB2R4Fl4M1l81HNbSZgoIyRapKsgXWvMNdb7jesP3Gz3ahwu8bFj5aN2lsdfDqPuBji7WzFhw6KuuDGsylHifCw4HeE6kl7mS/tiIl0f3ZdJPucAeA5mo28jEx+8Xhq7TwgZmaz4GEMqkVVsrxk+vhS/mMJHC5rU1sGVgPQNy/DGBsAg7oXQ2U42FFOEZorE/wDaX8nxmOcSBFYc7YHz6HGYY2DdG6ndPiZUqATe+NGXxMR6fngxn9kG3+9sDCBoc3uGG3niMtgqIPkSokz3/v1OPPrBCn2B/PHOeFgqkqQCOvucGMrwAtCWY1sBX3/zxjGkkonOaBdQsln7BrY03r9luWN+HZ4a9iTuOfuMGeznAgquXAvlv5Hp9354h8Y4GVlDR0PELHL54eWPpsa8pPaMc4tRBZPCPbHHLMGQttuAT8wD/PHZ8gwh2N2Nv4HA/gkjdzRHJRf+EXgXYmd1KEESEscVYGJiK5yG/Szy/DCXmx/QZz/3ovybDRm81+ideW8gI8hYwq6tWVmUf9RD8wr4sokEz4K+mDhI5oFHky2UY/8AcX8QcWB2PkrguaTbZWP3u4/hhfyWVC5KT0lj5/2XOCvZBT/w3Nj/ALV/dJL/ACxRUeDnli9kFSkBBGdh5hKWkNBMp+JZ3kXz8OkN/l1fdgoJ4svG8gp2M5klUfqCQJ3fvpMn+L0wBjlIeU6SwSSQmumogb+l7fPElYmnfORDnfgHqruwX3YmvcjDS3ibfkftLcReOf8AVyk8WkSKQmLkkKFX/wCogaHQ3oeY+WBPfaZMtJd76j76tTfiSMdUuRtPRsoB7BdJ/wD5Jx5BltRhG1KzA+xY7/iMMb3WxrJLIL3zr6h8qzexHD/rHZ+SEGu8dlurq5L+/DX2P7BJlUU825eRAHLV5nr6E4B/RXME4MdWxDsbI1AHVzIxZHC67pT5i/XmcOojunxPqVz6jiPL0XsrEH5bnpjyKY0LIPX5DEsjAPtHIyRu6AnQpbSNtZANKee3XlthhalC6qr6YeNk5tUUju1jth66q+V7L57nDL9H8LZXho1ga5WMzX11Fa99qGKrmyGb4hJMwGpo1M05GyoBZWNflqIHUk+WLfM2vJ5JgdpMqxPuqxNf4tiLa3uw9w5DXurmtAhh1+vlKn0axlMvnl5lNNeRB7oj8Kwx8e7OtmZUnnBKxEaIwbFBxqc7b7Emq2rAf6N31xZ9vMR/uR/yxYeZtoHI5gSL+DVt74ng4weuuqZUdhMc/ZTIDqXSwUr5MAR9xxITKBR+jZkHOgbHtpawB6LWErhHaE6o4prEmjVI9FUUjerOzbdQSOeGjL8TV4jID4WBKn0uh+OLWVZUdSiQVMkmkU7oHX9g03+Ftv8AN8sV19LOfWQQR6tBIktZFK3r7uPfVVAK0jFuXh54sGTN+BHvyv54RfpEhJlEmjX3EbupB+BjoKuR1A0sPmMbUqAAraFMl4Hilbtt27jPddy2rTIJrIoimBQAEWAoHTbFnZ+ZTH34AI03yvZwCRXquE7i3D+/y0hkCMNEwFRqtMiWD4R6j09OVMnDZg2Xy6EfHlUb0tVT/wC2OSXNNM4c5n75qx4yHDRVYdqc3Icx9XU7RRmBmPMpEZGU/NCg+/EPIbDYdMMGa7JPLNJMsnxMTXUalSzvsdiRW3viJNwKWIsAhYEbMfBd+Vkr+I+eDIL2iOS6FGpTptglcGlFc+ddD64zGkqkCyrLfKwQDV8mHhPyOMwVOk6Lgp5qMNwVZfEM+rKAMSOA5YO7E9HNfI88cuCcEEp1Py6D2xp2j4fNCjPlX7qQb70QT8waB5bY57Gmz3ZSuW5zb025ph4pl0Za2IvSR5Ef+saZXicMkVIysrK1kEbNyojmDf5YQou1uZzKiOSNoW1kM6ldJC7sF2vUdh5USb5YGz5L+kyCOSWItA8jJG2gSabLcwRekHlpN9cWioBVJaLkeOpSxs5wd45JizHbVo3Ve7E+XlICvFqLgrz8IFsLUm1HIY1zPbQ3JKyM8Gq0AWm7ta1OVO/OzXOhys1hb4lF3jZaKMomqmQuzBfCFAUspDLs1gg3t647DMCLLMzHWsOpCyjZu7YqSvSiRthJccDbb1QaLB4p9PbKBoe8BuN2CJQAIblRBIrf+fLBjJLGFShesWCBsdv5YqTNcCghlAjUXpBY776xdncqDpNGqrG/C+I5jKwyogjkj5R6iwMZ2okAU9AcuZ6kdaBXBqFzsxx8ZU7tm7gwqf2yyH6QiNSfOuVjT5emEfLxMiSKRR1qd/7Lj+OLm7IZAtCHk8TMCxJ33Ioc/QD54W/pK4MqoHAF6gPl0wpgc1uLcU+jWGPs0iSioXTnqeNv8sgrBLswK4XnT/2G/BpcRWy9qp9Qv4Ngh2fA/wCFZwb+KJwux3oyE1tR570dsexYmxzCprfRrkq6bNae8I+27g+t6TX3jEx8wUnncWu6MD1vWpDD25/LAzNjwGv+qa+Y/wBMSOKTFjMD9nSvyB/1x2MIJ1xChLjB1/FyLTrqeSZV0K+XIUXyLFwwHnRBG3SsBV4kyrGRV+Lev2l8vYYMT50MVAGle5JUdAFEqtzF+KgfliFwzs+2YaFFOzJI99AENsD7C8LpkNEv1YrHgx3c/wAtVtfRpw5puCstG3L10u2Isem2LEymVMcfrXntfp88K3YXjqy5cqunRGgRKsagoAv0F+nrhmPEw1Af7r0w9rQ0EDiVz3Yiu6BwB4rB88LXbftQmXhcK1yUKUCyxc6VQDmSfL09sTeM8S7sM51BENnSCdvl0wr8L7OvLM2bcCOQ0YUK6glCizLfM79QRZPPYY5+ASUdNkmUjcM45NkcpmI0X9IWJzDkA0ZP0YVr/VOrcbWeovDB2O4uDwzJljtHNJliT0Eiyaf3oxhd41l1E2YbvGicyMJV5oxBNgbaXXmaYKax3yPDpFyedy7LpNpLEyboWjcIxUja70ciRtiFxxNIOcroOpXBb+bo59GaacrnB13B+WmvzxYQm7tzZFO2ofMC/wCOK57BsUh4gOqxtW3ULFvXzxKl4bneJImpwIg5DSxfo0AHMqGJec8wNNLYO+Eua55GErKoGJxdxRDL5+NRJk6EpDsscYGtmVja+gCg6bNAVzwf4r2YklyqwwPFHpGim1kaRptbUgg2D54h8K4ZFkYPq8DMTuzSMBrck2bIG45C11bXy3JIRJaR2dIQFidyd/Ig2fQAkGuXldR2YMkneo6lYkjDZcjFLBlkRlLhU2KAsLVSedWOQG45nrha472sjkyJJ3kliaMaQascx7fyw+ZfiZADUCLN2Re12dXw2fI6a3wt9pMrDJLmWCjVHlpA7VRLSqSNQ5FlRW3O/iHpgazIbJKOhUGOSOah8SzHcZB3q9Qlr+8ka/xOCbOsfcgmtGXI+QjT8iMLna+e+DxuDvZX5kqpxnb7iy5eEBiQ0kZiXrue6BPsF1HHLDZDQN5HoqyB/ZEeFoxEpAP9YQPaMKn5qcEUfwn16HcHEHsrx3KjLLT6QFJJci6DMC7nkCzW3zwWlljRNbEBQLs7c6A9d+g89sMcwAQEN5uFAigSzShSdzp2++vfGYzLSd7+kVCqN8OogFq+1pHIfO/QY9xgLhaSiLQofZLtiIYhFL4dUZaOS+ZX4kN1RA8Q33F+WJ/EO0XftJGAAI6RyDqt/tLttttdE866YSs1lteUGoXpZWPh1eEMC1L9o6b98T8nPlhOBlZiySKxaMCo43Ursuw3IDNXl0G2FuJdRIG7Xut7Nofi4rlHM6yTRukjFirwutBVU0G1gUxI5AgHpjbtBwpczEDvYqq8J0kjUt9LArfbljvxvIuWgmhlMUsYYq4APU7Mp2I588csrxdXUkOrAFQwLDWC++pQP6xQQQWAHU7AVgRLgHMzCob/ALZFQ8vEMzmhlxD+hQKQkzLqKldO1hlNEEg8x588ZCzK4yzokiZctFMit4XsUGDFa8J5qd99htiPm8xHNncosLhyTXgcrsSNtaspB59Rzx24Vnolh2dVNva3Zu2JFWSxrrv74Y4wwGL8OHNEBLiJtC3lhSAEbIqc/Ibj+OOWUzgMQj7ohtRZ5tYp0NlQFG97ruRQANE3jVsvLmcsmYdAkMsjMlbm0k8AYWLU1pO99RyrHTiE2gSTsF1SXIwQaUB3AVV6DYX1JJJOAw9mCD9R3LJD4IyRjgXbR8uwy0rRCOQ1GzFlYH1YBhQO3L7Q3q649sONNmu8Nq6pIqr3Talut9yAW6i9hY5Hc4hS8F/oozoZalUKFcBwUsL4AVoM7LdEGielY1MiLl9ApN1q9vPkOvsMNe8ta1iVTptLzUGuKgIxWNSwo6tx5bNgl2Oy4bhOaa2B0Smg7aST3i3ovSTy6Yiw5CSZNEURchubWu/nuL68zXPEzs9BJDHNlHBUsCpBBMni1GwgB1CyfEp0+ZGBDXNbJG/5RVYcIBVfcFySPO4k1FIyZSFqyFUnr06n0BxdXCcrwaGHWRlWZlHes+h2JJohg3LfatsU6ezmaSRl0KvfWgYuoUWpBBYkbqNz5DfFqZfgOTymXybL9XM5mjR59KBysl2SWFptXS6Hrjtt3uXMqnFDRrP2VX9oGj+tsI10xlZ1UXdLcpUA9RR2P/vHvZziYhy37bt3S+iyOO8I/uiv72Pe1zn/AIgysNJUtGRttS0BsBsF0j5HfAPL7LBz1Ccg/fEawk08TYdr6lZiEyNfQrj+iXgzHJ0Tz1fK25e9VixstwpUG3P5fhirvoh48I8uUdgul2IJO5GoWoHM7A/fiyzmZFIZhZYbAch6E+fXD2FrgY4rm1Q4Ogr2dGXxnfaiv8fU4Hom58sdM3mdzvz5j2/9Y5ZyYxxs6qXKqSEXmxAsKPU7DE1d2KybTaQEjcUz0Sw5tZK1F5hys7g1f34GxGON0SAMu1sg/q5ARvaXR25EAX54G5CGOfWzrqkZy7r/AFcyOTZCXayAbAI4DbbeeJkaOiP9XcShAaTTTxmifFEfHHv1TbzxznsgkA711GMaM0S7ObHP/CLiV/CSV8ceXfYkk9fX3xYfE82dJCDltsQCT5KT4T5Uav2wg8N0K+bEYKqcsum/iA7nKgXtz/1w153NvEhbMw6SB/XRW8bct5FrUg5WSCAL546NDCHGdy520AmDrILTK5QmhueoFULHO15pV7stjkBvWO8k+o0GsH4R1YjYnVuGsUNLcqFEbk9xCWUFNLowHjU2rfqi1NqB058yTvgb2g4jFkoxI1SSPtHEKOttx4q2Kj9agdvfFthdSiXGN64cd40uQhsEPPJ8Cte55Ww6KNjVnpXMYVeDdpY/qeeSWS59EryMx+JmTQAPn0HK66YH8fyMqgT5qSp5SCFo+BCGo8qjWxQHucCuJ5BDBJ4AAsZKenh5AjY717jf0xzK9QVCG7l1KWzgMN76sneOET8Ny0fR8ywPXYPdbY8zk/f8U7zSjZfKq0bBxYZ2syFR1KihyPUe2ZaQR5DKkEALLM1noArf7HrWIw3EQXVHvINGm3DoBpLAdC53PXSTe+IHg4rcOk5+SItnPiUT7Qdl8oAGiXunbkIh4W5aS6fCF1Eb0PwwvZBZJszl4pZNWptbBLrWoNHVzNItj9Ut6YIcSyzoLk8JcLajxM5QG207cyzEnYC98bdmOHPK0bqzRGw6NQY0VJCtdWCvMA+1YGi6IEzzRizDJT3JlhsFFKAAAOgGPMYk0q7SR35NGQQfk1Ffbf3xmLC26jDikfhS/oxXrjn9YXIzO0qNJCGlZNIb9EzgClVSVF0QSwA8QN8xiVl4QiBQSQOpxI4nEHMituGJB9jzxzadTCSdytIxWXBcw7QQPImgta2CCpc70CCQeou+YrqLi5js9A5eQJomABEiHSwsgGiNuu5rfreIHEeDypGgWZmiXUwisoNuTHSdJZSAwpVsjc7k4L53j+UEEZgkSSUr4ozKpZgPESSPCHsAdLNgXYxRgnv0XfZYHQAHDehYySfWYfrWmYajqtACyMF8Y01Tq6gnlqD9ax04hEJHHcBIYAukBI6Ox1GmIBWmFXQOzdGxHzCSzcQgZsv3kSqCEVlMlE22tSw0/CyX8N0LJONCczlQ8c8aRg6zCrtXgTS+k6CQX0uoA5+FuuHO7TAIN1jCztJU4ZRUsLsqk6bOwrbYE7beWIUkcuaV5I0ZsvCwSRbVC1AyeEt5bFgehA88dOG8OkzGZlGZ71FAJywSNlDvzWWyDsPJvPf1cYOyCfFISXYKZAGOhmAAvRsDQAAsHYDnWMp0C04nXPotq1xkEo8K4Dmswqu1pGbZAfshuWlSAqbbbKevK8NHCOxMMYuT9K/Vj19zz5bVsPTB+SbavLbGLLubxUBwspHPLvBdUUKKAAA5AbYjrNufU4yWfbEXKbthThBC8BYql+3OqPNI5Jq5KHkVkIYV9x9iMcVk05eVjGrlwKBoAliV1UPFYsdQeWHD6YOGgZPKOB4u9lZj/wCQqT/mrCZBMgCNV00Wo7bhWDe/JdzX+t9VoOH7ItmcezfPOPNFu2PZaXIZ3LiRxM0q6iWXWDpAVlOob1pG/OiOWJfBuyGXzndSRl4vFqaEAse8GlmCOT8JUWLNg88XL2q7PR5xUjkj1EMSsnWLzZTzBIFVyJq9hine1+aGQzjZJWaKFQGikRdTKJB9q/EwALL4SCee52xldjyZZbXBJo1WYYOf6+E88H4fBkTFcYRJJWAVvEVIUkkk7AADlbH13OHLi/EI0geRiCgXV57YriLteGyqJmkSRCxCZmKnjJVPA9mikhcG1YA2eWI3CiJ0UJGzsESRQBqVTIAWBLHRGFKtVna18sLp1ezaZuVppCocRUWbJZtg+by0jW9M8b2xrmApokcyKodcMnBOIzZvudTGNdIkKK25TfRragSz/FpFAKN7J2H5rNpCCZJAWJoJCdrYgae+I1New0oPdtycEuzBk/SeBY3Z6IK0UCgUGF7Nz2JLbi8SNcXZ35+ypcLT0QztFwaOWQahTVs67MD79fY2MCMzlHSu9HfKvwyr4JVA8iN6HzHph841kA7Lty/moGAMJYPuCAW8v9+uEvJBjcmU3WQjg5BfOESGQGEkMQATQgJutidqv0w+cL7bRPYcgAc3XcD0dPij9919RhN4eF+t5tQBvl2ax18MV/jRxAzplja54zIo3WaElZIx5kjeh6gj2wQe4ERwXqlNtQkHl6Kzv+Bof0uVfuWbfVHTRv6tH8DD1FE+eBi9nxl2kz2ckOZlRL2UBVVeiITz9z/DCrwftM8Y1Qv3ync6ABJ7vATpl9WQhj5407Qdo8xmlRlEcsEe8ixhtybBMsZIkjAHIbgGzqO1U9tLYUw2Z4fE/dDuI8Yed2lljJ1ElXibxohJ0q8bnu5QFr4Sh98Bs3w6J8vmXWRVaOMNS+AvqtdLRNRRhzOxHkTzwYjVZV1RfozXwO1rfTTINqvo4HucKvaRpqIlQqw81qhvyPOiPLY4npONR97HXVWmmWWabcFYPEIv6FlQP+o1fcffBLgbqRpgXT0eZxZZhsdIO7HmNTbDyOIE515XIgDUTKfDem/CdtVGvPkce5Hi0cfgiLly7jumQ67LGwKtHANi1PTesS12uIAHAJUyCOZ9U4Q8HiCks/iI3ZiCTz5k/lyHSsRuycH9Hyb2DqRdvZCMDYOHk13wZ3ayuXB1X6yMDVegIUdSeWPU4mIZEN6hGQJNG0UKnbSuw1n18uQA3J0Q0ASLhTkEyAU4uuMxuRjMdBwEqQKuEx3z0gWR/wC0cLw4yAPDb+o5f4jt914M5fs/ms3IzurRIxsb6bB35/H9wAxzWbHUcL2HE6ldZ9RjDcz4Lnm+IrSDmwvwgam3J6D+OOEfCJc0dKwKFI3YgPXv0Xl1Jw38L7EwQnURqYijWyn1Islj7k4T+3fa+ZZ5IMuimLK92ZIqI73vAWJIWrRRpFdS1m8W0tmpsvmedh0+VMdpcThbYeag5WHus9AoId8va+CgrK1Sd3rPhGlmI5g71h/7MZwZp5JZNPeRnuwp06lumZiATVnSBudkG9k4rrs7xv6zxKKVtUAiVVdQe5JdiC1IhHgVfCBvYFmyThmnWCPNPEqaYHUy9+A0ZicEAhZCAXDHet6OrnuBlQhrpOevn2QkYrRrenuWLHFhgV2V4wZ4SC/eFTWuq1C2AJ9fCT8xguqb4aDN0mC0wUPmPi+eNScdJ4/EcaEYNMWp5HHLLL4ifX+eOzjHsSUcLeN60ZJR+k7if1fh8RCqxE4FMLFLZojmQaOEqXtJl5YmUZJEMqsNQZaVjtenu7FEg0DfrzwH7W9oc5N+jzQZVWV2VSgWmsqw1AeIAjT1xtwcKEvoyk0AW3ANKa3HU7davoMW1SA0FbsjSSRrNWf2W+kLMzZQRsoV4SsbzG2Mg5BlUjYkDcm9+nlXXaXhjS8QzniYlEaQEnUTpCbEmyeuG76Psj3suZjLfYDix11HehtdNdYg5vLXn8+p3buZRXNvgQ8sLdW7mJe7BrKhb4JG4fnJYHOhipI3AOzjlpZeTexBxZcE2Z+qZeJYpE8Ka0bSsjbDX3MLVuOeqShXK8IhjGovfiRLVgSCrB0ogjcEXi5OycKnK8NY7vIjszHck6NySeuFVWmoJAH3RPPZmN2ilF8oyxKdHduzRoXY65PG6K1NVIKJ+AL88GuzQ7p2iBNBrFkkm9Nmzud+uD3avh6iOO6GrMQD75o9sRVyGnNMQdlpf3TiShjx97msdUDhZHSl1iIOHrttyvE9RtjAuHFspeKFXTxhOMzIBt9Ukr/DEf4YLFaY30UflgRxZieNM8YZtEMiOFUtuY1obDzP4Yb4cqssSNW7Iu/XkMKqMxOtw+U/FFzvj0CV8/2ZhmOtR3UnR02+bLyb8D64FZuDMQkNMhlC/DmISVlX1JG5HowI9cOUeQZQLo78xjrCu9f754AOP8kwVCMklJIsoLqe9P8A1IVCTD/yQfDL6su/rgTxTKu+XcAiSNAWDIT4Nj8cZ8UfW+nPfFi8U7IwTnWLil5iSPwm+hI5HCv2g4VLFDN9YCv4DonXwsdqp6G/lv8Af0wWGO8PynMqNcY8jr48FJ4Y1R5ItsFzLj8DWDWWMUPevDpUMzGXMybqCxJMcY5yEfqrS+ZvbAUFTl4KQyATt4LHiaiKvagT+GC8GXkll20ySpsDX6DLDyReTuPwwg951+AskPG/mfVeyZokVUiJJyUf/kZn1Y/8pPuAHIYI5DgBJDTBaX4IV+BPf9dvMn8cEeHcHWG2svI3xSNuzfPoPQYm1vh2GFKX8FNPIY8x4x8K4zFbs1MEO4P2bgyy6Y063bHUbPUXsvyrBPHpOPLwJK2Sc14y3hE7a9kpe++tZTT3xFPdAnSKG5BVgRsVbbYEYfMaTx2pGBdMImOwmVV/B+I5tQFlykUDAgqVVwCSTsK1AHYHY1uMNOWyAzgU5nU4bcp3Zj8QBoMzNYrf4R88deNQMpU9LGDXD4DsW56ifwwikMVTL4VVRwDA4ZrhwngqZdWCgDUxY0KA9ALND/XElVxIK4004oAiykLiblQ2j8Qxyzke14l6d8cpx4Tg0YNwoLruMdVobk0BuSdgAOpONHGPZsis0bxPZWRWRq50wINetHGFNKpv6SeNx51suYVZhGZQxZaDa3DLpO9jntz9MD+EZJwEGh2I30AF+ZsUoBrYDy3BrFpdmuBTjNiPO9zKO7NBUGlkWlBdStFtsM2Q7L5cPIFRlCkABZJAAKBqg3Lc7YpNNz2ABep7SyiTaUjfRlwuTKzTSTr3SiGyDd0DZdr5bA0Dvzwp8W4hUzvOvewTSNJFmIvC8ZckjRJ0I2uN/Lbzxe+b4VGYjFoARgVYLtYYUdx+eKO4vwWfINI8I77LMfHGw1CvJl6j9ofhid7MJwz7eaNtXtiXxwQftFDJJE0qacwpAVp4xpYeJT+ni+y3h+LrfM4f+A591yvDyuzJCRyLG3WqCDdj6YQclCHfveGu0Uw+LLM1lh+wTtKv7Db++HbgQmkgVyoy0ZWnbSyjV9pFBJkfe/AmhOlnCaxhgbw+x6e4svNAxSUTzPEdDB5Szy8gppnUkmh/04T6AF/TBPgsMhDPJH3ZZr02SfdrJIJFc65chywDyudjWVoolZWUKuugZWaQFtCADTCNIvaj6iicNHBOFFPE1KNyEG+5qyznd225/nzwiiHBwKN5GFE4+QxvWPLxmK1KUiKg/wCNLsPE8t/KBCP54bsiP0a+38cIkWZJ4xr0ShUeUkaGJowqgagOTMux9sPnCjqRdiPf36enrgYuB4+qc+w+wXdoMRTlhr9cFo4ueNZIKI233w4UpCm7SChzpzxC7RJ/Q8zfLuX/AHTgwIDvgb2givJ5kecL/unCSzDdPY6XAcwk7hGXE8EKHdTnXU15KGJ/DFi5fLrGgVFCgcgNsV/2H/qYT5Z6X9xv4YsI4U0ATCPaCcUcz6rC2PB54wY5TzBRv/v2wQbxU8bl2fNgdQB5nbGYCZicsfyHljMHdOFIb0zHHtYwDHuNhSLMZjMZjV5QOKQ6lxLhGwx5MlisdAMKAhxKMm0LMasMbYysMQqOw3GNJV2xIbHjpjZWyh8kF42jajiQyY4VvjCUwGUs57tsmW4oUmjcIsSASLTf1mrdlsEDVtYv1rBrhXbfKNNJGZO7kLXokUqa0r13G4sgXZAO2MzPDI5Jdbxd9SgadrFFqK3W/pYxybs3kZZCZIGDsKoowJU1zK2OgHO9qxfSqtwge8Kd9O+itpe2gleJcupdHYAvRNeLddO1eEFr3oAeYwA7QaopY1J3vmNrsr0v1w/xwJGlIgVevT5kncn3wkdsszGMwpILNGuqhvZatKmtxys+leeItt78KnYyA6Ev8a+jiOcmSJlhYCz0WwBZB+wfwxCzHFpu4ijjDSTgImq9fJQAK5786Hlv1o3Lkpc0A50BFSrohSTVsou3JAUbbbfFzBKdmY48ugZVBcitRG48wKHhHoteuI3OBc1r7qzFIkXKV8x2X4jCJMyCO+YrIYx8R7tStCuXh20gnErsp9LHeP3WbXRKzhFCoQACObWbG94cZ+JuTqIBr0q8JHa3s1BMA2nQ5F6x8Q0jr+thhqBhh2XEbvtwQFrnC4CsgUdwbx6BipOEcbznCiscyGTKxgE92ATUg1BgfTfbb+OG2Dt0c1ErZOM25C+OtpGsiMVYJCAu7ckXzY1h+Ylt0gthHZsjHJMpdAzL8JI3HmB6Hy5YK5CG9/LAzKRsrLqfW4XxNys770Nh7YN8N+A++PUGyTPNBWMBd8tH188ezL419qx0hFDHki+JcdFghqicbrnLENOAXGlH1ea9gY3s/wB04Y3Gxwq9rgDkcz/4ZP3cT7QLJ9A95JvYaYKgjO5XNty/aWrI6YsesVh2HhTRmNJciLNwqmp2YAFlvYmvnV4s6WQKLPyxC0QTzVlc4nSOa5zzhBZ+7AjMsXvev4dax0zCs5vVR9tgP4Y9dbBrfbDYWsaGqNJJpHnj3HqxBd7Ivn6HyxmBkpsBNQONmxyiH54kP0w5okFcwmCueMxs/PGpwJEWXpWYzGYwYGFqy8ZjzGzrWPAEiV6V4y40fHaVthjiwvBVAAYCxt1ysfPEcxm98Skh53gfmO0uXSUwuzI9WA0bgMPNW009daJrCwEwE7lO4fHTk/L88ecR45Hlw5Y2RXhBGo7XyJ8gT8sK/He30cZZYWVyCviVgb2urrSBuBd38VAkVgXFwjM5kiTMXErG7KgSMXPRSPCDsLcAkAeAVeHNq4GwNyLspMvW3He2sk5KxbxHfSV8RAuuo2uiSTpva/NPXU85RxpU2SoPM1tqPXkPDsNht1w6cP4ZGpcaeTFaJJsjYsxO7H1OJv1dTzQEf2R/LEZL6kuJj1V7GtYIAWvCJCTLZJAVAL6bG/4fdiDkZRqZL8QJIHmCdq8+o+WO8sPc6glgPW39m/5/hhL7S8Qp6IA00dR1UL3olTaHqCdjuDyFppNPalrkLe6nlM7vpq/4H2GAPbDiIjCpYJF66PwBhSg+RNH7sLA4hPNSQtLIx6JKzhdRoaio23Nbn7sNHBuxkcGsTKMxKzKyKDVIlG2OwVC+5vmAOZ2xW8ACHLcYBkKRxziaOoX/AJRVI2YEKQygF+fkNC2eRb0OOHZDs1NDOwfSEjQmJF2/r9JaUsNgCIwNt9jsBvgvxDhx0TZt6kkALBiCVT9mJTzNbaiLs9MQ+w+bQzSImsARLszh7Oo8tPw1+qd/F7YVTGH6clhvTMJrjygRtuo3/Hl5D/e+DPD/AIT74HsLPywRyJ2OK6AhyhqmWqTHj1xyxrC3PG7nF7T3VIc15IdsJPbriaQZKbXZ7xWiUDqzggewHPDjm38PvgBm4wQVYBlNgqRYIPmD0xNtBuFTs4vKrP6Oy31bNKAdTZiNxe3hj0lmJ2CgetYsR5Wcgk9OQ5YjR5BETQAdAOrRZIvpseg6DkPLHYseYF+mJj9Uq6F0N1jZXFUeePQavqDy9Mcde9DrjTa6yJUiwQAQMe4gQyh3Yo+rT4GUbgMKJv15YzGSvYea/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2.bp.blogspot.com/_f8B6WsVBmWI/TGb1VkSf0zI/AAAAAAAAAcM/J89HmYrAi-0/s1600/sant_muebles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924944"/>
            <a:ext cx="3984184" cy="29523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076056" y="6061140"/>
            <a:ext cx="3900424" cy="707886"/>
          </a:xfrm>
          <a:prstGeom prst="rect">
            <a:avLst/>
          </a:prstGeom>
        </p:spPr>
        <p:txBody>
          <a:bodyPr wrap="square">
            <a:spAutoFit/>
          </a:bodyPr>
          <a:lstStyle/>
          <a:p>
            <a:pPr algn="ctr"/>
            <a:r>
              <a:rPr lang="es-CO" sz="2000" dirty="0" smtClean="0"/>
              <a:t> </a:t>
            </a:r>
            <a:r>
              <a:rPr lang="es-CO" sz="2000" b="1" dirty="0"/>
              <a:t>Recordemos que todo era de </a:t>
            </a:r>
            <a:r>
              <a:rPr lang="es-CO" sz="2000" b="1" dirty="0" smtClean="0"/>
              <a:t>oro.  </a:t>
            </a:r>
            <a:r>
              <a:rPr lang="es-CO" sz="2000" b="1" dirty="0">
                <a:solidFill>
                  <a:srgbClr val="FF0000"/>
                </a:solidFill>
              </a:rPr>
              <a:t>(Lea Mat.6:21).</a:t>
            </a:r>
          </a:p>
        </p:txBody>
      </p:sp>
    </p:spTree>
    <p:extLst>
      <p:ext uri="{BB962C8B-B14F-4D97-AF65-F5344CB8AC3E}">
        <p14:creationId xmlns:p14="http://schemas.microsoft.com/office/powerpoint/2010/main" val="98713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2052"/>
                                        </p:tgtEl>
                                        <p:attrNameLst>
                                          <p:attrName>style.visibility</p:attrName>
                                        </p:attrNameLst>
                                      </p:cBhvr>
                                      <p:to>
                                        <p:strVal val="visible"/>
                                      </p:to>
                                    </p:set>
                                    <p:anim calcmode="lin" valueType="num">
                                      <p:cBhvr>
                                        <p:cTn id="15" dur="500" fill="hold"/>
                                        <p:tgtEl>
                                          <p:spTgt spid="2052"/>
                                        </p:tgtEl>
                                        <p:attrNameLst>
                                          <p:attrName>ppt_w</p:attrName>
                                        </p:attrNameLst>
                                      </p:cBhvr>
                                      <p:tavLst>
                                        <p:tav tm="0">
                                          <p:val>
                                            <p:fltVal val="0"/>
                                          </p:val>
                                        </p:tav>
                                        <p:tav tm="100000">
                                          <p:val>
                                            <p:strVal val="#ppt_w"/>
                                          </p:val>
                                        </p:tav>
                                      </p:tavLst>
                                    </p:anim>
                                    <p:anim calcmode="lin" valueType="num">
                                      <p:cBhvr>
                                        <p:cTn id="16" dur="500" fill="hold"/>
                                        <p:tgtEl>
                                          <p:spTgt spid="2052"/>
                                        </p:tgtEl>
                                        <p:attrNameLst>
                                          <p:attrName>ppt_h</p:attrName>
                                        </p:attrNameLst>
                                      </p:cBhvr>
                                      <p:tavLst>
                                        <p:tav tm="0">
                                          <p:val>
                                            <p:fltVal val="0"/>
                                          </p:val>
                                        </p:tav>
                                        <p:tav tm="100000">
                                          <p:val>
                                            <p:strVal val="#ppt_h"/>
                                          </p:val>
                                        </p:tav>
                                      </p:tavLst>
                                    </p:anim>
                                    <p:animEffect transition="in" filter="fade">
                                      <p:cBhvr>
                                        <p:cTn id="17" dur="500"/>
                                        <p:tgtEl>
                                          <p:spTgt spid="2052"/>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92500" lnSpcReduction="20000"/>
          </a:bodyPr>
          <a:lstStyle/>
          <a:p>
            <a:pPr algn="ctr"/>
            <a:r>
              <a:rPr lang="es-CO" b="1" baseline="30000" dirty="0"/>
              <a:t>3 </a:t>
            </a:r>
            <a:r>
              <a:rPr lang="es-CO" dirty="0"/>
              <a:t>Y ellos tomaron de delante de Moisés </a:t>
            </a:r>
            <a:r>
              <a:rPr lang="es-CO" i="1" u="sng" dirty="0"/>
              <a:t>toda la ofrenda que los hijos de Israel habían traído, para que se llevara a cabo la obra de la construcción del santuario</a:t>
            </a:r>
            <a:r>
              <a:rPr lang="es-CO" dirty="0"/>
              <a:t>. Como el pueblo continuaba trayendo ofrenda voluntaria cada mañana, </a:t>
            </a:r>
            <a:r>
              <a:rPr lang="es-CO" b="1" baseline="30000" dirty="0"/>
              <a:t>4 </a:t>
            </a:r>
            <a:r>
              <a:rPr lang="es-CO" dirty="0"/>
              <a:t>todos los maestros que hacían toda la obra del santuario dejaron cada uno su trabajo </a:t>
            </a:r>
            <a:r>
              <a:rPr lang="es-CO" b="1" baseline="30000" dirty="0"/>
              <a:t>5 </a:t>
            </a:r>
            <a:r>
              <a:rPr lang="es-CO" dirty="0"/>
              <a:t>y hablaron con Moisés diciendo: </a:t>
            </a:r>
            <a:endParaRPr lang="es-CO" dirty="0" smtClean="0"/>
          </a:p>
          <a:p>
            <a:pPr algn="ctr"/>
            <a:r>
              <a:rPr lang="es-CO" dirty="0" smtClean="0"/>
              <a:t>«</a:t>
            </a:r>
            <a:r>
              <a:rPr lang="es-CO" i="1" u="sng" dirty="0"/>
              <a:t>El pueblo trae mucho más de lo necesario para llevar a cabo la obra que Jehovah ha mandado que se haga». </a:t>
            </a:r>
            <a:r>
              <a:rPr lang="es-CO" b="1" baseline="30000" dirty="0"/>
              <a:t>6 </a:t>
            </a:r>
            <a:r>
              <a:rPr lang="es-CO" dirty="0"/>
              <a:t>Entonces Moisés mandó pregonar por el campamento, diciendo: «</a:t>
            </a:r>
            <a:r>
              <a:rPr lang="es-CO" i="1" u="sng" dirty="0"/>
              <a:t>Nadie, hombre o mujer, haga nada más como ofrenda para el santuario</a:t>
            </a:r>
            <a:r>
              <a:rPr lang="es-CO" dirty="0"/>
              <a:t>». Así se le impidió al pueblo seguir trayendo; </a:t>
            </a:r>
            <a:r>
              <a:rPr lang="es-CO" b="1" baseline="30000" dirty="0"/>
              <a:t>7 </a:t>
            </a:r>
            <a:r>
              <a:rPr lang="es-CO" dirty="0"/>
              <a:t>pues ya había material suficiente para hacer toda la obra, y aun sobraba.</a:t>
            </a:r>
          </a:p>
          <a:p>
            <a:endParaRPr lang="es-CO" dirty="0"/>
          </a:p>
        </p:txBody>
      </p:sp>
    </p:spTree>
    <p:extLst>
      <p:ext uri="{BB962C8B-B14F-4D97-AF65-F5344CB8AC3E}">
        <p14:creationId xmlns:p14="http://schemas.microsoft.com/office/powerpoint/2010/main" val="333103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b="1" i="1" dirty="0">
                <a:latin typeface="Agency FB" pitchFamily="34" charset="0"/>
              </a:rPr>
              <a:t>Más tarde: ¿Quién proveyó los recursos para la construcción del templo?</a:t>
            </a:r>
            <a:endParaRPr lang="es-CO" dirty="0"/>
          </a:p>
        </p:txBody>
      </p:sp>
      <p:sp>
        <p:nvSpPr>
          <p:cNvPr id="3" name="2 Marcador de contenido"/>
          <p:cNvSpPr>
            <a:spLocks noGrp="1"/>
          </p:cNvSpPr>
          <p:nvPr>
            <p:ph idx="1"/>
          </p:nvPr>
        </p:nvSpPr>
        <p:spPr>
          <a:xfrm>
            <a:off x="457200" y="1600201"/>
            <a:ext cx="8229600" cy="1396752"/>
          </a:xfrm>
        </p:spPr>
        <p:txBody>
          <a:bodyPr>
            <a:normAutofit fontScale="92500"/>
          </a:bodyPr>
          <a:lstStyle/>
          <a:p>
            <a:pPr marL="0" indent="0" algn="ctr">
              <a:buNone/>
            </a:pPr>
            <a:r>
              <a:rPr lang="es-CO" dirty="0"/>
              <a:t> </a:t>
            </a:r>
            <a:r>
              <a:rPr lang="es-CO" dirty="0" smtClean="0"/>
              <a:t>Fue construido </a:t>
            </a:r>
            <a:r>
              <a:rPr lang="es-CO" dirty="0"/>
              <a:t>gracias a las ofrendas </a:t>
            </a:r>
            <a:r>
              <a:rPr lang="es-CO" dirty="0" smtClean="0"/>
              <a:t>voluntarias que </a:t>
            </a:r>
            <a:r>
              <a:rPr lang="es-CO" dirty="0"/>
              <a:t>se entregaban con corazones </a:t>
            </a:r>
            <a:r>
              <a:rPr lang="es-CO" dirty="0" smtClean="0"/>
              <a:t>dispuestos. </a:t>
            </a:r>
          </a:p>
        </p:txBody>
      </p:sp>
      <p:sp>
        <p:nvSpPr>
          <p:cNvPr id="5" name="4 Rectángulo"/>
          <p:cNvSpPr/>
          <p:nvPr/>
        </p:nvSpPr>
        <p:spPr>
          <a:xfrm>
            <a:off x="251520" y="2996952"/>
            <a:ext cx="4572000" cy="3539430"/>
          </a:xfrm>
          <a:prstGeom prst="rect">
            <a:avLst/>
          </a:prstGeom>
        </p:spPr>
        <p:txBody>
          <a:bodyPr>
            <a:spAutoFit/>
          </a:bodyPr>
          <a:lstStyle/>
          <a:p>
            <a:pPr algn="ctr"/>
            <a:r>
              <a:rPr lang="es-CO" sz="2800" dirty="0">
                <a:solidFill>
                  <a:srgbClr val="FF0000"/>
                </a:solidFill>
              </a:rPr>
              <a:t>1Crón.29:14)</a:t>
            </a:r>
            <a:r>
              <a:rPr lang="es-CO" sz="2800" dirty="0"/>
              <a:t>. </a:t>
            </a:r>
          </a:p>
          <a:p>
            <a:pPr algn="ctr"/>
            <a:r>
              <a:rPr lang="es-CO" sz="2800" dirty="0"/>
              <a:t>Porque, ¿quién soy yo, y qué es mi pueblo, </a:t>
            </a:r>
            <a:r>
              <a:rPr lang="es-CO" sz="2800" i="1" u="sng" dirty="0"/>
              <a:t>para que podamos ofrecer espontáneamente cosas como éstas</a:t>
            </a:r>
            <a:r>
              <a:rPr lang="es-CO" sz="2800" dirty="0"/>
              <a:t>, siendo todo tuyo, </a:t>
            </a:r>
            <a:r>
              <a:rPr lang="es-CO" sz="2800" i="1" u="sng" dirty="0"/>
              <a:t>y que de lo que hemos recibido de tu mano, te </a:t>
            </a:r>
            <a:r>
              <a:rPr lang="es-CO" sz="2800" i="1" u="sng" dirty="0" smtClean="0"/>
              <a:t>damos.</a:t>
            </a:r>
            <a:endParaRPr lang="es-CO" sz="2800" i="1" u="sng" dirty="0"/>
          </a:p>
        </p:txBody>
      </p:sp>
      <p:sp>
        <p:nvSpPr>
          <p:cNvPr id="6" name="AutoShape 2" descr="data:image/jpeg;base64,/9j/4AAQSkZJRgABAQAAAQABAAD/2wCEAAkGBhQSERUUExQWFBQUFxcYGBgYGBoaGhgaFxcYFRYUGBgXGyYeHBojHBQXHy8gJCcpLCwsFR4xNTAqNSYrLCkBCQoKDgwOGg8PGi0fHyQuKSkpLCkqKSwsKSksLCwsKSwpKSkpLCkpLCksLCksLCkpLCwsLCwsLCksLCwsLCksLP/AABEIALkBEAMBIgACEQEDEQH/xAAbAAACAwEBAQAAAAAAAAAAAAAEBQIDBgEHAP/EAEEQAAEDAgMEBwUGBAUFAQAAAAEAAhEDIQQSMQVBUWEGEyJxgZGhMrHB0fAUI0JScrIHFWLhJDM0grNDkqLC8WP/xAAaAQADAQEBAQAAAAAAAAAAAAABAgMEAAUG/8QAKBEAAgICAgICAgEFAQAAAAAAAAECEQMhEjETQQRRImEyFHGBkbFC/9oADAMBAAIRAxEAPwBU93ExqouPirKmEGY6+P8A9XH4G3FejyQvYI9x4lU1HH6KP+xwNCfWFRUw0D2V3JUBLYDnRtKlI9qO+VR9mkwQAidyEZewyGOErhojMD5ogYxvFJmtKsFMlDTBY4bjm8yo1cW0jQoCmyysGHPEpG0ghGcL6LahVdQVNmFJP17kLVWNR9Xpui0fXFcoUnHXd4JlhNk1HaNJCNPR5zb1HtYP6nKbzwj7CoyfSM7VpRp4qzA7PdWe1jRcnyG8ngE7jBMMPqmoeDGkqVHbrGT9nw509p5i1tYn6Chk+Wl/HstH405PozNSA57Z9hxb5EifRW0GZj3JLW6RHrHF7IlzjLeZO5N9lY+k+YcJP1cahaYZPxXIjPE0wlzYsJXHUb3KOFPfII3qrqwTM2Q8iAo12Dtogq1uG4KxtMSjMIQDdK5BRX/LoE8OG5DV2zoCU3mTAnLxlDYyg2J1PJBSGoRvolx1iOf0V2nSkq17L3H0FEwnbOom9wHNRzFVmoPLd8VWaplFdHM7iGGJ7t/FD1rASrqj/XchMY+Gp0AsGIGUa+CGq4nWLd5KoLgLNJPopmjYXRoNlZrGNV2i64vN100dy5lAIvoVwbN/V2Kzc255+KpGxQN2nMp6KJKgae7RZ+bROhR9ibvYFVWwlM2gJxUonQIHHYcgQAZ4/Jd5V7O2ITgGZvZ0Por3bMpnihw9w/DZXNr2gzPDgrRVrsVt2UVNmwbGyl9hg6jzVheCO/mVZTdu+CFM6ykYW+qtbh7xe6vDBa4V1B10jTphRbUx2FMdh9RzQBLW5Zi1ySoHa5H+Vh2M5uOY+WiOw2ymu1LpN4sBBO4nXyVZ9qoKeGL8lMOaSZDyT/lgm2axleFLLO3FHqxjjSTAauMxD7Gq4DgwRv8A6VUNgOddzXO5uO/vcU9GCxTjbJTYaUjc4VT+EgD2R6rtPo7ULqbqlYuyNIe0Ds1HH8ZnSN0Kbk62ynlrpC6nsZrIzOps4ce6yM/lTbNl153ACwmJveAvsP0PotYxji+oKT+sa57u1nkmSRqBuCMq0HZjlcABGovcH5lKqtbFeWTR5PWwbSXFrrE6O89fFBVcCQ6RLSN4+YROMAILRIBkf3CFw9Kqx0tMgnQ7hHPfK92Oomdz2NsPj6zPah7efzC0dFxyCQRImO/QLP4WpnDc7C1zo9k8eK9Ir7FaGiNw9wUlPjLYmVJrSMvnvvCsfpvRFahl3efuS3ESdLLTH8ujKNKeMAaAXCfBR+1s4kpa2jxUhRHFFxCi/EV2O0lAVmcLq40AN646n3o0cVNoc4XH0QFaWd66aJRsNAr4i6ExgBaSEe/DIWtQ3SnT+gMU4amZPBWFpG9SbQhxC5VpaRxVQFzKwdaIV4oCNUJ1YlXYWQeIU2wo9coUbQqqzOdpRYpGFVUpukArzuQaB205vuQu1RDZA0sm7KcDVB43Cl4PDepuVjpCnZ7MwBdBmfQ7lbidiU3XGvJR2XhMhAJ3uixtwlOG0zvt4JoTrpgkjM1dgECzr7kDUwDwd8j6la92HPHzQ9fD8VojnYjiZRoN5aTG+fVEUKhm+iavwo01XRhG6wCqPJYnGguhTPVM7RjM1vg50ESnFClDQBYAC3yS1oiiwjTrGeReE1baSvn51yf9zfF/ijobGp4qlztb/RVjmHVDtpk6qX9ihY4IN4EuI4D3cEYXAW+tAhakZnHdb3FFdoB4+7CyeAkq9jYFlY+oItpPw1XKBC9u20JRbgmGRycF6rViPaErzDC2PiPmvTaLm1ASx4cN8SRPCQs2TTBJaFmMph/fxSXEYczEemq0j8KwNfLmtOV2Ul0CYMAz6HikeAxjHsbmMPO47+BnS/er48n0QljYtODcFY3DcRCcOpXgiO9dFCyt5GIkJ/sq6MGmpYOajAXcxqFj8IFRUpwU2czkhMRRO8IqR1C99kNVbOqYHDqp+FtwTJ0cI6lCXFWMwloPer6xtwUtwTcmwaKzhxFwvmUgIhWl54KAEoWceuhy5Mxb64L4mOYXGibnusvKtlKK4vBS3bmJNOmSDu+gmrhv0STbb+y4cY8F3I5C3YdZ7wSTqdCtK0n6HxWY2TWyuIMTu+eq0OGxG43+vJVj0dPsuJnUzyQuKqNjVTrYho1MckvxGJbNpVcafslJnM4O5fdYDbeqRWH0VKliGQQ6eRbuI389dN6pOSguTBFc3SGLmxQZ+tn7wmj7NJAmLxBJ9EuqEfZ2FsxnZ/yJnpykrxm1Jto2U0qE1TpKPwsefAN98n0Qj9t1HWa1g7yT8kfXwjWuhlLObEy/KBO7Rco0H5hLaTW7w3M4+boU0mX5RXor2MCWOqPIl7ybCwAhot4eqLrD2u74Fc2WzsD9T/8Akcrqgu4d3uKZk32eLvP171GlO43HuRgwwgg3MnRTZQAPf8F66ehSylTNr8L+CfdG8M/M5hqE5rwM27ujdCUUm8U02VixTqsfaGkT3GxUcseSYydbNBi9hAMcb3Dvwjc3fJK89fQez2HmOB4DdBt7l67iabHNf+h2hjcdwXmp1O+I10uAVHBp0UcrQPg+kNWnY7t2o8jfyK0Gz+lFJ9ngtPHVvzHks7Xoa8OEAjnqovwAsTaeB+B8rLZeiXCD/Rv6DA8SwhzeIMz5K5my+Wq84w9erROam+COB7XC48N8rSbM/iG5sCs0HdIsRGvI+iG/TElha6NOdmDiq3bLA1lGbP29h68ZHjMfwu7J9dfBF1aUd30UqbJMSP2e0bpVNXBAzDQm7iEHWrAG5AsimxTN47Yx1j0QWIwTmNuIT3aW0oBh3pKSYl5fqSVaLvsVsEAU2OFrKLWACFJscE9iNnqhb4SvnGAouw/1PzVTqcQZ09687iXI1DI0ISfbMkAcfhxT0HSQY4R8ks2oYAN4m6MlqgrsybKh65gbZ3vCfVKpGhS7ZNE9aS4E31jwTeph+/yVsNITKrAqhJ4lRNKRJ96uczgo5SbLXoxyd6BHM10CI2TRDqgBAg7jy0Vn8nquu1jiPL3q7Y+Fe2qJaRE+5SzOLxyX6HxpqSY0xdMNpNAEDrGRH6wj3s8UHtT/ACgf/wBKf/IEd1kT3rxYo9GTBqVPtnuHxXTQk+Ktoj7x3c3/ANrqZsUGc2CYGl2bfmf+5yliW9o9w9y+2c45I/qqfvK5iDc9w9yKGs8jfWBIF7ErnWqT6EX5n4rrmQIgE8l6i6OLKbyRbl6hBbZw7z1eWfaaTl4b5R9HfPl4K+pUa3f6rrpgfRusDW6zDh3GmZ/7SF53j6pYDlsS+m3wcQCtr0VxWak+nrlk+B3LJPy5nZjvbBPGFnxpqb0GPVEMYyGHx1XMPWa/M0XymDbf9FSxoGQ/W9cwWGyF9/bfm8wB8Ff0FWdosHat+L0+iha1GSARImAOG889ysxAd1jInKajs3dkkA+KljX5O0PwyY4w0lB6egpgDsHlPYcRv4j+yd7J21XdVpMeXOAe2BPZuQLhLahkAm0wT4phsTKcRRdM9to9U0ugSlZ6DiRIgeiVVMNeTedxTd4GsqqpSBWdZGiHFMRVcI07vrcl/wBmiy1DmjkgTgwTzCpHMK8Zn3UAuNoBHY6jDjCEaNFZOxXGj0inm0IJ8lF9ODofL4oqlRgySFbcncsqkwi9oB1Qe1qUM0tcacindQcyDxWe23tXslsyAfGeS6UtDRTbE2GJY9huCYkei01TCArJbM2oDVaHnsjfFwbEFaf7adGxHNThka7KTx7K37IzG3jvgcU2wWAZSbAEzvOvcloxDwbR4WXKe1HZiDNgDMWvO/iIuqrO5aRPw7seNcO5L3Pl8Wv3Kk7UbobpRja73O+7gOEm+hjcpZJNopCFMM2xUikN33jP3piKoO/6hZ9+zcQ7UsHD2bcxYpZsoup1ajTWLTTcJEFwcJvOlrgeKhDd/oo4V7Nhhndp36W6eKuefgltPaTBpmmQ020O4a+q7/Ni4Wa7Qndu1GhU2w8bIt2iKbe0Y7TxfT2iga/SWkCe0P8Ay7tzVbUqh5DHUyGZpJk6kF0jxVg2NQInLIne4n4o7GqC7PL69YZ3ND2khzhfszc6Zgrmh0ixPdDvcUNtLCDrKkSBndv/AKjxQtPZ8OBBLecfEXXrxScSbavQ3cYG+9rghQ2nh87Wx+Zp8AZK+o0a0CHzyJ+YT3oqHue9oyyRqQ3drEgqc5OCsbinqyewK3V1STIBaQbbjolmN2NWqEBtNx+8pk2Og13LbOwFWB94B3H5Bcr7MeYzVSZ5uWRZ3d0NUV7Mjt7ZXUtgGYaM3CdSAlWz8U5xfmNmvcB4RqmG28A9td5Y/SBFxu01S/7VUb7TAR3X82rVB3GwcPplxxIaRM9pxA8BPwXcWA6AdCYPcRBQX2umXAuDmlpJGhFxBtYwiqpbUplrHNJM2mDoeKet2dTI1qcBo4ZUT0XoFtWi3WHj90/FU1MMQxoiIyjuiEV0XJNSi5xuXj90Qub0I1o9ExFIC6Cq+KMqPmZQ9XRY2xYoX1K5brpxIn3JLiekDmOs0EJ5WNiCEgxNFvemxyi+yvC0BYrpQ45gWgHjGiBwG2ZeGm86HnwKIxeCa5txB5IWjhgw+zfiVvjxrQjx6PTWbZIMHXuhEt200ai6wNPalWZ3jeLrp2q8AAiwM6b/AJLFb9h8V9G4xW3DHZMC/ilGMxAIzOuN6z5206HDiRcfh5NExBRNLaYqEtNpIi9gARM8Z9JQew8HEAoOyYprMpIcJaeG/fqtZSaWnhOix+0ceynjYc6SBAPwnd3py/bWabgAAG+872jXz5IuDDJtpD91c296rpMJJvZKm7TjgYie0Drw3lMcLjGnUgEEBwnSdAe9MopaJ0yTw4m1FxgRIMAxvsNUo2ztsYVzS+lDnSYLjMcdY1stdhT2BF7mVmekApY5r2hgL8PV6t2eRqJtlMwbHwWZL8m3tFYyTdNENkdPTUxAw9RjQXgOYWzaW5g108gvtnw7HVwdIPnAWd6L4dprVq4aB1NIgTcyWy0tzEwAJ04qexcdkrS572gyC5vteE84VpQT1H6Ekq6PRKdBt7bxu7lexnBu86NS+jh5Ek4k99VrfiFz7NTHtNd/vxfyeVBYWxPIZrp1WqMrU7ODMhA1yucbXA4CUl2BtDq8YwUbUm0h15ykZiJAJnUzljvWi6SUaTmjq8rXDOZp1y91mmJHCVleiINX7S4kve1jRmEkBrahsTzj0WmMai7XRVyTiQxoDnvINnOJ04uJ0VDaUnl3qyvqeRPvXMNE2WxLRANw+6yJ2LjerrMdwJnumFTh78UOx0F3eoLdodnomK2tSZUYxzwHVIyj80/FE1HmwWMGEqYmrhKrR2aDu2ZEgQQIB1WyyrLJJIBh9vn/ABFTvb+0JczFNdIBBiZjlqmHSD/UVO8ftas5sGnDq8i5qmO7lyWuEVwsLYyqU2n6lCv2a3hYonH2p1HCxDXEHuEhVbNY91JjrkuaDpxum6XIbkyinh3s9h7hc2m3kSrqeOrMcDDSWmQQIuLzZWvqPbUbTyE5mkzBtB/uuvka2AXfobk6GFHpw7So3xCIf0jaQMpkyNTED4pGGBwkGxH1qvqGDBe0kAoPFF+jk0at9aAcxt3+qSYzGAEHNxsNVKoXEPcGF+USYjfYAE2lI34mq9wHUZQTdzntgDmBJU8eFDtpBmL2kS2wn64oejjb9/Eo2hs57hAfhwdIlzj6QpUti3AfVawyBHVj0JJlaE4rQrmhNsXA9ZmiAdTu9yu2aXvcQHOk/wBRhXdGnWfGmVQ6Pn7yeR9ym9OQ5Vg6tSpUcwPdImxM6HmETsvHPNUgkWBtAuRbVV7DMVyf1fFQ2W2azjvGcwO/3ISitiNsCxsvxsuIfJnUkyG6WvKO+19qA2I5wbcoWepYtwxJe7XrNJ5LS4a+KO7tfBVyx/4LB6JNxrc0dsc5B9LK5uNboC63EfI/BDUz/iDv7aswRmu8RIl3wUGkUR6N0Yql2GaQZu/x7V/eVXX2M2g2q8XNWq2o6dAbNhvARHqq+h7v8M21g+p+82V2L2qysyq1kk0qjWOmBDpB46QsclV0STqZm/4d0gauMBvpE3gEuBjw3JE5uV5A3T8k8/h3BxGLvw/cUkxbe24j8x9+i1R1P/Q8/wCRm+mGJcHUg1zhmaZgkXnWyUHC1MpcXmwmZPzTTpePvKP6T7wqcZUim/8AT74XoxlxgqBjwxnylL0F9DMO7rs2aZpVIufyxdaT+GxOXGjXsj3uCRdAXy6P6Kg9E8/h03/V/pHvcs2e/wA7/QrilBcSjEPu7x95VdB3AK2s2HGeJ96hREEeif0SGWCdYD61KFB7R/V8SjWACI4IBmp7z71GPspLRqOieMioWEwHC3eFpqh0Xk21qjmmi5kg9Y2YnSRIPJerUKoc3MNCJWfPGtk72YvpEfv37/Z/YEtNcNOYiWiZj+6Y9Ix9++OLf2hZLZeJcarwTYVDqdw3R3laIK4WVj2jVUto5x93RaQfzDNM6zNkwZtTGxlblptFoaxggcrK7ZJbF5J7pWiw7KZE5CfAfErD5JXxiXmlH0Y+sMW43qOPkPcEsxOxsS4GHn0+S9PqUGAXpwPD5oLH0WxZhHiPmnc5w3omskX6PJcTsrEsFye63ySqvUrMPDut7l6ljac7j5j5rG7bws6WWr4/yHN1JFPEmrRnWdIMS0EB74JuJkeqt2bt+u+pky5yeUd9wgcQxwO+yDZinNeIJaRcFenxTXRitxkegUXRug7jAkeKuoY54f2nue0fhMe8BCbHe6rSa4i51twMFGDDncF58mos3qCYt6OHs1P0/Nc6PM7c8AVZ0Twj3trOa0uDWXABO8iwG9W7G2fVa8k0asEH/pu+SWdfkSuinY3+c/8A3fH5q/YmHcytLmkZmvyyNZMA+J96s2bsfEseX/Z6paTAGXiY3nnMojaGyMRTxFasyKdEOim1ws/NMwQZaIFid50RtO9iN+kZTa1MUcZJECS1w1gixPNNsER9oJGk/DVD7b2S6o8mlSdLXvLXZm5S0mWtyky2JV2yNnVgZewg8yCe+xTylFx7OjFp9F2HH+IP6l3Z167/ANTvgiqWzn9aHFkAumeCF2W//EP/AFO+vRRTTuvofqj0Lomf8OB/U/8AcqquyDQFd8z11am8jcIytjnorOip+4HDO/8Aco4vbbK1OsGgjqajGOniXNII5Qsk09kv/Znf4eR9pxXMN/clOKpHM6+8+cpn0Dti8Tf8I/d/dK8Zd5IO8+Mlakvz/wAIaX8jNdMacOoG+jveClm1KsMibuI8gmfTSQaW+M3/AKrP7VJL43QI8ZXpYY2kK58YTX3RoP4e1Pvy3+lx/wDErT9AaJH2wkfg0/3OWQ6A/wCtYP6X/tW76Aiftvd8XBZflLi5f4FhK8aFOJpkvJE2c73lSoUiCJCYupwXRa5nxKjSbMJOWhqLGCwQhZE8cx96PyRCX03S53eUIbsMi1om/OFqujOJzUiw6t3ctyw23sW6m2mWmC54ae4//U72RtAUKmZx7Oju4IZMbcbJJ26O9IRFd997fcEhxTMgLmgWPatuJuUN0g6RtdianV5sh3OOYaX10HIJLh9u5TJlwNiJ47wD7loxYHxD5EmbDA7a0gumQBAJvqLjuTUdKshykGxGaZBAO/XQFZXoxi6L6znB2VrGOdldAJJsA0ykW1trF9bMNGyL+eu9S/pFKbVFZZ01fZ6NjOlJFRuR0k2MuMRzg2I1Qe3ulLmjLHtnLOY7xrfcsNs/aGaowkl3aBIi8A3N9yL6X7XNWqIBbkABBblIjkmXxYqai1ZJ5NWkaodKBG4EDQnT+6CcH1yQ0iDBBJ0kCW2uLysWcU6NY8vetN0ErsDndZ7M6k5Qd0FPP4yxpyj2NDO26Fe1KJp5mEfeNfeDYtI18wlmGwvWPbAKM2/iGnEPgyJiZnQzZNujWPwmHh73F1SNAww07rmxK03KMLStkdOVs1uzNisp0GtNQ5okixAc6/pKtwwpOJy1SYJG60Rb64rK7Z6dZsww9Nzc7vadFhEQBKTbB6ROwzzLQ8OkODte8O9Vj8E5pt9jvNTpHt+BYykCym0MYB7LQAFbXxY5q2rhGflHPX5od1BvALzdgtN2Rfjbae5JekuKmjqB2h8U96lv5W+SH2lhWOpOBY09lx0HDVdTHjJJ2YJ2Nb+aIU2Ytp0cFPqQIsPILkD8o8gnVPZ6ikSGJGkjzSrA4trKziXNALnbxzTZlNpJAaAWjMbbiCZBjkUn6SFn2d5DQYLbtAm5uZHeq4luq7IZqatPo9D6JY1j6ENc0kOdI7zI81CrsYUaVdwJJqvY9xOgIc1tuAiFlv4T4Gq1lao98scGgNkEgibkD2RuuvQcXQZABYHBxDYOl9CZNxIS5IOM2kYFNN2YroR/rsVpMH943JPU1Pede82ROPrupYip1ZLHF7hLbWnS2oRmyejLnkOqy1pMwdSPgrWorkx3K2ZraWx3YirRBEsa4B0f1kNbbvCy238E9lQMLTmaIcIMyDBsvcDsenlaGNY2CO0RcAGZ5mUXsbZjKdRz8rM7p7TW3yyIzOOpVI/K4LQkqpo8T6GsNPFB72uDQ10nKeHCFruiW1KeHOJNVwYKrTk3k3J/DMa716VtvZ7a9B9I2zCzuBFwe6V470025ULG0nUqbRTt1jABP4RJ3ab1ym/kSaaOi4xjQy/nFJ74a8EyY9+9X4THMLoBkgLNbC2aWkveQTAgTJE7zwTbD42vhHPNGHMqXI1IJPx3Ks8aTqIccr7Gb9r0m2c9oMxfXyQFHEtzHtAAuMSYWbqMfi65IOQNIDibEHeIN5WpZsJ8NIY6wzsIykkNmSJIiIm6PjUF+xlK3+i/FtYGjrRmaDItN0NT2lRqkta6Z5H1tyK+2/0rrVKBFSmSGwHPaZaCdJjQlB9G9jZHmo4tL8tmtMxO880kI3C5dnSaTpFWJ2LTzwySCYM6xoQDpafigsZsJjBYnLmLRYGYvOu8rTYnGdXnEABxaS42LYtY7plBdJMUx+HkWcwvaREGJzNnzsU0JzTSZSoCLY2yG1cUxt8uVzjpqBMX7wo9KNmClWcGCzgHDkSIcOQnTvQWxcaevYSS0XEjUGLEeS03SHaJdTDmiLw4Dc6IMciRIHNWfNZE+zPFRlBiLovhiajwNQ3Tjrb0R/SPZrnVs5ENcG5jO8NHrbRS2fRGHxOQmOsYBP8AUYI9UVtrHh9N8gBxIBtoRAPdMSuk5eRNdBjD8KMni2eUgTC1uxcIx1INsczXGLCSARlnWZgjvSjpHhwxrG78onmfophsLGhjYd7NQHwe3Qg7pAT5blC0DGlGZmn0ssgyCCQQqsuukJrj6M1Kh/KCeZJ4nelVR4nxH91oi20QkknZbSxOWYuCLcjxWi6FdGW4qo59YEsAdAkjM4CxtuELJ4amXPytEkmw4r2Ho/hW0ajGAjK2iwSDYuy9r1Wb5MnCOu2NjSfZueuBaNPkqTHEBee1A/8AM7zchntO8nz/ALrzlhv2NR6N1o46oTG41gY/tN9h28cCsBUdzK4yoZtJRWBfYLYQ/FNi72jhLgPiqBtCmDJewD9Q+BUHd3ootpt4DyRWBLVmn+qf0NsNtFgxNIsc0irhywyLOcx0gtM3MCFlv5owUHAP+8cS6GzILnEwDugFMqjCXNcKhGQFrQA2BNzqFRQ2W1oA6ypaws3dpo1aIxiuyPke/wBmewGNxFKoalLO2TMCRvkAgCCAtXS6c457SHEbiJYBlIIIdoOEX4oevRtqfJVCkRx0VJNSfRLRdS2piA/rOwXkySWg3OpA3XR7el2L4s/7Us6tx0C4Gu0IHiPmUvBP0g2Om9NcUBow/wC3+6lR6c4oGcjJiPZPzSQ5ha3lKmJ745JfFD6O5jyt02xD2lr2tDTPsyN0RIPP0Wcfin9Y7MHFhb+UQXAz+KYtv5c0Q0O5eqk+oY3eSZRjH0daZlsTUqNrONMuiwzDR0DWCe7Xmj8Xinupthzi4ACMtwdSRHZtBuZJzckfUfE29EO13L0V7T9ClRxLi0OObrJaT2RM2k2sSL3JuHclrNnMqGnhzLwatOvPauCC4Ux+mABA1us9SAzA28ke0aG5y6G4ieF7KeTYVoEONcKrRLmtIAqQ0ZZElri12uUkDwlBbTxD/wDpufmjVp0kghvWOu4jtXj8XJM/5czc0DzKrdhN3FcmhqvsAwdV+Qda92YEm/aneDGhOrSDaLq59B5wtfrJafabmEEzAAHIT6JnhMQaRDmNaXX9oAx5ojF7TrVpFSnTeDBMsESBA/FwU5TlekVhFdmKwOy6rwSwGBE3jdMo7bTiINwX08zwLDMy2/XRaHB9WXgVaVJlPiKZOm5oDrKrH9HqFYj78sY0uygMc6GkyAJiITea5bCseqRntsYgmpScZu2mdCN0WlU7dLm13AyASDfmLGy02M6N0agYDioNJsA9W+4Gnd4KvHdHKNaoXvxUWA/y3HQReYTY80FVglGTEHSFxc5hM9prSJ+Hku1mkUHN/I+OIuLX8E+xXRylV6sHFtAY3LdlS44XEcfNWnoxRbTdSGMaQSJljotpaE/mhFJC8G22Z6B9nqS8Zs7bGSXWmxGkILGZTTpRE2njeVqR0XpCm5v2umS4g7xECxII+pWTxFBrahDSHAGzgYBjeBwVMeRSbSJyi1Vl+xhle42mI9T8k6pYq6zmJY0m3vQzaxa6ASLp5QUmDlxPSxRnd6lRqUANyM/EuVNCsFD0LWs7lMUDuVw1Vp+KNCMEdhp1gKIoD+n1X340a1EDAweQP1zXYncERvVjUPZyADTPBvqvhS4+iLGqGxHtDxRYxBzADz/Uo9VJs368Uwo+yETTXHCtuHPD1UxQPBNAutS7AKHUB+XzcV8KHBrvP5o9mpRFPXyR77ORnKuDJPs+sqI2eRrp3/3TrEIdu763p7AAtwgkQ07t4RrqZAs3zPwCKwenirnfBLJtsYWhh3hcNLwRj9VF+7vS0OC9UDpxVj6IiJV+/wA1F3wXXQQSpT3TpKhk5n1V79/eisLuTDRsWPpkX7RVeZNHb0NXRTO39gIHh53UsnGfVOWaKuronSOp/YhxoDe/TXVAYfZNIm4n/cnGP18VRQ1VYoSXexfX2JS/L5lWYbYdMu9kCDZX4/4/NTwuv1yQnJx0C19H/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76" name="Picture 4" descr="http://3.bp.blogspot.com/_68bbSRZAJ7Q/TFNU_EpWvYI/AAAAAAAACWQ/JqlJpQ7y9Xk/s1600/templo-de-salomon%5B1%5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3520" y="3057127"/>
            <a:ext cx="4090342" cy="3419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7262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3076"/>
                                        </p:tgtEl>
                                        <p:attrNameLst>
                                          <p:attrName>style.visibility</p:attrName>
                                        </p:attrNameLst>
                                      </p:cBhvr>
                                      <p:to>
                                        <p:strVal val="visible"/>
                                      </p:to>
                                    </p:set>
                                    <p:anim calcmode="lin" valueType="num">
                                      <p:cBhvr>
                                        <p:cTn id="19" dur="1000" fill="hold"/>
                                        <p:tgtEl>
                                          <p:spTgt spid="3076"/>
                                        </p:tgtEl>
                                        <p:attrNameLst>
                                          <p:attrName>ppt_w</p:attrName>
                                        </p:attrNameLst>
                                      </p:cBhvr>
                                      <p:tavLst>
                                        <p:tav tm="0">
                                          <p:val>
                                            <p:fltVal val="0"/>
                                          </p:val>
                                        </p:tav>
                                        <p:tav tm="100000">
                                          <p:val>
                                            <p:strVal val="#ppt_w"/>
                                          </p:val>
                                        </p:tav>
                                      </p:tavLst>
                                    </p:anim>
                                    <p:anim calcmode="lin" valueType="num">
                                      <p:cBhvr>
                                        <p:cTn id="20" dur="1000" fill="hold"/>
                                        <p:tgtEl>
                                          <p:spTgt spid="3076"/>
                                        </p:tgtEl>
                                        <p:attrNameLst>
                                          <p:attrName>ppt_h</p:attrName>
                                        </p:attrNameLst>
                                      </p:cBhvr>
                                      <p:tavLst>
                                        <p:tav tm="0">
                                          <p:val>
                                            <p:fltVal val="0"/>
                                          </p:val>
                                        </p:tav>
                                        <p:tav tm="100000">
                                          <p:val>
                                            <p:strVal val="#ppt_h"/>
                                          </p:val>
                                        </p:tav>
                                      </p:tavLst>
                                    </p:anim>
                                    <p:anim calcmode="lin" valueType="num">
                                      <p:cBhvr>
                                        <p:cTn id="21" dur="1000" fill="hold"/>
                                        <p:tgtEl>
                                          <p:spTgt spid="3076"/>
                                        </p:tgtEl>
                                        <p:attrNameLst>
                                          <p:attrName>style.rotation</p:attrName>
                                        </p:attrNameLst>
                                      </p:cBhvr>
                                      <p:tavLst>
                                        <p:tav tm="0">
                                          <p:val>
                                            <p:fltVal val="90"/>
                                          </p:val>
                                        </p:tav>
                                        <p:tav tm="100000">
                                          <p:val>
                                            <p:fltVal val="0"/>
                                          </p:val>
                                        </p:tav>
                                      </p:tavLst>
                                    </p:anim>
                                    <p:animEffect transition="in" filter="fade">
                                      <p:cBhvr>
                                        <p:cTn id="22" dur="1000"/>
                                        <p:tgtEl>
                                          <p:spTgt spid="3076"/>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80">
                                          <p:stCondLst>
                                            <p:cond delay="0"/>
                                          </p:stCondLst>
                                        </p:cTn>
                                        <p:tgtEl>
                                          <p:spTgt spid="5"/>
                                        </p:tgtEl>
                                      </p:cBhvr>
                                    </p:animEffect>
                                    <p:anim calcmode="lin" valueType="num">
                                      <p:cBhvr>
                                        <p:cTn id="2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3" dur="26">
                                          <p:stCondLst>
                                            <p:cond delay="650"/>
                                          </p:stCondLst>
                                        </p:cTn>
                                        <p:tgtEl>
                                          <p:spTgt spid="5"/>
                                        </p:tgtEl>
                                      </p:cBhvr>
                                      <p:to x="100000" y="60000"/>
                                    </p:animScale>
                                    <p:animScale>
                                      <p:cBhvr>
                                        <p:cTn id="34" dur="166" decel="50000">
                                          <p:stCondLst>
                                            <p:cond delay="676"/>
                                          </p:stCondLst>
                                        </p:cTn>
                                        <p:tgtEl>
                                          <p:spTgt spid="5"/>
                                        </p:tgtEl>
                                      </p:cBhvr>
                                      <p:to x="100000" y="100000"/>
                                    </p:animScale>
                                    <p:animScale>
                                      <p:cBhvr>
                                        <p:cTn id="35" dur="26">
                                          <p:stCondLst>
                                            <p:cond delay="1312"/>
                                          </p:stCondLst>
                                        </p:cTn>
                                        <p:tgtEl>
                                          <p:spTgt spid="5"/>
                                        </p:tgtEl>
                                      </p:cBhvr>
                                      <p:to x="100000" y="80000"/>
                                    </p:animScale>
                                    <p:animScale>
                                      <p:cBhvr>
                                        <p:cTn id="36" dur="166" decel="50000">
                                          <p:stCondLst>
                                            <p:cond delay="1338"/>
                                          </p:stCondLst>
                                        </p:cTn>
                                        <p:tgtEl>
                                          <p:spTgt spid="5"/>
                                        </p:tgtEl>
                                      </p:cBhvr>
                                      <p:to x="100000" y="100000"/>
                                    </p:animScale>
                                    <p:animScale>
                                      <p:cBhvr>
                                        <p:cTn id="37" dur="26">
                                          <p:stCondLst>
                                            <p:cond delay="1642"/>
                                          </p:stCondLst>
                                        </p:cTn>
                                        <p:tgtEl>
                                          <p:spTgt spid="5"/>
                                        </p:tgtEl>
                                      </p:cBhvr>
                                      <p:to x="100000" y="90000"/>
                                    </p:animScale>
                                    <p:animScale>
                                      <p:cBhvr>
                                        <p:cTn id="38" dur="166" decel="50000">
                                          <p:stCondLst>
                                            <p:cond delay="1668"/>
                                          </p:stCondLst>
                                        </p:cTn>
                                        <p:tgtEl>
                                          <p:spTgt spid="5"/>
                                        </p:tgtEl>
                                      </p:cBhvr>
                                      <p:to x="100000" y="100000"/>
                                    </p:animScale>
                                    <p:animScale>
                                      <p:cBhvr>
                                        <p:cTn id="39" dur="26">
                                          <p:stCondLst>
                                            <p:cond delay="1808"/>
                                          </p:stCondLst>
                                        </p:cTn>
                                        <p:tgtEl>
                                          <p:spTgt spid="5"/>
                                        </p:tgtEl>
                                      </p:cBhvr>
                                      <p:to x="100000" y="95000"/>
                                    </p:animScale>
                                    <p:animScale>
                                      <p:cBhvr>
                                        <p:cTn id="4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762872" cy="6192688"/>
          </a:xfrm>
        </p:spPr>
        <p:txBody>
          <a:bodyPr>
            <a:normAutofit fontScale="92500" lnSpcReduction="10000"/>
          </a:bodyPr>
          <a:lstStyle/>
          <a:p>
            <a:pPr marL="0" indent="0" algn="ctr">
              <a:buNone/>
            </a:pPr>
            <a:r>
              <a:rPr lang="es-CO" dirty="0"/>
              <a:t>Además </a:t>
            </a:r>
            <a:r>
              <a:rPr lang="es-CO" dirty="0" smtClean="0"/>
              <a:t>de las ofrendas requeridas para la construcción, había </a:t>
            </a:r>
            <a:r>
              <a:rPr lang="es-CO" dirty="0"/>
              <a:t>ofrendas especiales que cubrían los gastos de mantenimiento </a:t>
            </a:r>
            <a:r>
              <a:rPr lang="es-CO" dirty="0" smtClean="0"/>
              <a:t>del santuario como el lugar de culto</a:t>
            </a:r>
          </a:p>
          <a:p>
            <a:pPr marL="0" indent="0" algn="ctr">
              <a:buNone/>
            </a:pPr>
            <a:r>
              <a:rPr lang="es-CO" dirty="0" smtClean="0"/>
              <a:t> </a:t>
            </a:r>
            <a:r>
              <a:rPr lang="es-CO" dirty="0" smtClean="0">
                <a:solidFill>
                  <a:srgbClr val="FF0000"/>
                </a:solidFill>
              </a:rPr>
              <a:t>(Lea Exo.30:12-16).</a:t>
            </a:r>
          </a:p>
          <a:p>
            <a:pPr marL="0" indent="0">
              <a:buNone/>
            </a:pPr>
            <a:endParaRPr lang="es-CO" dirty="0"/>
          </a:p>
          <a:p>
            <a:pPr marL="0" indent="0" algn="ctr">
              <a:buNone/>
            </a:pPr>
            <a:r>
              <a:rPr lang="es-CO" dirty="0" smtClean="0"/>
              <a:t> Lo mismo se hacía con el templo construido por Salomón:</a:t>
            </a:r>
          </a:p>
          <a:p>
            <a:pPr marL="0" indent="0">
              <a:buNone/>
            </a:pPr>
            <a:r>
              <a:rPr lang="es-CO" dirty="0" smtClean="0"/>
              <a:t> </a:t>
            </a:r>
            <a:r>
              <a:rPr lang="es-CO" dirty="0" smtClean="0">
                <a:solidFill>
                  <a:srgbClr val="FF0000"/>
                </a:solidFill>
              </a:rPr>
              <a:t>(Lea 2da </a:t>
            </a:r>
            <a:r>
              <a:rPr lang="es-CO" dirty="0">
                <a:solidFill>
                  <a:srgbClr val="FF0000"/>
                </a:solidFill>
              </a:rPr>
              <a:t>de Reyes </a:t>
            </a:r>
            <a:r>
              <a:rPr lang="es-CO" dirty="0" smtClean="0">
                <a:solidFill>
                  <a:srgbClr val="FF0000"/>
                </a:solidFill>
              </a:rPr>
              <a:t>12:4,5).</a:t>
            </a:r>
            <a:endParaRPr lang="es-CO" dirty="0">
              <a:solidFill>
                <a:srgbClr val="FF0000"/>
              </a:solidFill>
            </a:endParaRPr>
          </a:p>
          <a:p>
            <a:endParaRPr lang="es-CO" dirty="0"/>
          </a:p>
          <a:p>
            <a:endParaRPr lang="es-CO" dirty="0"/>
          </a:p>
          <a:p>
            <a:endParaRPr lang="es-CO" dirty="0"/>
          </a:p>
        </p:txBody>
      </p:sp>
      <p:sp>
        <p:nvSpPr>
          <p:cNvPr id="4" name="AutoShape 2" descr="data:image/jpeg;base64,/9j/4AAQSkZJRgABAQAAAQABAAD/2wCEAAkGBhQSERUUEhQWFRQWFx0ZGRcYGB8ZGhgaFxYYFxgYHBwZHCYfGBwjGhoYHy8gIycpLCwsFh4xNTAqNSYrLCkBCQoKDgwOGg8PGikkHyQsLiwqKSwsKSkpKSwuKSwsLCwsLC8uKSwpLCwsKSksLCwsLCwsLCwpLCwpLCwsLCwsLP/AABEIAKcBLQMBIgACEQEDEQH/xAAbAAABBQEBAAAAAAAAAAAAAAAAAgMEBQYHAf/EAEQQAAECAwUEBwUFBQgDAQAAAAECEQADIQQFEjFBIlFhcQYTMoGRobFCUnLB8AcUI9HhM2KCkvEVFkNTY6Ky4iTC0nP/xAAZAQADAQEBAAAAAAAAAAAAAAAAAQIDBAX/xAArEQACAgEEAgEBCAMAAAAAAAAAAQIRAxIhMVETQfAyBBQiYaGxweFxgZH/2gAMAwEAAhEDEQA/AO4wQQyu1JBapO4AlubZd8AD0EMffE6un4gQPHKH4ACCCCAAggggAIIIIACCCCADOX302lWaYqWtKioAEMRV0k68Q0RJ32lWcEgJUptQRXs7+Z/lMZL7SpZFuO1nLQWIy7QbSlPOMqx3jw/WMXJ2aqKo6xaPtIs6eyFK2iKECgUEhVdC78hDkz7Q7OkOQpykkDewBT/MXA5RyNjvHh/2i7m3NMmy5K5aCp5QBIycLWNTuAgUpBpR0CZ9otmDsSWxNxwlIDfE5I+ExZ3P0nlWlakyi5TifkFBKTyVmOUcn/u1aP8AKPin/wCo2n2b3SuUqaZiClRAAqKjuJ1iouTYmlRu4III0MwggiHOROxEpUhtARy4cH7+ENKwJkERMM3ENpOGmleOmsJwT6bSPAxWn80KybBEaV1gJMwpwgafN++HPvaPeHeW9YTiwsdjx4aFsR76fEcoTNsqZlc31B3O3qfGCuwHlLAzIEKeIUm7EAEMakVcuW9Nco8Tc8vcfHJoqo9/p/Ybk0F8o9iNLMuVsghOrE8G15eULNsR76fERLi/QWPQR4DHsSMIIIIACCCCACPaV5JBZ3JO5Iz5GoHidIjiacIwbEv2aOpXwg5Pm5cnNhnBbEvNSg5LAf4UFSlDvJSORgVMKlEg0BwjuqouaJD0JrkO8Ai3hPVKTiKluaAFQJJ5BBTCLNdE1aR1sxSBohFG+Q5VaPJSestYBqJaMQqSHLVrzHgIVf8AesxCky5TBSgVPQ0D0D00PlAAtVxrRWTOWDuUXB+uRh+7LzKyZcwYZqcxoRvH1rFCbztddsbOdEUy4bi/J90MrtFoK0LURjyQdmruAKBj37xvgA20EZP7/av81Jo7sNUrV7n+mrygF5WgPimjsYmAS+aKHZ3K+mgA1kEZWdbbUFEJmBjMKEuEglllD9lsxX0hpV52plHrEkJSFPhFQUhVHTmxBaADXwRlV2q1gt1qScWGgGeIo1R7wMMTL3tISVdYCBhySMlgKSezQMRm1aQAM/arYUKsyFFO11qRiFFNgmUxCrPplHLPuQ96YP4zHTLy620owTSFpBSpqAuQWyY9ku24xSXh0ZSlNAAS7EKeoANa7iPGM5RbdlxkkY77n/qTP5v0jfdBlK+7EKUpWFZAxaDCktQZOSe+MTG16Dn8Ff8A+n/omJhyVPgwF+9IrULVOQm0TQBNWlKQshgFkABj3R1z7OlqNnRjUVqwqdSiSSRMOpjkNtkg3haH9mbMPfjIHrHRuj9//dLJKWU4goqSeDqWQc94Hc8UnuS1sboWKaMpx70g8N8KNmmbP4tX93Ph6xlFdO5jUQl2T4g7euRFBu4w2OmsxSgDhSCVB6UxEYDUex56xf3hfEheNmw+6Lq8wsdwYioOfKkJNkmaTjr7Iy0jEzumk9ztJFTTds4W7jtc+FIYV0snn/EPcDojB/251hfePlIfiZ0dWQ5iFxzSTf8AOUSCtZ2Sdc0ylAGvjzrnENd6TTQqUdMx7mD/AI0iPKh+NnVVkMxZuMQzLkg+xrUkcePBXgY5kq2TDmSX3q3kE5cUpP8ACN0LlqWUr5A5n3m/9j4mBZ2uB+M6UhEg0HVnaw5g7QTibnhq26sPInoCdlSWZwxDMcjyJ1jitvRO6wlIVoxGLNmenhCJapqZSycW0BLAJV2QesUGbIEJp++Yflb5F40dzSRk+VIU8cH/ALWngv1i3xhb4y+MBgqo7TUfdFtdF4TQnGta6YhLGIlusJ6xdN5BAfMudKnkDQdbXZUrLqSDzEBsMv3Rm/fn8z4xj+gk5Spy3KikS2qctoMwJ4GNharMlbYnpkxbPPy9Y1hNy9kSjQ8kMGGUevEJV1JIZ1ZvnwbdTKFqu5JxVVtEHPUOR5l+4RVR7/QnclPBEEXQgBnV48G3RMloYAbg3hCaXpgKgggiRkK8gRgUksUqbhtAgPwxYfXSIlnmhw9GAISqjukPXIkMD3+FstAIIIcGhEVqZJQ6FArQ+JKhVQ0yzLbxWuUAES2WoS7SmbklQwqqCRxoTTLwMTbzuhM/CoKKVDJSa0MJmzElJT2gfZMpTnwb0EQbLYrRLH4asKSaIXU+Ttvz394Af3SNfx1Vz2c6Yfe3EjkYrLRd2FS0pmKWJaCpRAywp7IrnspHcN0WN7T58uXinLZDhJEpOJZxECgoeJY5A0OUN2XpTYpAwJWcw6sCqku7uB2RUjQGACmm3vKoVTrQklOH9ioEh2DsqpOIsMyxpClzJYCXmT3OJIT1RJZOAmgX2dpNcqco0UrpdZJgUcYaWxJKSwfAyhQ6rSH47qw8elFlxAdaMRZqK9sBSatqCDyc6GADJm3yhUzJ/beso1U7khlkk60qQX0LOKvGWsBRmzh1lCkSj7CZbuAraAC0jFUOCHfPTjpNZVbWMbJZyhQbElRcEpyKUqLijcxDCenFiJP4wpqxY0KqFuB8DugAz86egKwmZaTsoW4lE9vbrt5gqB5k7iyVz0AnEu0B9p+rdymhdl0IYZ6VFASNMOmVlKVKE18KSpsKgSkYKhwHB6xDHI4hDn96rMyT1jYwFJdKg6SopBDpycGu6uVYAMVfl5ps8ucoKnK6lSUEFJSk7QSMJBLsolg2j6h8zM6Z9bsAKBLgEuRkzjc4AA7o2vT3pVZ12OYgLIWFp2SlTjDMZ3AYDZUc9IwVgSmZKxSziYkHPnrwIjOcqNIqxrq/r6EbToTKIkrJyK6dyQDHOLJOnBYC3wlRDnIgPR2iQnptapGKVKUhKQtTbAJz3l90TGrKknQ7ednKLxtILVUpXcspWPIiNJOBN3yQAVHrTQBznM3Rjbutq7Raiuap1rDEsA7YQKANkB4RcW7pJ/4suQgLQsKKsQWwVVTgAMSNoHu1iZSUbY4xbot7Dd8xtuWQNHFfT5wuZMlpopctPxLQk+ao5zjKlJKi7AkuXokOc4LWzONwIpxjDWr4NdG3J0e8bzkpOJU6WMQCqEqqaK7APtBUQf7xWdsQm4h+6henxJTGVnF5LayppRzCg4Pilf8ANECVMAS2hSVd+MpHkIWt9D0Ls3Fh6VyFLISJrhKs0JA/Zq/1D6RVzftBlpUR1CyxNStI8gg+sUl1Kaa7UOMHl1Km8zFJaFOtR4n1hqbsTgqNRK+0uYtYSiRLS5Z1KUr/AI4Y2t92xUqbNlyylIEtJBKcRfEgntFso5NdMgCak02lDzIjqHShX/mTny6s+UrF6iMs+RqH4e1/I4QV7/OCsndJJr0UEDZDBCDVgCdpBNS5jy2XvPxBBm9gMdiX2jtK9jR8P8EVc1W0+dQd4anjl4Q4iWqaaVKqk5OzkknQZkmODzZOdTN9EeiZIvqak4lqCpYYl0oBL5IDJoTWugBOjRMtvTVEzCTJEpqEpLhqMTqwFGApFFeJolCaoQ7HJ3Z1Eby2WgYaQXPduJYKyycQc513Ae0o7stSwrHRizS9uzOUF0de6BICUTFqIxKVhABoyU4tfiPcI1Uuck1CklwFOCOyciOB3xxq9BMUoCWCEJDJAOT0J0ckM57sqCETOAI22KQkhyxSC4TyB0yj1YzpUcjjbs7w8EcM/tq0AkmZMcqSskkl1IbCS+bMPARa3RftrWqk5QCVmYXZnU4UVU7LPTJyGDtFeQWg6zaZYUli9d1DviOLrFNtf836RgD0nnJwgTlHDiqpnUVZkvxNE6Bs2jd9Hp6l2aWpZJUUuSczUsfBouGX0iZQrdjguse/M/mibBBFuTfJFBCVywc/HUQqCJGNYFe8O8V8iPSFIlMXJc7z8t0LggAi3nZ1rllMpYlrLMopxNWtDwcRUz7jtRACbUgbJBJkIJKisqxbgwwpy0JzjQQQAZxVw2urWtAJ1NnQWrSlH1PNtKFcu4rQFFX3lNQQB1KSxY4P5VMaM+EDKkaCCADOJuO14iFWpOB3AEmW5BU9XSwIS6XaruwyIq5LVR5spRAUyupSlioSglqKywzFE6lSQzCNHBABQpuW04SDaUlROfUIAbDkQxcFe0avQBwznyXcdoxpUbSkgM6epRoXpu18TF/BABz/AKZXJaEWCcV2kLJKM5YYDrUksAc8g5egYAac+kS58uzrWmYFMFEJCAKuKuK0D+W6vY+nSXsE/kk+ExJjmd1djvPyjDLybYzNG909Rg9oVG99YpLUTjU9C5ccdYu0WdIUS2U8juxEARHFgTMmTsT0VRjveJjsVLc86PWdQm4yCyeD65RYXzcik2dFqMxOHEUJSxd1YnJcBuyaQvpTdwllGAlJIFc3crNfAB+ERpl5zplmTZ5igpKFhSVEVGyoAE7qnTXPKMpzi7TNIRdoowoAg57JHcoNHpDg0On1WJMpGyTR2y8YWEDF3Oa88iOEZt7s3UVSPbElSlKBHbSoc1AdYmg1KkgfxRGNnVhqaZ784mpUpJSQKpWFA+JGuRbyh68LHhWvDkcq+yRiSW4pIidRendjN2WX8VBxM6mA7jFPKu4KNS1ddY0t1WQmbKLHtpan7wf1iF/ZxQmoLZ5PXid35RPko08Ta4IVnlhEwYU1SQcqULgZ1yi46R3qudalzKpQtiEu7AJAZ+6rb4ZsiaK/h9DviTbLO6AQHKWauu7veMMubfT6IlD2VX35QUwA3VGmp+tIkLtyg8sgBY/aNpUNL7iHVxYeyXek2NSfxS2Ik9WPhLFfIZDNyP3S4u70BXWqJwKLFOq1OCw3DerRtTSJuF0ZtOj2x2kLqQQjEz6qPupG9i5OQFToDY2dWKdLphAIwpGQDueb6k1MUshalzEkhhkAAwTmQlIPPvdySSYu7sH4qRx+RiUkskUu1+439LYm8rwtEpZCF40jMlKDhfQsxhMrpFPIBAlLJw0YpO0Fn3moE+cI6QWJSCpasKws5YWIodSCzAZuMtIz6Vy1KCQkhRyAIL5/rHsvY4VuaC6emip6sCZNWKu1hDJSVKLkFgADGnnWlOAJyBqdSojWmY3BuJrlg5NiSfw7NiUf8RWHtB8hh9gFuZqcgBvFDSJt07KpWhuWpyAlJrTJs+dY63YbP1ctCHfCkJfewZ45fdkp5spIHtoH+4R1eLxeyMgQQQRuZBBBBAAQQQQAEEEEABBBBAAQQQQAEEERbRZ1KU4mFNGbxL5/TQ0r5ArumiXsM/4PQgxy+6DsH4vkI6f0gkkWGfiVj/DUdzgJ58NN8c2umZLKTsqTtaKB0GhT84wzLc1xmXCu0f8AWP8AzMPSksV8Vqf65Q0vBgWUlR/EJZSQG2jqFF/KHZZ2pnxn0BjNGjJnTD/D+FPnjMUdnfCc3puyr6xfdMQ3VfAn0VFbcsvEF4qsBwbtVrR44srq2dWFXJIbsF2FSgOZfuiym3ThIIHDJtToXz474nWK1IDig2RVnyfTvz4CPZt7oBZ8TqGYD0BGhMc8sknJpHpRxwUY2RU3YFFsNamudHP1vibNsAwyyWHsGjZKp/tUAPhiun38n2EsC4BD8eNcmyhX9szVImIDujAQHzY7WWbJWVH4YSWR0OU4LU0WtjsIC0lw2MVdhRdM9WiOuQko2dr2VMRmxoc20ryins1rV10sOe0CQKMcSWHg8MjFKdGJ3Jdi7ECp31MJ4pdmkftEU69UJQACsblAeA4xKsxmYwMCggku2ZwuXc0GX9Yr0UoNfOLSVf1plLSEzZgwpGIJUwZzQjIs2oMazwPlnnalJ7EUWhKlFc0E4h2Q6QGLJSGySA2Vad4iWu8VKNWfLcGZgANAPmY6P0RtpvCfgmS5a5KJeJalS0kkqLISFBIrRRPBPGLq/rkkWVKVykJluWZKQVE50JyAHPONcf2bXHU+DnyZNEtPs5Rd11WiYQpMpauOHCKhszSL0XeLOUrnzJcvQBySSQdwMW1rtPWApUMSTQ4lE+jDyjMXRc9rtABky5iJazljUlLb3WplD+ExpHBjUk1bZm5yaZKtl8qLGQHO0HIcEKQpOQ5xQ3pdwJIkpMtBwnCaqcJAUMVaEuSOW6NAfs86tRVaJwAUXCUpxEjmW8kxLs9w2OX2ZPWHfNL/AO3s+UdDjbuRknSpFR0XkMpRUNoICXqKAgCmEDJIrX8r+Yl3ByMPJvAjYQAgACiE4RV/y0hiY5yNXFTXWvlFSkqpCjHeyx6Poe1SR++D4V+UdPjmXR20ol2lC5iglIep+EgeZjoMi+JK+zNlnkoP4PF4uCMnJMgjwGPY2MwggggAIIIIACCCCAAggjNXx9oVks00ylrKpie0EB8PAkkB+EA6s0sEZ2wdPrHNl4xMbekpOMcwH8cojW77QZSQerQtZ0cBI9X8oVoKZq4pr1vayhxMmpChQ4S6gxyZLkFxrHGrTf8Ab1LJXPnYiX2SUgfCE0A4ARI6yZMUVrczFEqUWbaNSWAAFd0SsjW6KcOzfXt0ts33ebLlJWrEhQqGTVLVchTecZK6OrUCzorkdpOW8VHgecRMK8JfJjnBdS2Srn8jGWSTlyXBUUsuwq6mYoDElycSTiGZzI7PIsYLOramfED4oTEy7rongES0lz7SVAEd7jjEtd2zJZPXIRMK2Lo2VjCkJLkBlHiQqJRbGemBpK4IR/xJ+flFFZluDo5ApyV8403SmyBaZWFQBCE7K9nIe92fEpjNWqwTGrLIJIbUGiqgih5iOSauTRvCVUxkLVhAWSFmr10alKHWLHAHK0kBZ9nLePQ7o8ssnCNs4j5DgIWpKXdg8Nxs2U9kNypeADEh/Gm0/KsPSJakbSVFKi+egIKSKZ0LQGcYl2a6p0zsS1NvIwjxVDWOxOfZDwnMl16KyhqdZtokMTqd/fGls3Q2YazFpTwAxH5D1ifKuCyy+0TMI3l/JLDxjRYGnq4MXmjxyY2yymOTnQCvlFtZejtpmk4ZSUhQbFNOFs2p2vaOQi9X0ikSQ0tKRwSB6J+Zitn9Lpiy0tJc6DPwDnzipQh7ZPkl6VG86J3fZ7us+DrAVqOJazRyzMkGuEaDmdYoulXSFM6YC+GWkMnFRycy3h4RQSrstc6qnljjs/8AaJcjobLTtTphPLZHiXJ8o0/E1SWxjaTtvcq7vvhc1YEqWrraGUHpjC0kFf7jAu2UdLs9jwISkaBqefnGask2RZw0lIfUgVPNRqY8td+TFAgbIObZ+MOCUPdsUrl+RGvqf1sxTKIHZBG4ajnXxiNAFQ6iQTwiKb5KuhqPREgWYa1haQBSHSFZGXZFEboSLEBnWJxNIYVaN0UI2vQhIFnPxmnckfKNFHHZszafXhEmTfM5IZM6YB8Z/ONFKkQ4nWYIwtp+0NZ/Zykp+IlXkGiptPS61L/xcI3JAHmz+cVqQtLOnqUBU0EZLpp0+RY5Y6kInTFFmxOE0JdTVOWQbSMTPnrWXWtS/iJV6mGF2dKgxDgxLl0NR7LSxfa3PExJmypZlntAOlQfIgkkdx8Yupv2irWHlS0AbySr0YRi5d0Sxo/eYkS0hIYBhwidTKaRdWnpXaV5zSBuSAnzAfzjM225OsWV4jiJqTXg9a5ROEyras/dlCwqE9xrYhWS6erL4yeGhiROUwcQ6TDVoDpP1rAA0m1bxDiFFWVYhgRNus/idx9RAIel2RR0bnHs8pSspzoDlvSDlnC7baaYU95HpEW0TcRfn5rUryxNU5AUgAsbrmpCs6VJGrhJbzhlM4rAKnB4lzEFCQdR9eUPSwRqflAMkTIqZkiYJryVAJLbHsk8UnZLnUjdFkowlUsKBETQ06E3b0bnJKirq2I7JSFAn0HMF4my+jkrOclCDuQtTHuVXwMMWXGlx1iynQEmkPiST+sPboLfZI+9WaQHShuKUufE1hZvlMz9lNQDuU6T4q/KKy2rMvDq/dk0RCuWrtJ8vmIep0TSH7w++HKWSDkUkLHqw8IjjoxapgdakjgpT+SQQI9l2Zi8qYpPIxNk26aAQuY+4ih7yA8TS92Vb9FSbkVIdc5CCgb1E+AQX8aRdXV0gQXEuQUADNgkKy3D84YVNfjC0S1GBbcA9+SXOvVZ3J5RCXaHNXJ4xITZN5h2XKAyg55F/gjS5Sjo0SEyWzh2PFqbhAAlKQIcER1T90Vlsv5CF4FKc8MhlnxMMC3VMA/SGzNMVljvlExRSCyhodRwbOJwXAB6qEkwiZMjxKSYAG1iPUSjoI0d19DpsxiodWneoV7k/m0aqydFbOhLFGM71VP5Dui1FsltHMYI9MeRIzwwmFxEtNrKFDIgjLv0hMaI95XkZKk0cKB7iD+vlEBd+KV2fAfTxYKIW7EVzQvLu09DEY3KmqgFIIoUir5ZP+sTZaRAnXhMUrEkYG3Ev51MTrFeylKCV15BzlqBx4RPs1zSmftDeS/ll5RPlyEpyHgGH5eUTdbIdWMSZwUAUkEGHUGsNCyocDL3a58H38IcJALA1z4xalZDVDkySDmBCJdnwl0nQiFpXDiVQxERUsjP6+uJhKv6fTegieVw2uQDw+vCGBUrzPOHETyNYkTbAdD40iMqUQaiARNs07GcJbJ3icmQBFZdo2xyMXATyhMZWX5eapKE4AMS1YQTkKE95pFR/aM32lqVyLDwDRYdLLOldnJJqg4hxYEEcyD4xkrLaWyVTj+sXBwX1KyZKb+l0Xk22vn/AMn+cRZwWKpmNwOvrCE2nin674YtFo/eDcPp40c8PqLJUM3tosLttqluFpZSSzjIuIsETy4Y6gRWXNKGEsaqLtrTnnFjKlnEH94Z84yLNCLOkZCFFPdBMmAZmGVWjcIkY60JM0c4q7TfSErwFTq1AIpz3HhHlmviWtWEFlbjR+VWPLOCgLKZPPKKGZ0oRiIAdsiXD7+UW09OJJGT6xQWjoyM0q7iK+UAyzuy+ETnA2VDMZjmC1fWIFs6O4yVY3JOo/rD11XP1RCnqRURcS5JUWAJJyADk8oAKC6riKFBZLF8uEXwlk0GsaO6+hcxdZn4ad2aj3ZDv8I1l3XLKkdhNfeNVHv05CKUGyXIx92dDJszamfhp41Ue7Tv8I1t23BJkdhLq95VVfp3NFjBGiikZtthBBBFCOQ3z0ZtFjJJGOV76chzGaPTiYgybWlXA7j9VjtZEZDpB9nUqa65DSpmbewTyHY5inCIcei1IxUV95iqe+JVtss6yrwT0EbjofhVkr6yiZZ0IKXWAXDhBzI0KtQndqdGFYzaLTKFNm2cSjhFW3qI0A3bzkOdDIutbqY1DflEq23eVnEk13HJhkE7gN2URbDLKZoCgQWPpEMpEy2WkyykjIuCPDz4w4lbhwXByP07RHvZOyOB+UQ7Ha8BY9k58OI+q+ETWxVlmtAIY/X1zisvCxqWoHEyhR94BO0G1Go798Wr/X5f0hM1D/I6g7xr4CBOhNWIkhgASTxOZhYMNS1eyaEabxvA3cNOWS3jRbkCscPoVEXFDyTDAcKo9eGwY9eEB7LlAKcBjDpW/GGhCiuACDftoCJJxAEEtXiDvFMoxcyzS1GisBZywJSDmXfg/lGyvqzLXKKUEO4cGgIGnCreEZtNzTcig+HAjMc4RcSqMtYZi6abbGjxLskyWAkTHWlTnEAxQcv4g7HCXFaM5MSx0fmgdju3tHguKblgOlG3c4Blzcl3YgJqSDLTqNFblDNPfnoTnFrPnJQAVFnLDic6RE6PSJklDKYHIMxIScwd4J0LxXXxZzOXjAMs6F9gtuJ/ZngacRDILtN4SyoJxDEchv5bzwh+YCxbOMPNkzCrCoEEaa/Wsau7ZhMtOJ3AArwHnDFRQ2245hUVM7l6ceEO2C5CtQWhVUkbMzZL8FPhPfhNco0QD5Q9Z7AVEJSkkn2Uj8oQ7GjLKdlQIIGRz519YXJsylEJAJJyADk+Ea+6OiC2HXKCUf5faPjkg/DWNHYbtRIDS0ADUjtHmTU+MWoWQ5GTuvoStTGaerG4VUfkPONZd90ypIaWkA6nNR5k1iQbQkUJA509Y8+8p95NK5jKNVCvRDlY7BDX3pHvDdnuD+kKRNByIPIw6YhcEEEIAggggAZtU4pDgOXyJbic+AMRhb1sXQAQKbYq/wDQ+ES50gLDKDjOGjd0tgMIplnxp5nxjSLiluvn/ROxEyWicgJmpQQalKmVUGnpnGHv/oAQozLLMxF3KFK23NdlRO1yVXiY3JuuX7vmeW/d6QpF3SwQQmoLip/OFJQffz/YJtHHE25SFFE5JBFC4ZQ5gxOQoKqCCNDn/SOl310dk2pLTUVGSxRSeR+RcRzy+uhNospK5RMyX7yRtAfvJ15h+6OdxNVIaUmINoutJqNk8MvD8oTJvYHtUO8ZH8oldbuiKKsgyAuXsqBI0IrXNu/dv73lhPd9cPzhRmPCHidI9R5MlJIY1zHiG0hBEKePHiqoQlodTCWh1IEACY8xQsiE4YAPQqB49jwwAAiuva+hK2QHWfAB6k18osIprfcxmHFiDijZj9P1gGNzr9UEukg8CKHwAIi2u+8kzkulxwO+niK5xmBcy8QSU1fuMXt13aqUS5p5OzQ3uFFrij0QgViVZLuXMVhQkrVw056DvhCGLOkA1TiGmmF88BagfRiOETJd1lZ/DBmcAGI+JOnOo4xprs6EZGer+BPzV+XjGmstiRLThQkJTuA9d55xaj2S5GWu3oQTWcph7ic+9WQ7vGNRY7BLlBpaQkcMzzOZ74blyJoVWYCK0bwhP3ea37QO7u2jZZVjdY0vaM3JsnQRCMmdpMH8v19ec2BqvYDU2ypV2kg/pCfuSPdFafXfD8ELU+wojm75bNhAHCjZVG7IeELk2RCKpSBpDsEPU+LFQQQQRIwggggAIIIIACCCCAAggggAzXSDoLItLqT+FNNcSRRR/eTkeYYxzi9LrnWKZgmNWoYulQ3jUd7GCCJkikzyRagrgd0SGaCCMizwiPX3wQQDDDDiRBBCA9MeYYIIAAJgMEEMBswYoIIAPUSXLsH3xLslhVMWEIGJRyqPnSCCBCZrrs6DgMZ6n/cTQd6sz3NGms9lTLThQkJSNAGggjZJIzbsdggghiCCCCAAggggAIIIIACCCCAAggggAIIIIAP/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hQSERUUEhQWFRQWFx0ZGRcYGB8ZGhgaFxYYFxgYHBwZHCYfGBwjGhoYHy8gIycpLCwsFh4xNTAqNSYrLCkBCQoKDgwOGg8PGikkHyQsLiwqKSwsKSkpKSwuKSwsLCwsLC8uKSwpLCwsKSksLCwsLCwsLCwpLCwpLCwsLCwsLP/AABEIAKcBLQMBIgACEQEDEQH/xAAbAAABBQEBAAAAAAAAAAAAAAAAAgMEBQYHAf/EAEQQAAECAwUEBwUFBQgDAQAAAAECEQADIQQFEjFBIlFhcQYTMoGRobFCUnLB8AcUI9HhM2KCkvEVFkNTY6Ky4iTC0nP/xAAZAQADAQEBAAAAAAAAAAAAAAAAAQIDBAX/xAArEQACAgEEAgEBCAMAAAAAAAAAAQIRAxIhMVETQfAyBBQiYaGxweFxgZH/2gAMAwEAAhEDEQA/AO4wQQyu1JBapO4AlubZd8AD0EMffE6un4gQPHKH4ACCCCAAggggAIIIIACCCCADOX302lWaYqWtKioAEMRV0k68Q0RJ32lWcEgJUptQRXs7+Z/lMZL7SpZFuO1nLQWIy7QbSlPOMqx3jw/WMXJ2aqKo6xaPtIs6eyFK2iKECgUEhVdC78hDkz7Q7OkOQpykkDewBT/MXA5RyNjvHh/2i7m3NMmy5K5aCp5QBIycLWNTuAgUpBpR0CZ9otmDsSWxNxwlIDfE5I+ExZ3P0nlWlakyi5TifkFBKTyVmOUcn/u1aP8AKPin/wCo2n2b3SuUqaZiClRAAqKjuJ1iouTYmlRu4III0MwggiHOROxEpUhtARy4cH7+ENKwJkERMM3ENpOGmleOmsJwT6bSPAxWn80KybBEaV1gJMwpwgafN++HPvaPeHeW9YTiwsdjx4aFsR76fEcoTNsqZlc31B3O3qfGCuwHlLAzIEKeIUm7EAEMakVcuW9Nco8Tc8vcfHJoqo9/p/Ybk0F8o9iNLMuVsghOrE8G15eULNsR76fERLi/QWPQR4DHsSMIIIIACCCCACPaV5JBZ3JO5Iz5GoHidIjiacIwbEv2aOpXwg5Pm5cnNhnBbEvNSg5LAf4UFSlDvJSORgVMKlEg0BwjuqouaJD0JrkO8Ai3hPVKTiKluaAFQJJ5BBTCLNdE1aR1sxSBohFG+Q5VaPJSestYBqJaMQqSHLVrzHgIVf8AesxCky5TBSgVPQ0D0D00PlAAtVxrRWTOWDuUXB+uRh+7LzKyZcwYZqcxoRvH1rFCbztddsbOdEUy4bi/J90MrtFoK0LURjyQdmruAKBj37xvgA20EZP7/av81Jo7sNUrV7n+mrygF5WgPimjsYmAS+aKHZ3K+mgA1kEZWdbbUFEJmBjMKEuEglllD9lsxX0hpV52plHrEkJSFPhFQUhVHTmxBaADXwRlV2q1gt1qScWGgGeIo1R7wMMTL3tISVdYCBhySMlgKSezQMRm1aQAM/arYUKsyFFO11qRiFFNgmUxCrPplHLPuQ96YP4zHTLy620owTSFpBSpqAuQWyY9ku24xSXh0ZSlNAAS7EKeoANa7iPGM5RbdlxkkY77n/qTP5v0jfdBlK+7EKUpWFZAxaDCktQZOSe+MTG16Dn8Ff8A+n/omJhyVPgwF+9IrULVOQm0TQBNWlKQshgFkABj3R1z7OlqNnRjUVqwqdSiSSRMOpjkNtkg3haH9mbMPfjIHrHRuj9//dLJKWU4goqSeDqWQc94Hc8UnuS1sboWKaMpx70g8N8KNmmbP4tX93Ph6xlFdO5jUQl2T4g7euRFBu4w2OmsxSgDhSCVB6UxEYDUex56xf3hfEheNmw+6Lq8wsdwYioOfKkJNkmaTjr7Iy0jEzumk9ztJFTTds4W7jtc+FIYV0snn/EPcDojB/251hfePlIfiZ0dWQ5iFxzSTf8AOUSCtZ2Sdc0ylAGvjzrnENd6TTQqUdMx7mD/AI0iPKh+NnVVkMxZuMQzLkg+xrUkcePBXgY5kq2TDmSX3q3kE5cUpP8ACN0LlqWUr5A5n3m/9j4mBZ2uB+M6UhEg0HVnaw5g7QTibnhq26sPInoCdlSWZwxDMcjyJ1jitvRO6wlIVoxGLNmenhCJapqZSycW0BLAJV2QesUGbIEJp++Yflb5F40dzSRk+VIU8cH/ALWngv1i3xhb4y+MBgqo7TUfdFtdF4TQnGta6YhLGIlusJ6xdN5BAfMudKnkDQdbXZUrLqSDzEBsMv3Rm/fn8z4xj+gk5Spy3KikS2qctoMwJ4GNharMlbYnpkxbPPy9Y1hNy9kSjQ8kMGGUevEJV1JIZ1ZvnwbdTKFqu5JxVVtEHPUOR5l+4RVR7/QnclPBEEXQgBnV48G3RMloYAbg3hCaXpgKgggiRkK8gRgUksUqbhtAgPwxYfXSIlnmhw9GAISqjukPXIkMD3+FstAIIIcGhEVqZJQ6FArQ+JKhVQ0yzLbxWuUAES2WoS7SmbklQwqqCRxoTTLwMTbzuhM/CoKKVDJSa0MJmzElJT2gfZMpTnwb0EQbLYrRLH4asKSaIXU+Ttvz394Af3SNfx1Vz2c6Yfe3EjkYrLRd2FS0pmKWJaCpRAywp7IrnspHcN0WN7T58uXinLZDhJEpOJZxECgoeJY5A0OUN2XpTYpAwJWcw6sCqku7uB2RUjQGACmm3vKoVTrQklOH9ioEh2DsqpOIsMyxpClzJYCXmT3OJIT1RJZOAmgX2dpNcqco0UrpdZJgUcYaWxJKSwfAyhQ6rSH47qw8elFlxAdaMRZqK9sBSatqCDyc6GADJm3yhUzJ/beso1U7khlkk60qQX0LOKvGWsBRmzh1lCkSj7CZbuAraAC0jFUOCHfPTjpNZVbWMbJZyhQbElRcEpyKUqLijcxDCenFiJP4wpqxY0KqFuB8DugAz86egKwmZaTsoW4lE9vbrt5gqB5k7iyVz0AnEu0B9p+rdymhdl0IYZ6VFASNMOmVlKVKE18KSpsKgSkYKhwHB6xDHI4hDn96rMyT1jYwFJdKg6SopBDpycGu6uVYAMVfl5ps8ucoKnK6lSUEFJSk7QSMJBLsolg2j6h8zM6Z9bsAKBLgEuRkzjc4AA7o2vT3pVZ12OYgLIWFp2SlTjDMZ3AYDZUc9IwVgSmZKxSziYkHPnrwIjOcqNIqxrq/r6EbToTKIkrJyK6dyQDHOLJOnBYC3wlRDnIgPR2iQnptapGKVKUhKQtTbAJz3l90TGrKknQ7ednKLxtILVUpXcspWPIiNJOBN3yQAVHrTQBznM3Rjbutq7Raiuap1rDEsA7YQKANkB4RcW7pJ/4suQgLQsKKsQWwVVTgAMSNoHu1iZSUbY4xbot7Dd8xtuWQNHFfT5wuZMlpopctPxLQk+ao5zjKlJKi7AkuXokOc4LWzONwIpxjDWr4NdG3J0e8bzkpOJU6WMQCqEqqaK7APtBUQf7xWdsQm4h+6henxJTGVnF5LayppRzCg4Pilf8ANECVMAS2hSVd+MpHkIWt9D0Ls3Fh6VyFLISJrhKs0JA/Zq/1D6RVzftBlpUR1CyxNStI8gg+sUl1Kaa7UOMHl1Km8zFJaFOtR4n1hqbsTgqNRK+0uYtYSiRLS5Z1KUr/AI4Y2t92xUqbNlyylIEtJBKcRfEgntFso5NdMgCak02lDzIjqHShX/mTny6s+UrF6iMs+RqH4e1/I4QV7/OCsndJJr0UEDZDBCDVgCdpBNS5jy2XvPxBBm9gMdiX2jtK9jR8P8EVc1W0+dQd4anjl4Q4iWqaaVKqk5OzkknQZkmODzZOdTN9EeiZIvqak4lqCpYYl0oBL5IDJoTWugBOjRMtvTVEzCTJEpqEpLhqMTqwFGApFFeJolCaoQ7HJ3Z1Eby2WgYaQXPduJYKyycQc513Ae0o7stSwrHRizS9uzOUF0de6BICUTFqIxKVhABoyU4tfiPcI1Uuck1CklwFOCOyciOB3xxq9BMUoCWCEJDJAOT0J0ckM57sqCETOAI22KQkhyxSC4TyB0yj1YzpUcjjbs7w8EcM/tq0AkmZMcqSskkl1IbCS+bMPARa3RftrWqk5QCVmYXZnU4UVU7LPTJyGDtFeQWg6zaZYUli9d1DviOLrFNtf836RgD0nnJwgTlHDiqpnUVZkvxNE6Bs2jd9Hp6l2aWpZJUUuSczUsfBouGX0iZQrdjguse/M/mibBBFuTfJFBCVywc/HUQqCJGNYFe8O8V8iPSFIlMXJc7z8t0LggAi3nZ1rllMpYlrLMopxNWtDwcRUz7jtRACbUgbJBJkIJKisqxbgwwpy0JzjQQQAZxVw2urWtAJ1NnQWrSlH1PNtKFcu4rQFFX3lNQQB1KSxY4P5VMaM+EDKkaCCADOJuO14iFWpOB3AEmW5BU9XSwIS6XaruwyIq5LVR5spRAUyupSlioSglqKywzFE6lSQzCNHBABQpuW04SDaUlROfUIAbDkQxcFe0avQBwznyXcdoxpUbSkgM6epRoXpu18TF/BABz/AKZXJaEWCcV2kLJKM5YYDrUksAc8g5egYAac+kS58uzrWmYFMFEJCAKuKuK0D+W6vY+nSXsE/kk+ExJjmd1djvPyjDLybYzNG909Rg9oVG99YpLUTjU9C5ccdYu0WdIUS2U8juxEARHFgTMmTsT0VRjveJjsVLc86PWdQm4yCyeD65RYXzcik2dFqMxOHEUJSxd1YnJcBuyaQvpTdwllGAlJIFc3crNfAB+ERpl5zplmTZ5igpKFhSVEVGyoAE7qnTXPKMpzi7TNIRdoowoAg57JHcoNHpDg0On1WJMpGyTR2y8YWEDF3Oa88iOEZt7s3UVSPbElSlKBHbSoc1AdYmg1KkgfxRGNnVhqaZ784mpUpJSQKpWFA+JGuRbyh68LHhWvDkcq+yRiSW4pIidRendjN2WX8VBxM6mA7jFPKu4KNS1ddY0t1WQmbKLHtpan7wf1iF/ZxQmoLZ5PXid35RPko08Ta4IVnlhEwYU1SQcqULgZ1yi46R3qudalzKpQtiEu7AJAZ+6rb4ZsiaK/h9DviTbLO6AQHKWauu7veMMubfT6IlD2VX35QUwA3VGmp+tIkLtyg8sgBY/aNpUNL7iHVxYeyXek2NSfxS2Ik9WPhLFfIZDNyP3S4u70BXWqJwKLFOq1OCw3DerRtTSJuF0ZtOj2x2kLqQQjEz6qPupG9i5OQFToDY2dWKdLphAIwpGQDueb6k1MUshalzEkhhkAAwTmQlIPPvdySSYu7sH4qRx+RiUkskUu1+439LYm8rwtEpZCF40jMlKDhfQsxhMrpFPIBAlLJw0YpO0Fn3moE+cI6QWJSCpasKws5YWIodSCzAZuMtIz6Vy1KCQkhRyAIL5/rHsvY4VuaC6emip6sCZNWKu1hDJSVKLkFgADGnnWlOAJyBqdSojWmY3BuJrlg5NiSfw7NiUf8RWHtB8hh9gFuZqcgBvFDSJt07KpWhuWpyAlJrTJs+dY63YbP1ctCHfCkJfewZ45fdkp5spIHtoH+4R1eLxeyMgQQQRuZBBBBAAQQQQAEEEEABBBBAAQQQQAEEERbRZ1KU4mFNGbxL5/TQ0r5ArumiXsM/4PQgxy+6DsH4vkI6f0gkkWGfiVj/DUdzgJ58NN8c2umZLKTsqTtaKB0GhT84wzLc1xmXCu0f8AWP8AzMPSksV8Vqf65Q0vBgWUlR/EJZSQG2jqFF/KHZZ2pnxn0BjNGjJnTD/D+FPnjMUdnfCc3puyr6xfdMQ3VfAn0VFbcsvEF4qsBwbtVrR44srq2dWFXJIbsF2FSgOZfuiym3ThIIHDJtToXz474nWK1IDig2RVnyfTvz4CPZt7oBZ8TqGYD0BGhMc8sknJpHpRxwUY2RU3YFFsNamudHP1vibNsAwyyWHsGjZKp/tUAPhiun38n2EsC4BD8eNcmyhX9szVImIDujAQHzY7WWbJWVH4YSWR0OU4LU0WtjsIC0lw2MVdhRdM9WiOuQko2dr2VMRmxoc20ryins1rV10sOe0CQKMcSWHg8MjFKdGJ3Jdi7ECp31MJ4pdmkftEU69UJQACsblAeA4xKsxmYwMCggku2ZwuXc0GX9Yr0UoNfOLSVf1plLSEzZgwpGIJUwZzQjIs2oMazwPlnnalJ7EUWhKlFc0E4h2Q6QGLJSGySA2Vad4iWu8VKNWfLcGZgANAPmY6P0RtpvCfgmS5a5KJeJalS0kkqLISFBIrRRPBPGLq/rkkWVKVykJluWZKQVE50JyAHPONcf2bXHU+DnyZNEtPs5Rd11WiYQpMpauOHCKhszSL0XeLOUrnzJcvQBySSQdwMW1rtPWApUMSTQ4lE+jDyjMXRc9rtABky5iJazljUlLb3WplD+ExpHBjUk1bZm5yaZKtl8qLGQHO0HIcEKQpOQ5xQ3pdwJIkpMtBwnCaqcJAUMVaEuSOW6NAfs86tRVaJwAUXCUpxEjmW8kxLs9w2OX2ZPWHfNL/AO3s+UdDjbuRknSpFR0XkMpRUNoICXqKAgCmEDJIrX8r+Yl3ByMPJvAjYQAgACiE4RV/y0hiY5yNXFTXWvlFSkqpCjHeyx6Poe1SR++D4V+UdPjmXR20ol2lC5iglIep+EgeZjoMi+JK+zNlnkoP4PF4uCMnJMgjwGPY2MwggggAIIIIACCCCAAggjNXx9oVks00ylrKpie0EB8PAkkB+EA6s0sEZ2wdPrHNl4xMbekpOMcwH8cojW77QZSQerQtZ0cBI9X8oVoKZq4pr1vayhxMmpChQ4S6gxyZLkFxrHGrTf8Ab1LJXPnYiX2SUgfCE0A4ARI6yZMUVrczFEqUWbaNSWAAFd0SsjW6KcOzfXt0ts33ebLlJWrEhQqGTVLVchTecZK6OrUCzorkdpOW8VHgecRMK8JfJjnBdS2Srn8jGWSTlyXBUUsuwq6mYoDElycSTiGZzI7PIsYLOramfED4oTEy7rongES0lz7SVAEd7jjEtd2zJZPXIRMK2Lo2VjCkJLkBlHiQqJRbGemBpK4IR/xJ+flFFZluDo5ApyV8403SmyBaZWFQBCE7K9nIe92fEpjNWqwTGrLIJIbUGiqgih5iOSauTRvCVUxkLVhAWSFmr10alKHWLHAHK0kBZ9nLePQ7o8ssnCNs4j5DgIWpKXdg8Nxs2U9kNypeADEh/Gm0/KsPSJakbSVFKi+egIKSKZ0LQGcYl2a6p0zsS1NvIwjxVDWOxOfZDwnMl16KyhqdZtokMTqd/fGls3Q2YazFpTwAxH5D1ifKuCyy+0TMI3l/JLDxjRYGnq4MXmjxyY2yymOTnQCvlFtZejtpmk4ZSUhQbFNOFs2p2vaOQi9X0ikSQ0tKRwSB6J+Zitn9Lpiy0tJc6DPwDnzipQh7ZPkl6VG86J3fZ7us+DrAVqOJazRyzMkGuEaDmdYoulXSFM6YC+GWkMnFRycy3h4RQSrstc6qnljjs/8AaJcjobLTtTphPLZHiXJ8o0/E1SWxjaTtvcq7vvhc1YEqWrraGUHpjC0kFf7jAu2UdLs9jwISkaBqefnGask2RZw0lIfUgVPNRqY8td+TFAgbIObZ+MOCUPdsUrl+RGvqf1sxTKIHZBG4ajnXxiNAFQ6iQTwiKb5KuhqPREgWYa1haQBSHSFZGXZFEboSLEBnWJxNIYVaN0UI2vQhIFnPxmnckfKNFHHZszafXhEmTfM5IZM6YB8Z/ONFKkQ4nWYIwtp+0NZ/Zykp+IlXkGiptPS61L/xcI3JAHmz+cVqQtLOnqUBU0EZLpp0+RY5Y6kInTFFmxOE0JdTVOWQbSMTPnrWXWtS/iJV6mGF2dKgxDgxLl0NR7LSxfa3PExJmypZlntAOlQfIgkkdx8Yupv2irWHlS0AbySr0YRi5d0Sxo/eYkS0hIYBhwidTKaRdWnpXaV5zSBuSAnzAfzjM225OsWV4jiJqTXg9a5ROEyras/dlCwqE9xrYhWS6erL4yeGhiROUwcQ6TDVoDpP1rAA0m1bxDiFFWVYhgRNus/idx9RAIel2RR0bnHs8pSspzoDlvSDlnC7baaYU95HpEW0TcRfn5rUryxNU5AUgAsbrmpCs6VJGrhJbzhlM4rAKnB4lzEFCQdR9eUPSwRqflAMkTIqZkiYJryVAJLbHsk8UnZLnUjdFkowlUsKBETQ06E3b0bnJKirq2I7JSFAn0HMF4my+jkrOclCDuQtTHuVXwMMWXGlx1iynQEmkPiST+sPboLfZI+9WaQHShuKUufE1hZvlMz9lNQDuU6T4q/KKy2rMvDq/dk0RCuWrtJ8vmIep0TSH7w++HKWSDkUkLHqw8IjjoxapgdakjgpT+SQQI9l2Zi8qYpPIxNk26aAQuY+4ih7yA8TS92Vb9FSbkVIdc5CCgb1E+AQX8aRdXV0gQXEuQUADNgkKy3D84YVNfjC0S1GBbcA9+SXOvVZ3J5RCXaHNXJ4xITZN5h2XKAyg55F/gjS5Sjo0SEyWzh2PFqbhAAlKQIcER1T90Vlsv5CF4FKc8MhlnxMMC3VMA/SGzNMVljvlExRSCyhodRwbOJwXAB6qEkwiZMjxKSYAG1iPUSjoI0d19DpsxiodWneoV7k/m0aqydFbOhLFGM71VP5Dui1FsltHMYI9MeRIzwwmFxEtNrKFDIgjLv0hMaI95XkZKk0cKB7iD+vlEBd+KV2fAfTxYKIW7EVzQvLu09DEY3KmqgFIIoUir5ZP+sTZaRAnXhMUrEkYG3Ev51MTrFeylKCV15BzlqBx4RPs1zSmftDeS/ll5RPlyEpyHgGH5eUTdbIdWMSZwUAUkEGHUGsNCyocDL3a58H38IcJALA1z4xalZDVDkySDmBCJdnwl0nQiFpXDiVQxERUsjP6+uJhKv6fTegieVw2uQDw+vCGBUrzPOHETyNYkTbAdD40iMqUQaiARNs07GcJbJ3icmQBFZdo2xyMXATyhMZWX5eapKE4AMS1YQTkKE95pFR/aM32lqVyLDwDRYdLLOldnJJqg4hxYEEcyD4xkrLaWyVTj+sXBwX1KyZKb+l0Xk22vn/AMn+cRZwWKpmNwOvrCE2nin674YtFo/eDcPp40c8PqLJUM3tosLttqluFpZSSzjIuIsETy4Y6gRWXNKGEsaqLtrTnnFjKlnEH94Z84yLNCLOkZCFFPdBMmAZmGVWjcIkY60JM0c4q7TfSErwFTq1AIpz3HhHlmviWtWEFlbjR+VWPLOCgLKZPPKKGZ0oRiIAdsiXD7+UW09OJJGT6xQWjoyM0q7iK+UAyzuy+ETnA2VDMZjmC1fWIFs6O4yVY3JOo/rD11XP1RCnqRURcS5JUWAJJyADk8oAKC6riKFBZLF8uEXwlk0GsaO6+hcxdZn4ad2aj3ZDv8I1l3XLKkdhNfeNVHv05CKUGyXIx92dDJszamfhp41Ue7Tv8I1t23BJkdhLq95VVfp3NFjBGiikZtthBBBFCOQ3z0ZtFjJJGOV76chzGaPTiYgybWlXA7j9VjtZEZDpB9nUqa65DSpmbewTyHY5inCIcei1IxUV95iqe+JVtss6yrwT0EbjofhVkr6yiZZ0IKXWAXDhBzI0KtQndqdGFYzaLTKFNm2cSjhFW3qI0A3bzkOdDIutbqY1DflEq23eVnEk13HJhkE7gN2URbDLKZoCgQWPpEMpEy2WkyykjIuCPDz4w4lbhwXByP07RHvZOyOB+UQ7Ha8BY9k58OI+q+ETWxVlmtAIY/X1zisvCxqWoHEyhR94BO0G1Go798Wr/X5f0hM1D/I6g7xr4CBOhNWIkhgASTxOZhYMNS1eyaEabxvA3cNOWS3jRbkCscPoVEXFDyTDAcKo9eGwY9eEB7LlAKcBjDpW/GGhCiuACDftoCJJxAEEtXiDvFMoxcyzS1GisBZywJSDmXfg/lGyvqzLXKKUEO4cGgIGnCreEZtNzTcig+HAjMc4RcSqMtYZi6abbGjxLskyWAkTHWlTnEAxQcv4g7HCXFaM5MSx0fmgdju3tHguKblgOlG3c4Blzcl3YgJqSDLTqNFblDNPfnoTnFrPnJQAVFnLDic6RE6PSJklDKYHIMxIScwd4J0LxXXxZzOXjAMs6F9gtuJ/ZngacRDILtN4SyoJxDEchv5bzwh+YCxbOMPNkzCrCoEEaa/Wsau7ZhMtOJ3AArwHnDFRQ2245hUVM7l6ceEO2C5CtQWhVUkbMzZL8FPhPfhNco0QD5Q9Z7AVEJSkkn2Uj8oQ7GjLKdlQIIGRz519YXJsylEJAJJyADk+Ea+6OiC2HXKCUf5faPjkg/DWNHYbtRIDS0ADUjtHmTU+MWoWQ5GTuvoStTGaerG4VUfkPONZd90ypIaWkA6nNR5k1iQbQkUJA509Y8+8p95NK5jKNVCvRDlY7BDX3pHvDdnuD+kKRNByIPIw6YhcEEEIAggggAZtU4pDgOXyJbic+AMRhb1sXQAQKbYq/wDQ+ES50gLDKDjOGjd0tgMIplnxp5nxjSLiluvn/ROxEyWicgJmpQQalKmVUGnpnGHv/oAQozLLMxF3KFK23NdlRO1yVXiY3JuuX7vmeW/d6QpF3SwQQmoLip/OFJQffz/YJtHHE25SFFE5JBFC4ZQ5gxOQoKqCCNDn/SOl310dk2pLTUVGSxRSeR+RcRzy+uhNospK5RMyX7yRtAfvJ15h+6OdxNVIaUmINoutJqNk8MvD8oTJvYHtUO8ZH8oldbuiKKsgyAuXsqBI0IrXNu/dv73lhPd9cPzhRmPCHidI9R5MlJIY1zHiG0hBEKePHiqoQlodTCWh1IEACY8xQsiE4YAPQqB49jwwAAiuva+hK2QHWfAB6k18osIprfcxmHFiDijZj9P1gGNzr9UEukg8CKHwAIi2u+8kzkulxwO+niK5xmBcy8QSU1fuMXt13aqUS5p5OzQ3uFFrij0QgViVZLuXMVhQkrVw056DvhCGLOkA1TiGmmF88BagfRiOETJd1lZ/DBmcAGI+JOnOo4xprs6EZGer+BPzV+XjGmstiRLThQkJTuA9d55xaj2S5GWu3oQTWcph7ic+9WQ7vGNRY7BLlBpaQkcMzzOZ74blyJoVWYCK0bwhP3ea37QO7u2jZZVjdY0vaM3JsnQRCMmdpMH8v19ec2BqvYDU2ypV2kg/pCfuSPdFafXfD8ELU+wojm75bNhAHCjZVG7IeELk2RCKpSBpDsEPU+LFQQQQRIwggggAIIIIACCCCAAggggAzXSDoLItLqT+FNNcSRRR/eTkeYYxzi9LrnWKZgmNWoYulQ3jUd7GCCJkikzyRagrgd0SGaCCMizwiPX3wQQDDDDiRBBCA9MeYYIIAAJgMEEMBswYoIIAPUSXLsH3xLslhVMWEIGJRyqPnSCCBCZrrs6DgMZ6n/cTQd6sz3NGms9lTLThQkJSNAGggjZJIzbsdggghiCCCCAAggggAIIIIACCCCAAggggAIIIIAP/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6" descr="data:image/jpeg;base64,/9j/4AAQSkZJRgABAQAAAQABAAD/2wCEAAkGBhQSERUUEhQWFRQWFx0ZGRcYGB8ZGhgaFxYYFxgYHBwZHCYfGBwjGhoYHy8gIycpLCwsFh4xNTAqNSYrLCkBCQoKDgwOGg8PGikkHyQsLiwqKSwsKSkpKSwuKSwsLCwsLC8uKSwpLCwsKSksLCwsLCwsLCwpLCwpLCwsLCwsLP/AABEIAKcBLQMBIgACEQEDEQH/xAAbAAABBQEBAAAAAAAAAAAAAAAAAgMEBQYHAf/EAEQQAAECAwUEBwUFBQgDAQAAAAECEQADIQQFEjFBIlFhcQYTMoGRobFCUnLB8AcUI9HhM2KCkvEVFkNTY6Ky4iTC0nP/xAAZAQADAQEBAAAAAAAAAAAAAAAAAQIDBAX/xAArEQACAgEEAgEBCAMAAAAAAAAAAQIRAxIhMVETQfAyBBQiYaGxweFxgZH/2gAMAwEAAhEDEQA/AO4wQQyu1JBapO4AlubZd8AD0EMffE6un4gQPHKH4ACCCCAAggggAIIIIACCCCADOX302lWaYqWtKioAEMRV0k68Q0RJ32lWcEgJUptQRXs7+Z/lMZL7SpZFuO1nLQWIy7QbSlPOMqx3jw/WMXJ2aqKo6xaPtIs6eyFK2iKECgUEhVdC78hDkz7Q7OkOQpykkDewBT/MXA5RyNjvHh/2i7m3NMmy5K5aCp5QBIycLWNTuAgUpBpR0CZ9otmDsSWxNxwlIDfE5I+ExZ3P0nlWlakyi5TifkFBKTyVmOUcn/u1aP8AKPin/wCo2n2b3SuUqaZiClRAAqKjuJ1iouTYmlRu4III0MwggiHOROxEpUhtARy4cH7+ENKwJkERMM3ENpOGmleOmsJwT6bSPAxWn80KybBEaV1gJMwpwgafN++HPvaPeHeW9YTiwsdjx4aFsR76fEcoTNsqZlc31B3O3qfGCuwHlLAzIEKeIUm7EAEMakVcuW9Nco8Tc8vcfHJoqo9/p/Ybk0F8o9iNLMuVsghOrE8G15eULNsR76fERLi/QWPQR4DHsSMIIIIACCCCACPaV5JBZ3JO5Iz5GoHidIjiacIwbEv2aOpXwg5Pm5cnNhnBbEvNSg5LAf4UFSlDvJSORgVMKlEg0BwjuqouaJD0JrkO8Ai3hPVKTiKluaAFQJJ5BBTCLNdE1aR1sxSBohFG+Q5VaPJSestYBqJaMQqSHLVrzHgIVf8AesxCky5TBSgVPQ0D0D00PlAAtVxrRWTOWDuUXB+uRh+7LzKyZcwYZqcxoRvH1rFCbztddsbOdEUy4bi/J90MrtFoK0LURjyQdmruAKBj37xvgA20EZP7/av81Jo7sNUrV7n+mrygF5WgPimjsYmAS+aKHZ3K+mgA1kEZWdbbUFEJmBjMKEuEglllD9lsxX0hpV52plHrEkJSFPhFQUhVHTmxBaADXwRlV2q1gt1qScWGgGeIo1R7wMMTL3tISVdYCBhySMlgKSezQMRm1aQAM/arYUKsyFFO11qRiFFNgmUxCrPplHLPuQ96YP4zHTLy620owTSFpBSpqAuQWyY9ku24xSXh0ZSlNAAS7EKeoANa7iPGM5RbdlxkkY77n/qTP5v0jfdBlK+7EKUpWFZAxaDCktQZOSe+MTG16Dn8Ff8A+n/omJhyVPgwF+9IrULVOQm0TQBNWlKQshgFkABj3R1z7OlqNnRjUVqwqdSiSSRMOpjkNtkg3haH9mbMPfjIHrHRuj9//dLJKWU4goqSeDqWQc94Hc8UnuS1sboWKaMpx70g8N8KNmmbP4tX93Ph6xlFdO5jUQl2T4g7euRFBu4w2OmsxSgDhSCVB6UxEYDUex56xf3hfEheNmw+6Lq8wsdwYioOfKkJNkmaTjr7Iy0jEzumk9ztJFTTds4W7jtc+FIYV0snn/EPcDojB/251hfePlIfiZ0dWQ5iFxzSTf8AOUSCtZ2Sdc0ylAGvjzrnENd6TTQqUdMx7mD/AI0iPKh+NnVVkMxZuMQzLkg+xrUkcePBXgY5kq2TDmSX3q3kE5cUpP8ACN0LlqWUr5A5n3m/9j4mBZ2uB+M6UhEg0HVnaw5g7QTibnhq26sPInoCdlSWZwxDMcjyJ1jitvRO6wlIVoxGLNmenhCJapqZSycW0BLAJV2QesUGbIEJp++Yflb5F40dzSRk+VIU8cH/ALWngv1i3xhb4y+MBgqo7TUfdFtdF4TQnGta6YhLGIlusJ6xdN5BAfMudKnkDQdbXZUrLqSDzEBsMv3Rm/fn8z4xj+gk5Spy3KikS2qctoMwJ4GNharMlbYnpkxbPPy9Y1hNy9kSjQ8kMGGUevEJV1JIZ1ZvnwbdTKFqu5JxVVtEHPUOR5l+4RVR7/QnclPBEEXQgBnV48G3RMloYAbg3hCaXpgKgggiRkK8gRgUksUqbhtAgPwxYfXSIlnmhw9GAISqjukPXIkMD3+FstAIIIcGhEVqZJQ6FArQ+JKhVQ0yzLbxWuUAES2WoS7SmbklQwqqCRxoTTLwMTbzuhM/CoKKVDJSa0MJmzElJT2gfZMpTnwb0EQbLYrRLH4asKSaIXU+Ttvz394Af3SNfx1Vz2c6Yfe3EjkYrLRd2FS0pmKWJaCpRAywp7IrnspHcN0WN7T58uXinLZDhJEpOJZxECgoeJY5A0OUN2XpTYpAwJWcw6sCqku7uB2RUjQGACmm3vKoVTrQklOH9ioEh2DsqpOIsMyxpClzJYCXmT3OJIT1RJZOAmgX2dpNcqco0UrpdZJgUcYaWxJKSwfAyhQ6rSH47qw8elFlxAdaMRZqK9sBSatqCDyc6GADJm3yhUzJ/beso1U7khlkk60qQX0LOKvGWsBRmzh1lCkSj7CZbuAraAC0jFUOCHfPTjpNZVbWMbJZyhQbElRcEpyKUqLijcxDCenFiJP4wpqxY0KqFuB8DugAz86egKwmZaTsoW4lE9vbrt5gqB5k7iyVz0AnEu0B9p+rdymhdl0IYZ6VFASNMOmVlKVKE18KSpsKgSkYKhwHB6xDHI4hDn96rMyT1jYwFJdKg6SopBDpycGu6uVYAMVfl5ps8ucoKnK6lSUEFJSk7QSMJBLsolg2j6h8zM6Z9bsAKBLgEuRkzjc4AA7o2vT3pVZ12OYgLIWFp2SlTjDMZ3AYDZUc9IwVgSmZKxSziYkHPnrwIjOcqNIqxrq/r6EbToTKIkrJyK6dyQDHOLJOnBYC3wlRDnIgPR2iQnptapGKVKUhKQtTbAJz3l90TGrKknQ7ednKLxtILVUpXcspWPIiNJOBN3yQAVHrTQBznM3Rjbutq7Raiuap1rDEsA7YQKANkB4RcW7pJ/4suQgLQsKKsQWwVVTgAMSNoHu1iZSUbY4xbot7Dd8xtuWQNHFfT5wuZMlpopctPxLQk+ao5zjKlJKi7AkuXokOc4LWzONwIpxjDWr4NdG3J0e8bzkpOJU6WMQCqEqqaK7APtBUQf7xWdsQm4h+6henxJTGVnF5LayppRzCg4Pilf8ANECVMAS2hSVd+MpHkIWt9D0Ls3Fh6VyFLISJrhKs0JA/Zq/1D6RVzftBlpUR1CyxNStI8gg+sUl1Kaa7UOMHl1Km8zFJaFOtR4n1hqbsTgqNRK+0uYtYSiRLS5Z1KUr/AI4Y2t92xUqbNlyylIEtJBKcRfEgntFso5NdMgCak02lDzIjqHShX/mTny6s+UrF6iMs+RqH4e1/I4QV7/OCsndJJr0UEDZDBCDVgCdpBNS5jy2XvPxBBm9gMdiX2jtK9jR8P8EVc1W0+dQd4anjl4Q4iWqaaVKqk5OzkknQZkmODzZOdTN9EeiZIvqak4lqCpYYl0oBL5IDJoTWugBOjRMtvTVEzCTJEpqEpLhqMTqwFGApFFeJolCaoQ7HJ3Z1Eby2WgYaQXPduJYKyycQc513Ae0o7stSwrHRizS9uzOUF0de6BICUTFqIxKVhABoyU4tfiPcI1Uuck1CklwFOCOyciOB3xxq9BMUoCWCEJDJAOT0J0ckM57sqCETOAI22KQkhyxSC4TyB0yj1YzpUcjjbs7w8EcM/tq0AkmZMcqSskkl1IbCS+bMPARa3RftrWqk5QCVmYXZnU4UVU7LPTJyGDtFeQWg6zaZYUli9d1DviOLrFNtf836RgD0nnJwgTlHDiqpnUVZkvxNE6Bs2jd9Hp6l2aWpZJUUuSczUsfBouGX0iZQrdjguse/M/mibBBFuTfJFBCVywc/HUQqCJGNYFe8O8V8iPSFIlMXJc7z8t0LggAi3nZ1rllMpYlrLMopxNWtDwcRUz7jtRACbUgbJBJkIJKisqxbgwwpy0JzjQQQAZxVw2urWtAJ1NnQWrSlH1PNtKFcu4rQFFX3lNQQB1KSxY4P5VMaM+EDKkaCCADOJuO14iFWpOB3AEmW5BU9XSwIS6XaruwyIq5LVR5spRAUyupSlioSglqKywzFE6lSQzCNHBABQpuW04SDaUlROfUIAbDkQxcFe0avQBwznyXcdoxpUbSkgM6epRoXpu18TF/BABz/AKZXJaEWCcV2kLJKM5YYDrUksAc8g5egYAac+kS58uzrWmYFMFEJCAKuKuK0D+W6vY+nSXsE/kk+ExJjmd1djvPyjDLybYzNG909Rg9oVG99YpLUTjU9C5ccdYu0WdIUS2U8juxEARHFgTMmTsT0VRjveJjsVLc86PWdQm4yCyeD65RYXzcik2dFqMxOHEUJSxd1YnJcBuyaQvpTdwllGAlJIFc3crNfAB+ERpl5zplmTZ5igpKFhSVEVGyoAE7qnTXPKMpzi7TNIRdoowoAg57JHcoNHpDg0On1WJMpGyTR2y8YWEDF3Oa88iOEZt7s3UVSPbElSlKBHbSoc1AdYmg1KkgfxRGNnVhqaZ784mpUpJSQKpWFA+JGuRbyh68LHhWvDkcq+yRiSW4pIidRendjN2WX8VBxM6mA7jFPKu4KNS1ddY0t1WQmbKLHtpan7wf1iF/ZxQmoLZ5PXid35RPko08Ta4IVnlhEwYU1SQcqULgZ1yi46R3qudalzKpQtiEu7AJAZ+6rb4ZsiaK/h9DviTbLO6AQHKWauu7veMMubfT6IlD2VX35QUwA3VGmp+tIkLtyg8sgBY/aNpUNL7iHVxYeyXek2NSfxS2Ik9WPhLFfIZDNyP3S4u70BXWqJwKLFOq1OCw3DerRtTSJuF0ZtOj2x2kLqQQjEz6qPupG9i5OQFToDY2dWKdLphAIwpGQDueb6k1MUshalzEkhhkAAwTmQlIPPvdySSYu7sH4qRx+RiUkskUu1+439LYm8rwtEpZCF40jMlKDhfQsxhMrpFPIBAlLJw0YpO0Fn3moE+cI6QWJSCpasKws5YWIodSCzAZuMtIz6Vy1KCQkhRyAIL5/rHsvY4VuaC6emip6sCZNWKu1hDJSVKLkFgADGnnWlOAJyBqdSojWmY3BuJrlg5NiSfw7NiUf8RWHtB8hh9gFuZqcgBvFDSJt07KpWhuWpyAlJrTJs+dY63YbP1ctCHfCkJfewZ45fdkp5spIHtoH+4R1eLxeyMgQQQRuZBBBBAAQQQQAEEEEABBBBAAQQQQAEEERbRZ1KU4mFNGbxL5/TQ0r5ArumiXsM/4PQgxy+6DsH4vkI6f0gkkWGfiVj/DUdzgJ58NN8c2umZLKTsqTtaKB0GhT84wzLc1xmXCu0f8AWP8AzMPSksV8Vqf65Q0vBgWUlR/EJZSQG2jqFF/KHZZ2pnxn0BjNGjJnTD/D+FPnjMUdnfCc3puyr6xfdMQ3VfAn0VFbcsvEF4qsBwbtVrR44srq2dWFXJIbsF2FSgOZfuiym3ThIIHDJtToXz474nWK1IDig2RVnyfTvz4CPZt7oBZ8TqGYD0BGhMc8sknJpHpRxwUY2RU3YFFsNamudHP1vibNsAwyyWHsGjZKp/tUAPhiun38n2EsC4BD8eNcmyhX9szVImIDujAQHzY7WWbJWVH4YSWR0OU4LU0WtjsIC0lw2MVdhRdM9WiOuQko2dr2VMRmxoc20ryins1rV10sOe0CQKMcSWHg8MjFKdGJ3Jdi7ECp31MJ4pdmkftEU69UJQACsblAeA4xKsxmYwMCggku2ZwuXc0GX9Yr0UoNfOLSVf1plLSEzZgwpGIJUwZzQjIs2oMazwPlnnalJ7EUWhKlFc0E4h2Q6QGLJSGySA2Vad4iWu8VKNWfLcGZgANAPmY6P0RtpvCfgmS5a5KJeJalS0kkqLISFBIrRRPBPGLq/rkkWVKVykJluWZKQVE50JyAHPONcf2bXHU+DnyZNEtPs5Rd11WiYQpMpauOHCKhszSL0XeLOUrnzJcvQBySSQdwMW1rtPWApUMSTQ4lE+jDyjMXRc9rtABky5iJazljUlLb3WplD+ExpHBjUk1bZm5yaZKtl8qLGQHO0HIcEKQpOQ5xQ3pdwJIkpMtBwnCaqcJAUMVaEuSOW6NAfs86tRVaJwAUXCUpxEjmW8kxLs9w2OX2ZPWHfNL/AO3s+UdDjbuRknSpFR0XkMpRUNoICXqKAgCmEDJIrX8r+Yl3ByMPJvAjYQAgACiE4RV/y0hiY5yNXFTXWvlFSkqpCjHeyx6Poe1SR++D4V+UdPjmXR20ol2lC5iglIep+EgeZjoMi+JK+zNlnkoP4PF4uCMnJMgjwGPY2MwggggAIIIIACCCCAAggjNXx9oVks00ylrKpie0EB8PAkkB+EA6s0sEZ2wdPrHNl4xMbekpOMcwH8cojW77QZSQerQtZ0cBI9X8oVoKZq4pr1vayhxMmpChQ4S6gxyZLkFxrHGrTf8Ab1LJXPnYiX2SUgfCE0A4ARI6yZMUVrczFEqUWbaNSWAAFd0SsjW6KcOzfXt0ts33ebLlJWrEhQqGTVLVchTecZK6OrUCzorkdpOW8VHgecRMK8JfJjnBdS2Srn8jGWSTlyXBUUsuwq6mYoDElycSTiGZzI7PIsYLOramfED4oTEy7rongES0lz7SVAEd7jjEtd2zJZPXIRMK2Lo2VjCkJLkBlHiQqJRbGemBpK4IR/xJ+flFFZluDo5ApyV8403SmyBaZWFQBCE7K9nIe92fEpjNWqwTGrLIJIbUGiqgih5iOSauTRvCVUxkLVhAWSFmr10alKHWLHAHK0kBZ9nLePQ7o8ssnCNs4j5DgIWpKXdg8Nxs2U9kNypeADEh/Gm0/KsPSJakbSVFKi+egIKSKZ0LQGcYl2a6p0zsS1NvIwjxVDWOxOfZDwnMl16KyhqdZtokMTqd/fGls3Q2YazFpTwAxH5D1ifKuCyy+0TMI3l/JLDxjRYGnq4MXmjxyY2yymOTnQCvlFtZejtpmk4ZSUhQbFNOFs2p2vaOQi9X0ikSQ0tKRwSB6J+Zitn9Lpiy0tJc6DPwDnzipQh7ZPkl6VG86J3fZ7us+DrAVqOJazRyzMkGuEaDmdYoulXSFM6YC+GWkMnFRycy3h4RQSrstc6qnljjs/8AaJcjobLTtTphPLZHiXJ8o0/E1SWxjaTtvcq7vvhc1YEqWrraGUHpjC0kFf7jAu2UdLs9jwISkaBqefnGask2RZw0lIfUgVPNRqY8td+TFAgbIObZ+MOCUPdsUrl+RGvqf1sxTKIHZBG4ajnXxiNAFQ6iQTwiKb5KuhqPREgWYa1haQBSHSFZGXZFEboSLEBnWJxNIYVaN0UI2vQhIFnPxmnckfKNFHHZszafXhEmTfM5IZM6YB8Z/ONFKkQ4nWYIwtp+0NZ/Zykp+IlXkGiptPS61L/xcI3JAHmz+cVqQtLOnqUBU0EZLpp0+RY5Y6kInTFFmxOE0JdTVOWQbSMTPnrWXWtS/iJV6mGF2dKgxDgxLl0NR7LSxfa3PExJmypZlntAOlQfIgkkdx8Yupv2irWHlS0AbySr0YRi5d0Sxo/eYkS0hIYBhwidTKaRdWnpXaV5zSBuSAnzAfzjM225OsWV4jiJqTXg9a5ROEyras/dlCwqE9xrYhWS6erL4yeGhiROUwcQ6TDVoDpP1rAA0m1bxDiFFWVYhgRNus/idx9RAIel2RR0bnHs8pSspzoDlvSDlnC7baaYU95HpEW0TcRfn5rUryxNU5AUgAsbrmpCs6VJGrhJbzhlM4rAKnB4lzEFCQdR9eUPSwRqflAMkTIqZkiYJryVAJLbHsk8UnZLnUjdFkowlUsKBETQ06E3b0bnJKirq2I7JSFAn0HMF4my+jkrOclCDuQtTHuVXwMMWXGlx1iynQEmkPiST+sPboLfZI+9WaQHShuKUufE1hZvlMz9lNQDuU6T4q/KKy2rMvDq/dk0RCuWrtJ8vmIep0TSH7w++HKWSDkUkLHqw8IjjoxapgdakjgpT+SQQI9l2Zi8qYpPIxNk26aAQuY+4ih7yA8TS92Vb9FSbkVIdc5CCgb1E+AQX8aRdXV0gQXEuQUADNgkKy3D84YVNfjC0S1GBbcA9+SXOvVZ3J5RCXaHNXJ4xITZN5h2XKAyg55F/gjS5Sjo0SEyWzh2PFqbhAAlKQIcER1T90Vlsv5CF4FKc8MhlnxMMC3VMA/SGzNMVljvlExRSCyhodRwbOJwXAB6qEkwiZMjxKSYAG1iPUSjoI0d19DpsxiodWneoV7k/m0aqydFbOhLFGM71VP5Dui1FsltHMYI9MeRIzwwmFxEtNrKFDIgjLv0hMaI95XkZKk0cKB7iD+vlEBd+KV2fAfTxYKIW7EVzQvLu09DEY3KmqgFIIoUir5ZP+sTZaRAnXhMUrEkYG3Ev51MTrFeylKCV15BzlqBx4RPs1zSmftDeS/ll5RPlyEpyHgGH5eUTdbIdWMSZwUAUkEGHUGsNCyocDL3a58H38IcJALA1z4xalZDVDkySDmBCJdnwl0nQiFpXDiVQxERUsjP6+uJhKv6fTegieVw2uQDw+vCGBUrzPOHETyNYkTbAdD40iMqUQaiARNs07GcJbJ3icmQBFZdo2xyMXATyhMZWX5eapKE4AMS1YQTkKE95pFR/aM32lqVyLDwDRYdLLOldnJJqg4hxYEEcyD4xkrLaWyVTj+sXBwX1KyZKb+l0Xk22vn/AMn+cRZwWKpmNwOvrCE2nin674YtFo/eDcPp40c8PqLJUM3tosLttqluFpZSSzjIuIsETy4Y6gRWXNKGEsaqLtrTnnFjKlnEH94Z84yLNCLOkZCFFPdBMmAZmGVWjcIkY60JM0c4q7TfSErwFTq1AIpz3HhHlmviWtWEFlbjR+VWPLOCgLKZPPKKGZ0oRiIAdsiXD7+UW09OJJGT6xQWjoyM0q7iK+UAyzuy+ETnA2VDMZjmC1fWIFs6O4yVY3JOo/rD11XP1RCnqRURcS5JUWAJJyADk8oAKC6riKFBZLF8uEXwlk0GsaO6+hcxdZn4ad2aj3ZDv8I1l3XLKkdhNfeNVHv05CKUGyXIx92dDJszamfhp41Ue7Tv8I1t23BJkdhLq95VVfp3NFjBGiikZtthBBBFCOQ3z0ZtFjJJGOV76chzGaPTiYgybWlXA7j9VjtZEZDpB9nUqa65DSpmbewTyHY5inCIcei1IxUV95iqe+JVtss6yrwT0EbjofhVkr6yiZZ0IKXWAXDhBzI0KtQndqdGFYzaLTKFNm2cSjhFW3qI0A3bzkOdDIutbqY1DflEq23eVnEk13HJhkE7gN2URbDLKZoCgQWPpEMpEy2WkyykjIuCPDz4w4lbhwXByP07RHvZOyOB+UQ7Ha8BY9k58OI+q+ETWxVlmtAIY/X1zisvCxqWoHEyhR94BO0G1Go798Wr/X5f0hM1D/I6g7xr4CBOhNWIkhgASTxOZhYMNS1eyaEabxvA3cNOWS3jRbkCscPoVEXFDyTDAcKo9eGwY9eEB7LlAKcBjDpW/GGhCiuACDftoCJJxAEEtXiDvFMoxcyzS1GisBZywJSDmXfg/lGyvqzLXKKUEO4cGgIGnCreEZtNzTcig+HAjMc4RcSqMtYZi6abbGjxLskyWAkTHWlTnEAxQcv4g7HCXFaM5MSx0fmgdju3tHguKblgOlG3c4Blzcl3YgJqSDLTqNFblDNPfnoTnFrPnJQAVFnLDic6RE6PSJklDKYHIMxIScwd4J0LxXXxZzOXjAMs6F9gtuJ/ZngacRDILtN4SyoJxDEchv5bzwh+YCxbOMPNkzCrCoEEaa/Wsau7ZhMtOJ3AArwHnDFRQ2245hUVM7l6ceEO2C5CtQWhVUkbMzZL8FPhPfhNco0QD5Q9Z7AVEJSkkn2Uj8oQ7GjLKdlQIIGRz519YXJsylEJAJJyADk+Ea+6OiC2HXKCUf5faPjkg/DWNHYbtRIDS0ADUjtHmTU+MWoWQ5GTuvoStTGaerG4VUfkPONZd90ypIaWkA6nNR5k1iQbQkUJA509Y8+8p95NK5jKNVCvRDlY7BDX3pHvDdnuD+kKRNByIPIw6YhcEEEIAggggAZtU4pDgOXyJbic+AMRhb1sXQAQKbYq/wDQ+ES50gLDKDjOGjd0tgMIplnxp5nxjSLiluvn/ROxEyWicgJmpQQalKmVUGnpnGHv/oAQozLLMxF3KFK23NdlRO1yVXiY3JuuX7vmeW/d6QpF3SwQQmoLip/OFJQffz/YJtHHE25SFFE5JBFC4ZQ5gxOQoKqCCNDn/SOl310dk2pLTUVGSxRSeR+RcRzy+uhNospK5RMyX7yRtAfvJ15h+6OdxNVIaUmINoutJqNk8MvD8oTJvYHtUO8ZH8oldbuiKKsgyAuXsqBI0IrXNu/dv73lhPd9cPzhRmPCHidI9R5MlJIY1zHiG0hBEKePHiqoQlodTCWh1IEACY8xQsiE4YAPQqB49jwwAAiuva+hK2QHWfAB6k18osIprfcxmHFiDijZj9P1gGNzr9UEukg8CKHwAIi2u+8kzkulxwO+niK5xmBcy8QSU1fuMXt13aqUS5p5OzQ3uFFrij0QgViVZLuXMVhQkrVw056DvhCGLOkA1TiGmmF88BagfRiOETJd1lZ/DBmcAGI+JOnOo4xprs6EZGer+BPzV+XjGmstiRLThQkJTuA9d55xaj2S5GWu3oQTWcph7ic+9WQ7vGNRY7BLlBpaQkcMzzOZ74blyJoVWYCK0bwhP3ea37QO7u2jZZVjdY0vaM3JsnQRCMmdpMH8v19ec2BqvYDU2ypV2kg/pCfuSPdFafXfD8ELU+wojm75bNhAHCjZVG7IeELk2RCKpSBpDsEPU+LFQQQQRIwggggAIIIIACCCCAAggggAzXSDoLItLqT+FNNcSRRR/eTkeYYxzi9LrnWKZgmNWoYulQ3jUd7GCCJkikzyRagrgd0SGaCCMizwiPX3wQQDDDDiRBBCA9MeYYIIAAJgMEEMBswYoIIAPUSXLsH3xLslhVMWEIGJRyqPnSCCBCZrrs6DgMZ6n/cTQd6sz3NGms9lTLThQkJSNAGggjZJIzbsdggghiCCCCAAggggAIIIIACCCCAAggggAIIIIAP/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4" name="Picture 8" descr="http://www.quellegamos.com/wp-content/uploads/3dhistoria/reconstrucciones/templo-salomon_3d_reconstruccion_quellegam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7604" y="3645024"/>
            <a:ext cx="3908376" cy="2928052"/>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http://2.bp.blogspot.com/_ay0cEFslYVA/SFR4Bjh9k7I/AAAAAAAAAGU/icRUJ5VWO1c/s320/PATIO06%5B1%5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7980" y="312738"/>
            <a:ext cx="3048000" cy="2972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491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106"/>
                                        </p:tgtEl>
                                        <p:attrNameLst>
                                          <p:attrName>style.visibility</p:attrName>
                                        </p:attrNameLst>
                                      </p:cBhvr>
                                      <p:to>
                                        <p:strVal val="visible"/>
                                      </p:to>
                                    </p:set>
                                    <p:animEffect transition="in" filter="fade">
                                      <p:cBhvr>
                                        <p:cTn id="7" dur="2000"/>
                                        <p:tgtEl>
                                          <p:spTgt spid="4106"/>
                                        </p:tgtEl>
                                      </p:cBhvr>
                                    </p:animEffect>
                                    <p:anim calcmode="lin" valueType="num">
                                      <p:cBhvr>
                                        <p:cTn id="8" dur="2000" fill="hold"/>
                                        <p:tgtEl>
                                          <p:spTgt spid="4106"/>
                                        </p:tgtEl>
                                        <p:attrNameLst>
                                          <p:attrName>ppt_w</p:attrName>
                                        </p:attrNameLst>
                                      </p:cBhvr>
                                      <p:tavLst>
                                        <p:tav tm="0" fmla="#ppt_w*sin(2.5*pi*$)">
                                          <p:val>
                                            <p:fltVal val="0"/>
                                          </p:val>
                                        </p:tav>
                                        <p:tav tm="100000">
                                          <p:val>
                                            <p:fltVal val="1"/>
                                          </p:val>
                                        </p:tav>
                                      </p:tavLst>
                                    </p:anim>
                                    <p:anim calcmode="lin" valueType="num">
                                      <p:cBhvr>
                                        <p:cTn id="9" dur="2000" fill="hold"/>
                                        <p:tgtEl>
                                          <p:spTgt spid="410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 calcmode="lin" valueType="num">
                                      <p:cBhvr>
                                        <p:cTn id="1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6" dur="500"/>
                                        <p:tgtEl>
                                          <p:spTgt spid="3">
                                            <p:txEl>
                                              <p:pRg st="3" end="3"/>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4104"/>
                                        </p:tgtEl>
                                        <p:attrNameLst>
                                          <p:attrName>style.visibility</p:attrName>
                                        </p:attrNameLst>
                                      </p:cBhvr>
                                      <p:to>
                                        <p:strVal val="visible"/>
                                      </p:to>
                                    </p:set>
                                    <p:anim calcmode="lin" valueType="num">
                                      <p:cBhvr>
                                        <p:cTn id="26" dur="1000" fill="hold"/>
                                        <p:tgtEl>
                                          <p:spTgt spid="4104"/>
                                        </p:tgtEl>
                                        <p:attrNameLst>
                                          <p:attrName>ppt_w</p:attrName>
                                        </p:attrNameLst>
                                      </p:cBhvr>
                                      <p:tavLst>
                                        <p:tav tm="0">
                                          <p:val>
                                            <p:fltVal val="0"/>
                                          </p:val>
                                        </p:tav>
                                        <p:tav tm="100000">
                                          <p:val>
                                            <p:strVal val="#ppt_w"/>
                                          </p:val>
                                        </p:tav>
                                      </p:tavLst>
                                    </p:anim>
                                    <p:anim calcmode="lin" valueType="num">
                                      <p:cBhvr>
                                        <p:cTn id="27" dur="1000" fill="hold"/>
                                        <p:tgtEl>
                                          <p:spTgt spid="4104"/>
                                        </p:tgtEl>
                                        <p:attrNameLst>
                                          <p:attrName>ppt_h</p:attrName>
                                        </p:attrNameLst>
                                      </p:cBhvr>
                                      <p:tavLst>
                                        <p:tav tm="0">
                                          <p:val>
                                            <p:fltVal val="0"/>
                                          </p:val>
                                        </p:tav>
                                        <p:tav tm="100000">
                                          <p:val>
                                            <p:strVal val="#ppt_h"/>
                                          </p:val>
                                        </p:tav>
                                      </p:tavLst>
                                    </p:anim>
                                    <p:anim calcmode="lin" valueType="num">
                                      <p:cBhvr>
                                        <p:cTn id="28" dur="1000" fill="hold"/>
                                        <p:tgtEl>
                                          <p:spTgt spid="4104"/>
                                        </p:tgtEl>
                                        <p:attrNameLst>
                                          <p:attrName>style.rotation</p:attrName>
                                        </p:attrNameLst>
                                      </p:cBhvr>
                                      <p:tavLst>
                                        <p:tav tm="0">
                                          <p:val>
                                            <p:fltVal val="90"/>
                                          </p:val>
                                        </p:tav>
                                        <p:tav tm="100000">
                                          <p:val>
                                            <p:fltVal val="0"/>
                                          </p:val>
                                        </p:tav>
                                      </p:tavLst>
                                    </p:anim>
                                    <p:animEffect transition="in" filter="fade">
                                      <p:cBhvr>
                                        <p:cTn id="29" dur="1000"/>
                                        <p:tgtEl>
                                          <p:spTgt spid="4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640960" cy="6408712"/>
          </a:xfrm>
        </p:spPr>
        <p:txBody>
          <a:bodyPr>
            <a:normAutofit fontScale="85000" lnSpcReduction="10000"/>
          </a:bodyPr>
          <a:lstStyle/>
          <a:p>
            <a:pPr marL="0" indent="0" algn="ctr">
              <a:buNone/>
            </a:pPr>
            <a:r>
              <a:rPr lang="es-CO" sz="4200" i="1" dirty="0" smtClean="0">
                <a:solidFill>
                  <a:srgbClr val="FF0000"/>
                </a:solidFill>
                <a:latin typeface="Agency FB" pitchFamily="34" charset="0"/>
              </a:rPr>
              <a:t>Cristo </a:t>
            </a:r>
            <a:r>
              <a:rPr lang="es-CO" sz="4200" i="1" dirty="0">
                <a:solidFill>
                  <a:srgbClr val="FF0000"/>
                </a:solidFill>
                <a:latin typeface="Agency FB" pitchFamily="34" charset="0"/>
              </a:rPr>
              <a:t>estableció el principio de la verdadera </a:t>
            </a:r>
            <a:r>
              <a:rPr lang="es-CO" sz="4200" i="1" dirty="0" smtClean="0">
                <a:solidFill>
                  <a:srgbClr val="FF0000"/>
                </a:solidFill>
                <a:latin typeface="Agency FB" pitchFamily="34" charset="0"/>
              </a:rPr>
              <a:t>mayordomía.</a:t>
            </a:r>
          </a:p>
          <a:p>
            <a:pPr marL="0" indent="0" algn="ctr">
              <a:buNone/>
            </a:pPr>
            <a:endParaRPr lang="es-CO" b="1" dirty="0"/>
          </a:p>
          <a:p>
            <a:pPr marL="0" indent="0" algn="ctr">
              <a:buNone/>
            </a:pPr>
            <a:r>
              <a:rPr lang="es-CO" sz="3000" dirty="0" smtClean="0"/>
              <a:t>Note lo que el Señor dice a los que posponen su responsabilidad, sabiendo lo que deben hacer y no lo hacen: </a:t>
            </a:r>
            <a:endParaRPr lang="es-CO" sz="3000" b="1" dirty="0">
              <a:solidFill>
                <a:srgbClr val="FF0000"/>
              </a:solidFill>
            </a:endParaRPr>
          </a:p>
          <a:p>
            <a:pPr marL="0" indent="0" algn="ctr">
              <a:buNone/>
            </a:pPr>
            <a:r>
              <a:rPr lang="es-CO" sz="3000" b="1" dirty="0" smtClean="0">
                <a:solidFill>
                  <a:srgbClr val="FF0000"/>
                </a:solidFill>
              </a:rPr>
              <a:t>Luc.12:45-48</a:t>
            </a:r>
            <a:r>
              <a:rPr lang="es-CO" sz="3000" b="1" dirty="0">
                <a:solidFill>
                  <a:srgbClr val="FF0000"/>
                </a:solidFill>
              </a:rPr>
              <a:t>.</a:t>
            </a:r>
            <a:r>
              <a:rPr lang="es-CO" sz="3000" b="1" dirty="0" smtClean="0"/>
              <a:t> </a:t>
            </a:r>
            <a:r>
              <a:rPr lang="es-CO" sz="3000" b="1" baseline="30000" dirty="0"/>
              <a:t>45 </a:t>
            </a:r>
            <a:r>
              <a:rPr lang="es-CO" sz="3000" dirty="0"/>
              <a:t>Pero si aquel siervo dice en su corazón: "</a:t>
            </a:r>
            <a:r>
              <a:rPr lang="es-CO" sz="3000" i="1" u="sng" dirty="0"/>
              <a:t>Mi señor tarda en venir</a:t>
            </a:r>
            <a:r>
              <a:rPr lang="es-CO" sz="3000" dirty="0"/>
              <a:t>" y comienza a golpear a los siervos y a las siervas, y a comer y a beber y a </a:t>
            </a:r>
            <a:r>
              <a:rPr lang="es-CO" sz="3000" dirty="0" smtClean="0"/>
              <a:t>embriagarse,</a:t>
            </a:r>
            <a:r>
              <a:rPr lang="es-CO" sz="3000" dirty="0"/>
              <a:t> </a:t>
            </a:r>
            <a:r>
              <a:rPr lang="es-CO" sz="3000" b="1" baseline="30000" dirty="0" smtClean="0"/>
              <a:t>46 </a:t>
            </a:r>
            <a:r>
              <a:rPr lang="es-CO" sz="3000" dirty="0"/>
              <a:t>vendrá el señor de aquel siervo en el día que no espera y a la hora que no sabe, y le castigará duramente y pondrá su parte con los </a:t>
            </a:r>
            <a:r>
              <a:rPr lang="es-CO" sz="3000" i="1" u="sng" dirty="0"/>
              <a:t>incrédulos.</a:t>
            </a:r>
            <a:r>
              <a:rPr lang="es-CO" sz="3000" dirty="0"/>
              <a:t> </a:t>
            </a:r>
          </a:p>
          <a:p>
            <a:pPr marL="0" indent="0" algn="ctr">
              <a:buNone/>
            </a:pPr>
            <a:r>
              <a:rPr lang="es-CO" sz="3000" b="1" baseline="30000" dirty="0"/>
              <a:t>47 </a:t>
            </a:r>
            <a:r>
              <a:rPr lang="es-CO" sz="3000" dirty="0"/>
              <a:t>Porque aquel siervo que entendió la voluntad de su señor y no se preparó ni hizo conforme a su voluntad, recibirá muchos </a:t>
            </a:r>
            <a:r>
              <a:rPr lang="es-CO" sz="3000" dirty="0" smtClean="0"/>
              <a:t>azotes.</a:t>
            </a:r>
            <a:r>
              <a:rPr lang="es-CO" sz="3000" dirty="0"/>
              <a:t> </a:t>
            </a:r>
            <a:r>
              <a:rPr lang="es-CO" sz="3000" b="1" baseline="30000" dirty="0" smtClean="0"/>
              <a:t>48 </a:t>
            </a:r>
            <a:r>
              <a:rPr lang="es-CO" sz="3000" dirty="0"/>
              <a:t>Pero el que no entendió, aunque hizo cosas dignas de azotes, recibirá pocos azotes. Porque de todo aquel a quien le ha sido dado mucho, mucho se demandará de él; y de aquel a quien confiaron </a:t>
            </a:r>
            <a:r>
              <a:rPr lang="es-CO" sz="2800" dirty="0"/>
              <a:t>mucho</a:t>
            </a:r>
            <a:r>
              <a:rPr lang="es-CO" sz="3000" dirty="0"/>
              <a:t>, se le pedirá más</a:t>
            </a:r>
            <a:r>
              <a:rPr lang="es-CO" sz="3000" dirty="0" smtClean="0"/>
              <a:t>.</a:t>
            </a:r>
            <a:endParaRPr lang="es-CO" sz="3000" b="1" dirty="0" smtClean="0"/>
          </a:p>
        </p:txBody>
      </p:sp>
    </p:spTree>
    <p:extLst>
      <p:ext uri="{BB962C8B-B14F-4D97-AF65-F5344CB8AC3E}">
        <p14:creationId xmlns:p14="http://schemas.microsoft.com/office/powerpoint/2010/main" val="2172351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096344"/>
          </a:xfrm>
        </p:spPr>
        <p:txBody>
          <a:bodyPr>
            <a:normAutofit lnSpcReduction="10000"/>
          </a:bodyPr>
          <a:lstStyle/>
          <a:p>
            <a:pPr marL="0" indent="0" algn="ctr">
              <a:buNone/>
            </a:pPr>
            <a:r>
              <a:rPr lang="es-CO" b="1" dirty="0" smtClean="0">
                <a:solidFill>
                  <a:srgbClr val="FF0000"/>
                </a:solidFill>
              </a:rPr>
              <a:t>Mat.10:8.</a:t>
            </a:r>
            <a:r>
              <a:rPr lang="es-CO" dirty="0"/>
              <a:t> </a:t>
            </a:r>
            <a:r>
              <a:rPr lang="es-CO" i="1" u="sng" dirty="0"/>
              <a:t>De gracia habéis recibido; dad de gracia</a:t>
            </a:r>
            <a:r>
              <a:rPr lang="es-CO" dirty="0" smtClean="0"/>
              <a:t>. Dios nos pide que, en la medida en que hemos sido bendecidos, de la misma manera seamos generosos con Dios.   </a:t>
            </a:r>
            <a:endParaRPr lang="es-CO" dirty="0"/>
          </a:p>
          <a:p>
            <a:pPr marL="0" indent="0">
              <a:buNone/>
            </a:pPr>
            <a:endParaRPr lang="es-CO" dirty="0" smtClean="0"/>
          </a:p>
          <a:p>
            <a:pPr marL="0" indent="0" algn="ctr">
              <a:buNone/>
            </a:pPr>
            <a:r>
              <a:rPr lang="es-CO" b="1" u="sng" dirty="0" smtClean="0">
                <a:solidFill>
                  <a:srgbClr val="FF0000"/>
                </a:solidFill>
              </a:rPr>
              <a:t>El </a:t>
            </a:r>
            <a:r>
              <a:rPr lang="es-CO" b="1" u="sng" dirty="0">
                <a:solidFill>
                  <a:srgbClr val="FF0000"/>
                </a:solidFill>
              </a:rPr>
              <a:t>uso </a:t>
            </a:r>
            <a:r>
              <a:rPr lang="es-CO" b="1" u="sng" dirty="0" smtClean="0">
                <a:solidFill>
                  <a:srgbClr val="FF0000"/>
                </a:solidFill>
              </a:rPr>
              <a:t>del 90%  </a:t>
            </a:r>
            <a:r>
              <a:rPr lang="es-CO" b="1" u="sng" dirty="0">
                <a:solidFill>
                  <a:srgbClr val="FF0000"/>
                </a:solidFill>
              </a:rPr>
              <a:t>que </a:t>
            </a:r>
            <a:r>
              <a:rPr lang="es-CO" b="1" u="sng" dirty="0" smtClean="0">
                <a:solidFill>
                  <a:srgbClr val="FF0000"/>
                </a:solidFill>
              </a:rPr>
              <a:t>nos queda</a:t>
            </a:r>
            <a:endParaRPr lang="es-CO" u="sng" dirty="0" smtClean="0">
              <a:solidFill>
                <a:srgbClr val="FF0000"/>
              </a:solidFill>
            </a:endParaRPr>
          </a:p>
        </p:txBody>
      </p:sp>
      <p:pic>
        <p:nvPicPr>
          <p:cNvPr id="4" name="Picture 2" descr="http://t2.gstatic.com/images?q=tbn:ANd9GcR61BIBKyfG3C-7vjbUA8feuOgmmPlS5sODSRn5fmebZ8OhhPKSQ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5688" y="3232967"/>
            <a:ext cx="2808312" cy="230425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3528" y="3646431"/>
            <a:ext cx="5832648" cy="3046988"/>
          </a:xfrm>
          <a:prstGeom prst="rect">
            <a:avLst/>
          </a:prstGeom>
        </p:spPr>
        <p:txBody>
          <a:bodyPr wrap="square">
            <a:spAutoFit/>
          </a:bodyPr>
          <a:lstStyle/>
          <a:p>
            <a:pPr algn="ctr"/>
            <a:r>
              <a:rPr lang="es-CO" sz="3200" dirty="0"/>
              <a:t>Si bien el diezmo constituye la prueba básica de mayordomía de nuestras posesiones materiales y temporales, </a:t>
            </a:r>
            <a:r>
              <a:rPr lang="es-CO" sz="3200" i="1" u="sng" dirty="0"/>
              <a:t>el uso que hacemos de lo que queda también nos prueba</a:t>
            </a:r>
            <a:r>
              <a:rPr lang="es-CO" sz="3200" dirty="0"/>
              <a:t>. </a:t>
            </a:r>
            <a:r>
              <a:rPr lang="es-CO" sz="3200" dirty="0" smtClean="0">
                <a:solidFill>
                  <a:srgbClr val="FF0000"/>
                </a:solidFill>
              </a:rPr>
              <a:t>(Lea Mat.25:34-40</a:t>
            </a:r>
            <a:r>
              <a:rPr lang="es-CO" sz="3200" dirty="0">
                <a:solidFill>
                  <a:srgbClr val="FF0000"/>
                </a:solidFill>
              </a:rPr>
              <a:t>)</a:t>
            </a:r>
          </a:p>
        </p:txBody>
      </p:sp>
      <p:sp>
        <p:nvSpPr>
          <p:cNvPr id="6" name="5 Rectángulo"/>
          <p:cNvSpPr/>
          <p:nvPr/>
        </p:nvSpPr>
        <p:spPr>
          <a:xfrm>
            <a:off x="6335688" y="5537222"/>
            <a:ext cx="2807920" cy="1200329"/>
          </a:xfrm>
          <a:prstGeom prst="rect">
            <a:avLst/>
          </a:prstGeom>
        </p:spPr>
        <p:txBody>
          <a:bodyPr wrap="square">
            <a:spAutoFit/>
          </a:bodyPr>
          <a:lstStyle/>
          <a:p>
            <a:pPr algn="ctr"/>
            <a:r>
              <a:rPr lang="es-CO" b="1" dirty="0" smtClean="0">
                <a:solidFill>
                  <a:srgbClr val="FF0000"/>
                </a:solidFill>
              </a:rPr>
              <a:t>Con el 90% que nos queda debemos acordarnos del prójimo, la segunda tabla de la Ley de Dios. </a:t>
            </a:r>
            <a:endParaRPr lang="es-CO" b="1" dirty="0">
              <a:solidFill>
                <a:srgbClr val="FF0000"/>
              </a:solidFill>
            </a:endParaRPr>
          </a:p>
        </p:txBody>
      </p:sp>
    </p:spTree>
    <p:extLst>
      <p:ext uri="{BB962C8B-B14F-4D97-AF65-F5344CB8AC3E}">
        <p14:creationId xmlns:p14="http://schemas.microsoft.com/office/powerpoint/2010/main" val="1514926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2000"/>
                                        <p:tgtEl>
                                          <p:spTgt spid="4"/>
                                        </p:tgtEl>
                                      </p:cBhvr>
                                    </p:animEffect>
                                    <p:anim calcmode="lin" valueType="num">
                                      <p:cBhvr>
                                        <p:cTn id="24" dur="2000" fill="hold"/>
                                        <p:tgtEl>
                                          <p:spTgt spid="4"/>
                                        </p:tgtEl>
                                        <p:attrNameLst>
                                          <p:attrName>ppt_w</p:attrName>
                                        </p:attrNameLst>
                                      </p:cBhvr>
                                      <p:tavLst>
                                        <p:tav tm="0" fmla="#ppt_w*sin(2.5*pi*$)">
                                          <p:val>
                                            <p:fltVal val="0"/>
                                          </p:val>
                                        </p:tav>
                                        <p:tav tm="100000">
                                          <p:val>
                                            <p:fltVal val="1"/>
                                          </p:val>
                                        </p:tav>
                                      </p:tavLst>
                                    </p:anim>
                                    <p:anim calcmode="lin" valueType="num">
                                      <p:cBhvr>
                                        <p:cTn id="25"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Effect transition="in" filter="fade">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a:gradFill>
            <a:gsLst>
              <a:gs pos="0">
                <a:srgbClr val="FFEFD1"/>
              </a:gs>
              <a:gs pos="64999">
                <a:srgbClr val="F0EBD5"/>
              </a:gs>
              <a:gs pos="100000">
                <a:srgbClr val="D1C39F"/>
              </a:gs>
            </a:gsLst>
            <a:lin ang="5400000" scaled="0"/>
          </a:gradFill>
        </p:spPr>
        <p:txBody>
          <a:bodyPr>
            <a:noAutofit/>
          </a:bodyPr>
          <a:lstStyle/>
          <a:p>
            <a:pPr marL="0" indent="0" algn="ctr">
              <a:buNone/>
            </a:pPr>
            <a:r>
              <a:rPr lang="es-CO" sz="2800" b="1" u="sng" dirty="0">
                <a:solidFill>
                  <a:srgbClr val="FF0000"/>
                </a:solidFill>
              </a:rPr>
              <a:t>La infidelidad en los diezmos y </a:t>
            </a:r>
            <a:r>
              <a:rPr lang="es-CO" sz="2800" b="1" u="sng" dirty="0" smtClean="0">
                <a:solidFill>
                  <a:srgbClr val="FF0000"/>
                </a:solidFill>
              </a:rPr>
              <a:t>ofrendas</a:t>
            </a:r>
            <a:endParaRPr lang="es-CO" sz="2400" u="sng" dirty="0">
              <a:solidFill>
                <a:srgbClr val="FF0000"/>
              </a:solidFill>
            </a:endParaRPr>
          </a:p>
          <a:p>
            <a:pPr marL="0" indent="0" algn="ctr">
              <a:buNone/>
            </a:pPr>
            <a:r>
              <a:rPr lang="es-CO" sz="2400" b="1" dirty="0" smtClean="0">
                <a:solidFill>
                  <a:srgbClr val="FF0000"/>
                </a:solidFill>
              </a:rPr>
              <a:t>Malaquías </a:t>
            </a:r>
            <a:r>
              <a:rPr lang="es-CO" sz="2400" b="1" dirty="0">
                <a:solidFill>
                  <a:srgbClr val="FF0000"/>
                </a:solidFill>
              </a:rPr>
              <a:t>3: </a:t>
            </a:r>
            <a:r>
              <a:rPr lang="es-CO" sz="2400" b="1" dirty="0" smtClean="0">
                <a:solidFill>
                  <a:srgbClr val="FF0000"/>
                </a:solidFill>
              </a:rPr>
              <a:t>6-12.</a:t>
            </a:r>
            <a:r>
              <a:rPr lang="es-CO" sz="2400" dirty="0" smtClean="0"/>
              <a:t> </a:t>
            </a:r>
            <a:r>
              <a:rPr lang="es-CO" sz="2400" b="1" baseline="30000" dirty="0"/>
              <a:t>6 </a:t>
            </a:r>
            <a:r>
              <a:rPr lang="es-CO" sz="2400" dirty="0"/>
              <a:t>"¡Porque yo, Jehovah, no cambio; por eso vosotros, oh hijos de Jacob, no habéis sido consumidos</a:t>
            </a:r>
            <a:r>
              <a:rPr lang="es-CO" sz="2400" dirty="0" smtClean="0"/>
              <a:t>!</a:t>
            </a:r>
            <a:endParaRPr lang="es-CO" sz="2400" dirty="0"/>
          </a:p>
          <a:p>
            <a:pPr marL="0" indent="0" algn="ctr">
              <a:buNone/>
            </a:pPr>
            <a:r>
              <a:rPr lang="es-CO" sz="2400" b="1" baseline="30000" dirty="0"/>
              <a:t>7 </a:t>
            </a:r>
            <a:r>
              <a:rPr lang="es-CO" sz="2400" dirty="0"/>
              <a:t>Desde los días de vuestros padres os habéis apartado de mis leyes y no las habéis guardado. ¡Volveos a mí, y yo me volveré a vosotros!, ha dicho Jehovah de los Ejércitos. Pero vosotros dijisteis: ‘¿En qué hemos de volver</a:t>
            </a:r>
            <a:r>
              <a:rPr lang="es-CO" sz="2400" dirty="0" smtClean="0"/>
              <a:t>?’ </a:t>
            </a:r>
            <a:r>
              <a:rPr lang="es-CO" sz="2400" b="1" baseline="30000" dirty="0" smtClean="0"/>
              <a:t>8 </a:t>
            </a:r>
            <a:r>
              <a:rPr lang="es-CO" sz="2400" dirty="0"/>
              <a:t>¿Robará el hombre a Dios? ¡Pues vosotros me habéis robado! Pero decís: ‘¿En qué te hemos robado?’ ¡En los diezmos y en las ofrendas! </a:t>
            </a:r>
            <a:r>
              <a:rPr lang="es-CO" sz="2400" dirty="0" smtClean="0"/>
              <a:t> </a:t>
            </a:r>
            <a:r>
              <a:rPr lang="es-CO" sz="2400" b="1" baseline="30000" dirty="0" smtClean="0"/>
              <a:t>9 </a:t>
            </a:r>
            <a:r>
              <a:rPr lang="es-CO" sz="2400" dirty="0"/>
              <a:t>Malditos sois con maldición; porque vosotros, la nación entera, me habéis </a:t>
            </a:r>
            <a:r>
              <a:rPr lang="es-CO" sz="2400" dirty="0" smtClean="0"/>
              <a:t>robado.</a:t>
            </a:r>
            <a:r>
              <a:rPr lang="es-CO" sz="2400" dirty="0"/>
              <a:t> </a:t>
            </a:r>
            <a:endParaRPr lang="es-CO" sz="2400" dirty="0" smtClean="0"/>
          </a:p>
          <a:p>
            <a:pPr marL="0" indent="0" algn="ctr">
              <a:buNone/>
            </a:pPr>
            <a:r>
              <a:rPr lang="es-CO" sz="2400" dirty="0" smtClean="0"/>
              <a:t> </a:t>
            </a:r>
            <a:r>
              <a:rPr lang="es-CO" sz="2400" b="1" baseline="30000" dirty="0" smtClean="0"/>
              <a:t>10 </a:t>
            </a:r>
            <a:r>
              <a:rPr lang="es-CO" sz="2400" dirty="0"/>
              <a:t>"Traed todo el diezmo al tesoro, y haya alimento en mi casa. Probadme en esto, ha dicho Jehovah de los Ejércitos, si no os abriré las ventanas de los cielos y vaciaré sobre vosotros bendición hasta que sobreabunde</a:t>
            </a:r>
            <a:r>
              <a:rPr lang="es-CO" sz="2400" dirty="0" smtClean="0"/>
              <a:t>.  </a:t>
            </a:r>
            <a:r>
              <a:rPr lang="es-CO" sz="2400" b="1" baseline="30000" dirty="0" smtClean="0"/>
              <a:t>11 </a:t>
            </a:r>
            <a:r>
              <a:rPr lang="es-CO" sz="2400" dirty="0"/>
              <a:t>A causa de vosotros increparé también al devorador, para que no os consuma el fruto de la tierra, ni vuestra vid en el campo se quede estéril, ha dicho Jehovah de los </a:t>
            </a:r>
            <a:r>
              <a:rPr lang="es-CO" sz="2400" dirty="0" smtClean="0"/>
              <a:t>Ejércitos.</a:t>
            </a:r>
            <a:r>
              <a:rPr lang="es-CO" sz="2400" dirty="0"/>
              <a:t> </a:t>
            </a:r>
            <a:r>
              <a:rPr lang="es-CO" sz="2400" dirty="0" smtClean="0"/>
              <a:t> </a:t>
            </a:r>
            <a:r>
              <a:rPr lang="es-CO" sz="2400" b="1" baseline="30000" dirty="0" smtClean="0"/>
              <a:t>12 </a:t>
            </a:r>
            <a:r>
              <a:rPr lang="es-CO" sz="2400" dirty="0"/>
              <a:t>Y así todas las naciones os dirán: ‘Bienaventurados’, porque seréis tierra deseable," ha dicho Jehovah de los Ejércitos</a:t>
            </a:r>
          </a:p>
        </p:txBody>
      </p:sp>
    </p:spTree>
    <p:extLst>
      <p:ext uri="{BB962C8B-B14F-4D97-AF65-F5344CB8AC3E}">
        <p14:creationId xmlns:p14="http://schemas.microsoft.com/office/powerpoint/2010/main" val="2113278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402832" cy="6264696"/>
          </a:xfrm>
        </p:spPr>
        <p:txBody>
          <a:bodyPr>
            <a:noAutofit/>
          </a:bodyPr>
          <a:lstStyle/>
          <a:p>
            <a:pPr marL="0" indent="0">
              <a:buNone/>
            </a:pPr>
            <a:endParaRPr lang="es-CO" sz="4400" dirty="0" smtClean="0"/>
          </a:p>
          <a:p>
            <a:pPr marL="0" indent="0" algn="ctr">
              <a:buNone/>
            </a:pPr>
            <a:r>
              <a:rPr lang="es-CO" sz="4400" dirty="0" smtClean="0"/>
              <a:t>Note que nuestra </a:t>
            </a:r>
            <a:r>
              <a:rPr lang="es-CO" sz="4400" dirty="0"/>
              <a:t>infidelidad en la devolución de nuestros diezmos y ofrendas es considerada por Dios como robo</a:t>
            </a:r>
            <a:r>
              <a:rPr lang="es-CO" sz="4400" dirty="0" smtClean="0"/>
              <a:t>. </a:t>
            </a:r>
            <a:endParaRPr lang="es-CO" sz="4400" dirty="0"/>
          </a:p>
        </p:txBody>
      </p:sp>
      <p:sp>
        <p:nvSpPr>
          <p:cNvPr id="4" name="AutoShape 2" descr="data:image/jpeg;base64,/9j/4AAQSkZJRgABAQAAAQABAAD/2wCEAAkGBhQSEBQUEhQVFBUUFRQVFxcVGBcXFBUVFxYXGBcVFBkXHCYeHBokHBwVHy8gIycpLC0sFh8xNTAqNSYrLCkBCQoKDgwOGg8PGiwkHCQqLCwsKSkpLCksLCksKSksKSwqLCksLCksLCwpLCksLCkpKSwsLCwsLCwpLCksKSkpLP/AABEIAPQAzwMBIgACEQEDEQH/xAAcAAABBQEBAQAAAAAAAAAAAAAAAQQFBgcDCAL/xABLEAACAQMCAwYDBgIHBQQLAQABAgMABBESIQUxQQYHEyJRYTJxgRQjUpGhsULwFTNygsHR4SRUYpPxJVWS0hY0Q0RTc3SUsrPTCP/EABsBAAEFAQEAAAAAAAAAAAAAAAABAgMEBQYH/8QALxEAAgICAQMCBQMDBQAAAAAAAAECAwQRMRIhQQVREyIyYXGRodEUI4EGFUKxwf/aAAwDAQACEQMRAD8A3CiikpAFopK+Hlxz/k0CHSiodu19mCQbu2BGcgzxZGPXzVKRy5z7UCnSikpaBAoopGNAC01u+IRxLqkdEABOXZVGF+I5YjYCqr2+7xU4eqoiePdSbxwLnOOryYBIXnjqTy2BIy8dnJLiUT8Qma5m2wrf1cfXSB6A52GBzyDnNRW3QqW5Mmqpla/lL72g75raPyWkct5I2y+GrCLVkADWRk9SNAbOOe+ahV7f8WlxiG0th1165WO/MANgYHQ8818A7Y/6UVlz9Rk/pRpwwIr6mcf6X4t/3kv/ANpB+fKnTduOLOfDxaQ4UhplDSFidgY0ZsKRz8wI5c+R50ZqJZ9q50SPCqIW44DPI5duI3pZuZEhH6AgAfKpbh/GeJWoAiuhdKOcd2uSfZZV8wyAB5sgZJrpRTVnXJ7bHPDqa4LV2F7zI70GOcC2uY9WuNshSFYLrRmxtkgaTvnPTerwG/nBrCuP9n47uPS+zDBVwAWX235rz2+vSo+DsSiMGW4u1ZSCGWUBgR1BC5BrRhnVNbl2ZnzwZp6j3PQ2qlrF7DvBvuHqFnQX0KlR42phcomPMZR5teAD5vbc7gDXOHcUjnjWWF1eN1DKy8iDyPt8jvz9KuxlGa3FlOcJQepIeUUUU4YFFFFAoV8lsUrGsO7f94k91cvb2MphhhLK80T7zNtspXGFB22OcknOMUo2UlBdUuC9du+8qOw0pEq3NwzEeCsmkoADlpCAdIzgYO535YJGO8Ua4vX1308kuTqEWcRRk8wqgkADcbb+/rGL2a85bx5NRJJb+IknJJOcknrUvDHhQCSxAG55n3p6j7mPl53b+1L9hr/Q0OMeGnLHLf8APn/jS2EMtnL41hK0EgB8o3R9iMMG2I3PMHfliusqyZ8pQD/iUn9mFNjezJ8cWofiiOT/AOE7+lK9Faqy/e4zT+2zaewHeUnEMxSL4F0mC0RJIcYGXizuV9V5gY3POryGry3dMsqBoXxKmGjKnTIrA9MEMNwP09q9C9hu0i31jDOMhmUq4OnIlQlXyF2GSMgejLsM4pjNui34sdtafsT9VPvD7aDh9rqQB7iQ6IIjnLtkZbSNyq5BOOpA21Zq1k1i3bhnveMKRIPAsNKgDfM5w8i5zzHkBPTSBzBqKc1CLky3XBzkooYcF4I8TySzTNPNNp1u3M6Rtuck/X0GwxUtRRXNW2ysl1SOjrrUI9MQoooqIeFFFFABRRRQAZooooABUfwG7XhnE0n1+Ha3WY7jI8iPgmN8gDSNePMeWW9dpCj+f8f3wfpVnHvdMt+CC+lWx15NbsuIRyoskTrIjDKuhDIw5eUjY704BrAoJZuFGS5spCIhhpbVgWjcZCkrg5UgFjnpp3yNq3DgvFo7mCOeI5jlUMp3Gx6YIByDt9K6Cq2NseqJg21Sql0yH1FFJUhEcbqdUUu5CqoLMTyCruT9Bk/SvMvB4NMefxuz9dwx8p39sVvneHYyzcLu44DiRoWAH4gMF0/vJqX+90515u4n2kAULCegycYxtyAxzpyeinmVztioR8ssYoqwcB7kZ5IxLdXzJrUOBFqbAYBvM0hA5E5AX03qhcfuDaTMkN5DeRhmUMuS2AcYfIHpzVip6Gn9Zny9LlrtInaKrUHbD8cf1U/nzqRg7SQtzYrz+IbfmMil6kU54N0P+O/wOb7haSjzDB5hl2YH5117McYuOEy+NHKZIMgywkkCRScehAcZLBvbfYkVwTjEJOBKn12/U7Vx4pxKLwXAdSSpAAIJyR7U1pFjGsyK5KLT190emODcVS5t4p4jlJVV1PXB6HHUciPUGsR7LOTFISST9puTuc/+0qZ7E96sNpw23he2u2aKPSSixaT5icqGlDEb+lVrshxJGa4iRtWJXlQ6SuY5GyNQ3wwJII6HqedZ+dFul6OrwZx+KWSm93xKKL+tkRP7TAH9d+hqP432jSBhGFMkzA6UA9QcNJywp9jnANVqOwLOZJz4shycn4QD/Co5ADfkBzqhjYMrfml2RZz/AFSvEWuX7E5/6d22+BMwBxqSMlfoSQf0FPrDtPbTY0Srk/wudDDYHk3/AE2OKgkGMYA+lNrrh0cnxICeeRs2fmMGr8vTKtdjEr/1HLq+ePYvOKKpXCeOyWjFLp3kiY+WT4zGSd9efMVPPYnltzNXRWBAIIIIyCDkEdCD1HuKx8jGlS9Pj3OoxsqGRDqgLRRRVYshRRRQAUUUUAc7pSY3AGcowA55JUjGPfNWXuMuA3B4hqyUkmRhnJU6ywU+mzKfqKr2aricBubV/E4fdPHhjJ4LsTEzEYORnSdhjzKeQyds1p4F8IbjJ8mdm0ynpxXB6GBpaqHY3vBjvMRSr4F2o1PAx3xsdcbcmTBHuNwRtk24Gtox32PlhXjPitzruZnCqmqWRwqDCLlyQqjoozgD5V647S9oYrO2eeZgoQbA83f+BFUbkk9B8/esMsO4+eUa5riOJnOrSiNJjUSTqOpRnlyzz6YpHJR5HRg5cF64/wAft+L8IeKG+gjmdIi4kcRAuGBZHEg1BSVbkOi8wd/P/GeFNbStEzRuRneGRJUO5GzIT88HB3GQKuV13J34chTA6g7N4gXI+TDIPP8AI86ecK7jbpj9/LDCMkHTmV+WxAGF55HxbY5cqOuPuOVct60ZoBVssu7HiEkZkFs4UYOlmVJHG2yI3mzg7ZHQ8ztW38C7D2doEMUCa0A+9YapSfxam5E4B2wB0Aqez16ioZXexOsd67mC9ouwcX2OC+ti8UMhAlSZg7QgyeEGGlQWGoHIGW3GBirD2k7t7a04SZBiSaJonaYA/eK0qqVVdZULhhg7505/i2nO9RYouFfZYlCtNJHHBEik5YSh2Cge5PzLY3p526i0cG8J9mK2kONyC4kiyo9sI25xypepvQ2UIpS/BnLTvJKLe3jMk7jKoMAYxnLE7AAeY5xsMkipzh3dRd48Zb2OOdmIlVAWRdO2gsuzMNsqV2PrzqG4Jw04lvbi6a0s5CYgYyBPceGR90gXJUZU7n05Y3GxdnbaKO3QQRNDH8QRk0PuB5mXoTsenyp1s+xVwcWNcfuzHb7stccPk1XQEolYD7QhZgCThVkLgaScZ5n9q6ZrU+3Vsr8NuwwB0wSuPZ40Low+TAH/AEyDlanYfIftUtE+pGR61QoTUl5FoooqcwRGQMCCAQeYO4I98024TeS2bMArzQHkobzRdTgHbBP7DrzdUVHZXGyPTIvYmbZiy6oFksOMwz/1UivgAkD4lB28w6HO3zNPKoF3w8hvEt28GTfzL5dQI3BxVj4H2oSUrDJmOcDdW+FiOqHkcjfG3UdBWDlYEq/mh3R3WB6pXlLXDJyiiisw1wooooAKKKKAIfj9iF03UYxNbMJVZch2VMExll3wQCM7439Tnauz3HIry3S4gOqOQZGRggg4KkdCCCD8qyuWPUrKeTBlPyIwcU57hpjEt9aMd4ZlcADbzqVJyBvnQOfLHzrc9Ptc4OL8GNnV6kpLySHexJGt3woz6vs4uJi+zsniBEMOoKCCdWcA9C3TVVpHvTvtL2bgvoDBOpKk6gVJV0YZ0uhHJhn3HrtWct2e7RIXVLi2lXGlXbwwwA/iA8Mb9DqzV2yHUVqrVDkvZoArO+w/Gb9uIy213PFcLFExkMWgrFJqUKupEXLcxgasb8iDjRBVWUel6LsJqS2gpRRQaaPZWeHdg4YrkXLyz3MqghGuXEgiySfuxgY5nG5xnbfeqX3j8cM9/HbI33dofEkIPOYjZf7owNurPncbWPj/ABW7vpHtOEnBiYie61BY0YKxEKMQSWJxkruDjcDJrLrW7W1DRTq0c6MwkRlOstqPP12xg53q5XF76pGRm2uNbjUtsnuw0ltGxL6p7xJpY7O1JbQmdLFwd1QMWYlm2xG2xJrYnulUoHZFZyFUFgNT9VTVgsc598AfIYR2cv44eKxXVxG6QrnzFW8reGVVjp9/nzqQHBmvIJbmVWa6mLSRMznKrsYQuhgowMADp7VHe4xe5FjDcpwWudGq9sT/ANm3n/0tx/8AqasnTkPkP2q/f02LvgE0obU32KZJN8kSpAQ4Y4GWJ8397O/Oss4JfnSsUmz6QUzga0xtg9T0+ntU1Hy7TMv1it2QjJeCWoopRVo5YTFFQ95xMxylM85Iyo/4W1Bxn0z06Z2qYNInsnuodWm+HwKKa33DllGfhcbq42ZSN+n8/LnTmlBpWtkddkq5dUX3JjgHF/EURSH79Vy3o4B0+IpG2+2eRBJ2HWXqj3pkXTJCcSRnP9pT8SHJxgjofTpVxs7xZY0kT4XUMucZwfXHXp9DXOZ+N8KXVHhnonpWf/VVfN9SO9FFFZprhRRRQAGk7n7ctxPiVwGbwxiLAHlZy+ckfiUIcbHaQ7+rTjHEBBbySnbQpxgZOo7LgcviK+1WruQ7NyWvDi8yBXuJPFHm1ZiKJ4ROCQObHHPcZ9Bsemw7SmZXqE12icO926Pi8PtWnkgt7qWZJzGQrMqrGEUtjZSWwc5G+SDpr77Ndpbiwka34tPGYiQLa5byhznBikIACsBpPmxjfcgbTneJ2ITiNoUOlZkBaGRs/dvtnJHJWAAPyBwSoqrcO41Z8XtfssvxlUMkJbTICm4eJseYY8wYfwtuNzWnJtdzPhFSWvJFLJdcEe9aS0M9o83jrPGyp/WOAA+c7jIXGNjncg5q5HtJFHaQ3Fw6QrLHE41E41SIHCrtluZGw5An1xVeJzXlrE9reQtxDhpiKa4QBcQxqdSGQHJZkCrvy2B1Ejd92M7tOFSkTxzvxBEAVVlZXjjyudLRhRg4I8rcscttmuEZ9x6slX2ZauH8SjnQPBIkqHkyEEH8tweWx3HWqp227WkRta2Mmu+Z1iWKMF5EyMu34VYDqT5euCNunE+4W3JLWlzPas3PGHQjJOMAo3pjzYGOVWHsh3ZW3D28VS81wVIaeUksc4zpXOFB+px155RVJPYsshtaH3Ybsz9i4fBAd3VNUhGd5H8znffmcZ25Das177b0ScQsrbA8itMx/iy2yg7ZxiPoeu/IVsl7fJDG0krrGiDLM5CqB7k1507X8Vin49cyxyrJGyxiNlOpWxBEGCkbDBD/AFzU65KN7ca5NezGF8DPNHbKd5T95jchBueW/LJ/y51fY0VFAGFVRgdAqqMfkAP0qkcE0rxQl9i0WIyc7thQQPfTrqR7W8ZYt9khwWdT4hOfIh2+hPP8vXbMy4SuuVa45L3pjrx8T4j8kdw/tDK1jLaQRmOKe4md5dgRC2j7pAORwuDzGDjlk034pwrUFeM4kjA0+hA/hx+fL1r64JlUMbYzG2nYdNiD9ck1IVqxgkjmMvNsd32X7oYxccjx528N+qtzB9Pl70+DA7gg9dtwaZcS4Ukw3HmAOCDg8tgfamHZ2N0JXfSMh1J+FxyZfYj9s+lO20Qumqyt2QemuUHHoh9otyTjLYJ9MMCP3NThqH7TDCI/VJFP0PMfoKmM0q5ZHe901v8AKCiiinFIWu3Y/iBWSS1fbSS8X/yyTkZ57E53zzP14U0mmMM0VwM4RtMgGT903M49ufzx6VVyaviVuJtej5PwL0m+zL3RXxDMrqGUhlYZBG4I9RX3XKNNPTPRE990FAFFcrm4CIzscBVLE+gG+f8AShLb0gb0tkJ2llE7RWKEeLcyxIR1RCwOrfAzsOvQ/TeuG2ixRJGgwsaqig5JCooUDJ3Ow51mHcn2cWSP+kpgzXMrSIrMfIIhpXKKBj+Ern0GBWsV01NSqgoo52+12z6mZ93rcbuVjhs7NQZr/wAeIMWxpVEBcLnbUytgMTtv1IIoXaviNtdw2k9nq/pHMUcaQMvioyY1LMOeFwwVsAHn8OcSnb2zupeMs0L6J7aK3ksYi2EuUJInUamA16jggEalXGDnNcOwFpBc8Vur2CKRI1QBdQKqLiQf7QBud928udhJy5VJJ67iVrwXTszd3jJi9gjiYKmGjkVg5PxakBOhvlkb+wzEXHZOaznku+FMPGlyJYZ2JglDEsWU7FX1YIy2BlsYB01bRcoW0BlLgaioYFgCcaiuc4ztn2rpVVTae0XXWpR0yrcU764ogka2tw9wQNcTr4Ph7DOWYHO52IBHXPLMJe98l8/9RaQxAkYM0jSEY55Cac7+nT1rr3u2kaQwXRH3kUyxaupikDllO3IYJHoSfWqfV2vU1s5/1C+eLJKKWn5OXFpLi8bVe3Mk3I+GDohUrnGlAMciRnGdzvSw26oMIAB7f59a6UVN0pGBblW2fUxveRMdLRnEkZ1IdtmxyOQcgjmKb8Nmd5ZpJk0yO4OMbaQMKFPUbc+u2aflgBkkAepOKYTcbQZ0BpCOiKSM42y3L1prS3vyWabbp1OlLaf7DO0vR9ukUHZ1A/vIo2/epuqhFwydX8YxnytqIJAY4IY7ZzVsgnV1DKcg/wA4PvRBi51SXTKL320z7zSKgBJHM4z9M4/elxRinmcm1wRHav8AqP76/wCNS9QvayUeGq/ibJ2J2A3/AH/Wvv7VdIB5I5VHVDuw9Rv+uPzpm9M0VQ7MeGmuXy9e38EvRiohOPt/Fby59hkfmRTlb2Vh5YSuc7yMAB9BvindRXeJYudfqh6xAGSQB1zsPqajr2VplMcXwnZpCPKB6J+In2296ftHlMSaTtk7eX54PT/Ko++4qf6u3Ad+W3wp9eXp7c80kiXGh3+Vbfv4Q87G8aWOV7V3GkMTETpAyScqWz1JGPfPrirvWeW/Z6MRaG3J3LDZtWCBj8zt+9OuAJe3F8tlHdmPKsUeVdeQqF8ZCkk4B5kcvkKysnA+JLqi9HWYPqsGnXy0Xmq9xS8a9JsrJfHklwHZd444+ZYuAQN8DJxg7dascXcvfSeW44l93jGIkOpgcAhslQQR1Of1NX/sb2Ig4bCYoATqYs8j6TI53xqKgbAbAY6nqSSlGCq5dUnstXZrmumKJTgvCY7aCOGFdMcYCqPYdSepPMnqSfWn9fIFfVaBnFT7dd3kHE1j8RnjkiYlJI8agD8SkHYjYH1BG3M5ovALriViq2P9FyTGLUBNG4WJwcvqaRkKatznzDkBjPPZq+dAoaT5Hxk48HnXgN8730lz9oWHiPiuJba4+6tpI9kWCOTVksPJpB/CDyUE6RwviNyNUl+1pboEJVEfUSBv4xkZsaMahpAPInI5VYu0/YKyv1P2iBWcgDxV8swxy+8G5A9Dke1VKH//AD/YB1Z5LqQLjyvJGAQOQykasAPYimygmSRtcSj94vbyK+t1ihinMazLI0zRkIVQMPJg+pIOQOVQUPGQ24imK9CIyQR65WvTlvYJHGsaKFjVQoQABAoGAoHLGK7JGAMDYfoPkKfH5eCnkUxyO9h5dPH4g2lyyH0dSpHzHP8ASvmTtFAP4ifkCf8ACvTV9wmGZSs0UcqnGRIiuDg5GQwOcED8qjj2H4f/ALjZ8x/7vD6/2Kf1sp/7bTvz+p5sic3kh5iFMHHIs22x35c/l9amoYlRdKgAD0ph2fGIB/bk/wDyI/bFSNOS8mTl2NTdce0V20LmoqS3kgYtCoaMgsyHYg9dP06b8qlKKVrZBVc6/G0/A2suIpKDpyCNirbMPpTkuAM5wPWmt5wuOTdhhhyYbMPr/nTF+z5bZriRlyMg8j+uKTuidQom99WvsFmDcSiVhhEyEB3yTzY5/np0r6HDZYT/ALO2pSd0kOw+R/OpZVwMAYA5Y5D5e1c47lWZlB3TGfTfek0OeTNt9C+VePGhtbXsp2khIPqrKR9cnP709b2/WjFFOSKtlik01HRGXXB3mP3kpC9FVcDl1yTk+5p/b2qxqFQYA/nc9a65pKNIdPInNdL49l2FFHZuZk45w9lIGtzGeROlgysN+hDYz/lSCk7HReN2gtFzjwiW9cmON5cfI7DPvSS4Lfpibu39j0oKKBS1CdEJRS0lAC0lLSUCi0UUlAgUtJRQAU04teeFBJJt93G8m+w8ilt/bandVPvSvvC4PesQWzCY8A4x4rLED9NWce2KUDB+AA/Z0zzOpvzYmpGviGPSqj8KgfkMV91OuDkL5dVkn92FFFR/GOJGAIQudTEEfToelDehKqpWy6Y8kiKWm/hXv/dt7/yZf/513tOHX8hKpw66yBnzoYxzA+KRVHUbc/8ABOpFr+gv9v3OV1OEQueSgn/T5004HalIgW+J/Ofry/TH5027ScJvkaGK6gNuJmOjVg6tOkE7E5xqHpzqYpF3ex19bx6lB8vn8LgKKKKeZwUUV8TTBFLMdIHMn+d6QdFOT0j5u7kRoXbkOnU+gFX3uR7JHQ/EZWy9wHSNfwx68MxOdySgGOgT32qPY/sLPxaQTP8Ac2SP1+ObTnIjBBU8tJY7DJxqIIr0LDEFGAAB6AYA9h7VC3s6bDxfgx2+WdKKKKaXQpaSloAKSlpKBQpaSloEEopaKAEqgd9yk8JkAcJmWAEEkawZANAxz3w2D+AnpV/rO+/If9mLjrdW/wC7Uoj4Mwx09KKDRU5xsu7CmMth9qvbO1Cs3iSpqAOD4ZYayD0woc56Yp5LIFUseQBJ+Q51du5Psy0jvxKYLh1MVuDnUEDYdx0AOCvqfNyB3bN+DT9Nqbn1+Ea8lDDahRQ/KojoTA+8q+8fjbrk6bWFEAxjzONbEb7jDDf5elRJrg93499fT5JElzJp1HLBQzaQdzsFKgYOMCu5qWHBzXqM+q5r2CiiinmcGa++y3AhxTiK2zZEEOZZueXCEKEBU7aicZz6ke7Ke6ZpFt4FMk8hCoq7nJ5E+m2/yGTgb1und52JThtosezTP5ppBvrf0BwCUGSBnfcnYk1FJ+Dd9Pxtf3JL8FitLRYlCIoVVAVVUYVQAAAoGwGOntTikFLTDYCkoopACiiigBaSlpKBQpaSloAKSiigQKzjvsvgtrbR7EyXUZ5+YCNWYkDmRyyemR61o9Zz3x9lGntluon0S2Yd/MxEZiIzLkAHzYUHbGQCDnbCoSS2mkZlSgVGRcXbw1ZoJQCAcqAy49dv2O9fB7Tw5x5sj1U1N1I5Z4lu+yO1/bvcSw2kXx3EiJnoAWAJbG+BnJPQA16Z4fYrFGkaKFVEVVCgKAAABgDYcqwbuhjS64y0u+mC3ZkyP4iRHk564dyPlXoKom9nRYtXwqlHz5CuV18D/wBlv2rrXzMmVI9Rj86aWDyz2X/9WHzb/CpWml9wVuF3cttPlUZi0DkeWSPcBs9DjSCOhGDTypovsczn1yja212YlFFFPKA1sWns7pbuzYCQFtaPukindkPXBxy+WCMVtvYrvHt+I5RNUcyKC8MmzjYZKEHzqDtnY8thqFY7TU+LBKtzaHROhztykBG6sOTZ9Ov5YicfY28POf0Wf4Z6cBoqI7Ldo4761juIc6X1bNjUpUlWVsdQR+3PNTFMNoSiiikFCiiloECkpaSgUKKKKACiiigAqh98d0o4XJDnEly8UUQ3wzCRHIJ5AaVY5PpjrV0v+IJDE8srBUjUszHkFAyTtv8AQV547bd4aXnEUky32WAOtudGklnVBI753wSCPYKuwJNKhljcYtrkcxRgKoHIAD6AYrhxS11wyKAuWVtzjGccyenTemM/ayAfCS56BVPPbbzYrhPJNcLgjwI2G/JnYHp0wP53qdyXg5aqi2M/iT+Vb33/AINF7ru8bh0Vnb2zEW82yNmPSsknISNIo0+bYZY5zt7nXQa8wycKiaPQUGB6bEHfkef51f8Aus7ePHOOH3cmvK5tpG+IgAAW7bbnAJUk52I/CKhcdHQUZcLm4rk2CkpFbNfVNLhA9q+xltxCMJcx6tOdDg6ZIycZKMOWcDIIIOBkVk3HO5i+gy1jcCdMnTHIQkoXbAy3kbrndeXLfbdqMUo2UVLs0eYLTiYZjG4McqEqyOMMGGxHzz05+21PAK2Htz3Z23EF1H7m4GNE6jLDHR1yNYx6nI6Eb1it+k9lL4N+hjbLaJMHw5QMYZcDB5jlyzggGnqXuYuXga+ar9P4HOaWkByNv+tMuIcR0YRBrkb4V9Oe5qRsyq6pTl0osvc92mW34ncWsjqkdwcoDyM4ZQFU8gWUsN+ZVQN9jvWa82xcEj8JUcBznWTuCXznVnOQT8648L49fxTSJDfXCrCQEDsJFywyQySZU8z8jj0qJxZ0FGdVNNb+k9Mg0ViHZ3vbu7WXTxD/AGiBiMzoqpJEDtqKIMMvLbGfQnZTs1rxFJEV42V0ddaspBDLt5lPUbj86bovQnGa3F9hzRQDS0g4KSlpKBRaSiigQM0haqJ2t72rezkaCJWurhcho49lQ7bSOQQOYGAGI64602fvY4lIPKltBvkeV5G07+RtTYzy3AG46UqRHO2Ff1PRY++ftKi2psUcme68MaRnKQ68tI22MHQVxkHfPSs2SMABRyUAD5VzkiZ53nncyzSHzOQF6acBRsNgB9PeutSRj7mDnZSsklB9kc0tkByFUH1AAP5gV1pK5XN2iDLsF+vP6Dc/SncFFddj13Z1qI4pfOlzbmBsTxuGU/hxggn1Gx+mQedfQlnnPlHgR+pGZD8geX+tdorSK3UuefVj8RPoPn6D9ejX3L9EVjy23uXhL/01Xup7wprqWa1vGUzx4kQqoQPHgBgAABkHSfXDH0rTaw7uh7LXE94vEXzBEgZEXDZnVkYc8gaAfNq3yVGwxmtxqM6CO9Lq5CloopBRCKhu03ZS3v4fCuU1qDqUglWVsY1Kw642/wA6mqSgDz9xnu24lZyGOCP7bDjySDSrLufLICw3G3LIPQjcVXuz0AEsnihlulZlkV/Ky77jT0xj+RXqBlrz/wB6KBuOOIG8Nlgj8V1w2XIGAwOwbR4Y5nkPlTk+5TyaIOuWu2+WNeIX6wxs7H5DqzdAPc/tUdw23KoWfZ5GZ39ix5fliucXCBrDyu0rA7FvhHpheVP81Lyc+3CuHRB73y/+kfEsYcFWGQdiKgezsHmaWNnieKTMTqxypyT8jjbIxv8AWpXit54cRI+JvKo9W2G3yzmvnhdr4EAD42BZs++5B+XLPtTXrZax5zqpbXLfY1fuo7wpr15ra5AaaDLeKgCq6a9O6gDDAkDbYj3Hm0msj7hOBnw7i+fncP4aDBGEQkud9iCxHIbeHz3IrXajOhW9LYUlLSUg4KDRXzLJpBPoCdvbegQ8yWylprid93mnmZjt/wDEboNhk5/SnVQlnxllLaopDG7O6ELvpdmYZA/z69RThe0kGN3x7FWz9dsVLFpI53Louna5JbX2JOlqLPaKHIC6nJ6KpJ/I4r4Tic8hwkOgZPmkzgD5YG/KndSII4dj7yWl9x3xDiIj2A1SH4UHM/MemOtM2slU+NdMNX4dtK/8IH8R3H870NFHbapZH1yHfJxqPP4R05c6t/Yfuvl4i63V+pigBGiHBV5lGck53RCcb82GcY2amNmjjUb7Q48y8v7L7FOPaBmKJFDI0khARdJy2fh0Abtn0H61oXZnuWkuAs3E3ZNwVt49sLjOJG6EnmBvgc/w7H9kXIOBldlOBlRywp6D5V3xTWzRrx66u8Uc4YQowBgAAADYADkAOgrpRS00nCiiigBKQtSk1ifb3vGuJ7yW0spjBFDlZJYxl5JMAEKx+EKcgFSDlSQeVKNlJQTlLg03j/bS0tIy088a7EhdQZ3x0RFyx3x0671gNleyXEk1zN/WXEhkPxYAPILqOdIB0j2x6CuFtwCFN9Oo+rb/AKcvXpUjT1ExczOhZDogFI8gUEk4A3J9AK+hUVxaTW8cA5P5n9Qo326dD+VPl2M6iv4k9Pjz+D5sLRpWWeXYjdFHwhRyJBG/M/pUlw7h78QvUsoshWOZpFGoxxjBJ5gD8O/Vvz48NhmvOIJZQsI9ecyFS2kCMuWwOXoOW5Fbv2H7ERcOt/CQ63Zi0kpUK8jb4zucAA4Az6+pqNvsblFDlJWT48InuH2KQxJFGoRI1CIozhVUYA33pzSClphohSUtJQKLTPi9j40EkWpk8SOSPUmzrrUrqX3Gcj3xTuigQ828a7M8RscobRpYowQssQZ1ZF5M2jdNsfEByOOVQo4gxOXs5fXPhliT75UfvXqzFFLsrvGqb3r9GzyqOKOp8lpKPfQV/QIaneB9mOKXmDHaiFGxiWbUigYB1BT522xuFIr0bRil6mIsSryt/nbMy4B3IW0M8dxNNJcOmCVdUEbOMbkYJK55An032rTFWlpaQs60JRS0lIAUUUUAFLSUUAfE0gUZJAA5k7AD1J6CvK39MRrd3LLq8CWaV45GGCwLErn5gnHz6b16d49YePbTQghTLFLGCRkDWjJkgcwM5xXm3i9teWGI7u1YKDoWQZMTgbeRsEHIGeY26U5MgyIucOnW9/4Ha3KEZDqfqP8AOhrhAMllwOpIAqrveWTHLRspP4eX6H/ChrmyU+VGf89P6nP6U/qMn+hj7S/REtedo41yI/vG/wCHOn8x/h60WVvubmbytg7HYIBt13zz/wDFTG040QwWG2OWIVQAdbEkADyrknPTfnV+4J3O3l9HrvZfsiHdYlXXJnfBcEgL68yd+QpreyzXiOPaK0vLfd69iX7iOAFjPxGQEGYmKIY20A/eMCf+IBR/YYb9NhFNeG8OSCJIolCpGoVVHIADAH+tOqaaiSS0gooopAFpKKKBRaKKKAEooooECiiigBaSiigApaKKBQpKKKBAooooFEK5pBHRRSiDI9n7b/d4f+VH/wCWkHZ+2/3eD/lR/wDloooAf6fnQFoopBRaKKKAFooooA//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fmrio911.com.ar/wp-content/uploads/2012/07/rob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9720" y="636712"/>
            <a:ext cx="2857500" cy="336232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724128" y="4077072"/>
            <a:ext cx="3145532" cy="2677656"/>
          </a:xfrm>
          <a:prstGeom prst="rect">
            <a:avLst/>
          </a:prstGeom>
        </p:spPr>
        <p:txBody>
          <a:bodyPr wrap="square">
            <a:spAutoFit/>
          </a:bodyPr>
          <a:lstStyle/>
          <a:p>
            <a:pPr algn="ctr"/>
            <a:r>
              <a:rPr lang="es-CO" sz="2400" dirty="0">
                <a:solidFill>
                  <a:srgbClr val="FF0000"/>
                </a:solidFill>
              </a:rPr>
              <a:t>No pagar los diezmos es robar al Dios que te ama. Y por su puesto que </a:t>
            </a:r>
          </a:p>
          <a:p>
            <a:pPr algn="ctr"/>
            <a:r>
              <a:rPr lang="es-CO" sz="2400" dirty="0" smtClean="0">
                <a:solidFill>
                  <a:srgbClr val="FF0000"/>
                </a:solidFill>
              </a:rPr>
              <a:t>nadie </a:t>
            </a:r>
            <a:r>
              <a:rPr lang="es-CO" sz="2400" dirty="0">
                <a:solidFill>
                  <a:srgbClr val="FF0000"/>
                </a:solidFill>
              </a:rPr>
              <a:t>lo sabrá, pero tu conciencia </a:t>
            </a:r>
            <a:r>
              <a:rPr lang="es-CO" sz="2400" dirty="0" smtClean="0">
                <a:solidFill>
                  <a:srgbClr val="FF0000"/>
                </a:solidFill>
              </a:rPr>
              <a:t>y Dios si lo </a:t>
            </a:r>
            <a:r>
              <a:rPr lang="es-CO" sz="2400" dirty="0">
                <a:solidFill>
                  <a:srgbClr val="FF0000"/>
                </a:solidFill>
              </a:rPr>
              <a:t>sabe.</a:t>
            </a:r>
          </a:p>
        </p:txBody>
      </p:sp>
    </p:spTree>
    <p:extLst>
      <p:ext uri="{BB962C8B-B14F-4D97-AF65-F5344CB8AC3E}">
        <p14:creationId xmlns:p14="http://schemas.microsoft.com/office/powerpoint/2010/main" val="222451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500" fill="hold"/>
                                        <p:tgtEl>
                                          <p:spTgt spid="1028"/>
                                        </p:tgtEl>
                                        <p:attrNameLst>
                                          <p:attrName>ppt_w</p:attrName>
                                        </p:attrNameLst>
                                      </p:cBhvr>
                                      <p:tavLst>
                                        <p:tav tm="0">
                                          <p:val>
                                            <p:fltVal val="0"/>
                                          </p:val>
                                        </p:tav>
                                        <p:tav tm="100000">
                                          <p:val>
                                            <p:strVal val="#ppt_w"/>
                                          </p:val>
                                        </p:tav>
                                      </p:tavLst>
                                    </p:anim>
                                    <p:anim calcmode="lin" valueType="num">
                                      <p:cBhvr>
                                        <p:cTn id="8" dur="500" fill="hold"/>
                                        <p:tgtEl>
                                          <p:spTgt spid="1028"/>
                                        </p:tgtEl>
                                        <p:attrNameLst>
                                          <p:attrName>ppt_h</p:attrName>
                                        </p:attrNameLst>
                                      </p:cBhvr>
                                      <p:tavLst>
                                        <p:tav tm="0">
                                          <p:val>
                                            <p:fltVal val="0"/>
                                          </p:val>
                                        </p:tav>
                                        <p:tav tm="100000">
                                          <p:val>
                                            <p:strVal val="#ppt_h"/>
                                          </p:val>
                                        </p:tav>
                                      </p:tavLst>
                                    </p:anim>
                                    <p:animEffect transition="in" filter="fade">
                                      <p:cBhvr>
                                        <p:cTn id="9" dur="500"/>
                                        <p:tgtEl>
                                          <p:spTgt spid="102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648072"/>
          </a:xfrm>
        </p:spPr>
        <p:txBody>
          <a:bodyPr/>
          <a:lstStyle/>
          <a:p>
            <a:pPr marL="0" indent="0" algn="ctr">
              <a:buNone/>
            </a:pPr>
            <a:r>
              <a:rPr lang="es-CO" b="1" u="sng" dirty="0">
                <a:solidFill>
                  <a:srgbClr val="FF0000"/>
                </a:solidFill>
              </a:rPr>
              <a:t>La Mayordomía de nuestro </a:t>
            </a:r>
            <a:r>
              <a:rPr lang="es-CO" b="1" u="sng" dirty="0" smtClean="0">
                <a:solidFill>
                  <a:srgbClr val="FF0000"/>
                </a:solidFill>
              </a:rPr>
              <a:t>planeta</a:t>
            </a:r>
          </a:p>
        </p:txBody>
      </p:sp>
      <p:sp>
        <p:nvSpPr>
          <p:cNvPr id="4" name="AutoShape 2" descr="data:image/jpeg;base64,/9j/4AAQSkZJRgABAQAAAQABAAD/2wCEAAkGBhMSERUUEhQUFBUWFBQUFRUUFBQVFxQUFBUVFBUUFhQXHCYeFxojGRYUHy8gIycpLCwsFR4xNTAqNSYrLCkBCQoKDgwOGg8PGiwkHyQsLCktLCksLCwtLCwvLCwsLCksLCwsLCwsLCwsLCwsLCwsLCwsLCwsLCwsLCwsLCksLP/AABEIAOEA4QMBIgACEQEDEQH/xAAcAAACAgMBAQAAAAAAAAAAAAAEBQMGAAECBwj/xABDEAABAwIEAwYCCAQFAgcBAAABAAIDBBEFEiExQVFhBhMicYGRMqEHFEJScrHB0RWC4fAjYpKi8TPCJDRDU2Ojshf/xAAaAQADAQEBAQAAAAAAAAAAAAADBAUCAQAG/8QAMBEAAgIBBAADBgUFAQAAAAAAAAECAxEEEiExEyJBBTJRYXGhFCOBwfCRsdHh8TP/2gAMAwEAAhEDEQA/APbnvsgKquAWVtVYKqYpim+qbpp3gLLNoxqsZ13UIxs8CqocQzHUoiKPkU+6YxXIupyl0WyLEM26PiqlTG1ZbunNLW6XSVscdDVfJYZKwBDSV6UTViDmrUKMTbG8uJKB2LpfBQyybDKObtPkmEOCRt1eS8+w9gjrauwLy+iM4tfb5LuKd53BHnp+aJMrWCzQB5ABAz1WqLHnpAJz2hvfO6e613pPEJHXY53Qvle/f4Gl1rc+Sgpsd71geNARccTbrbj0RVSAd7xksfj5t91E5sg2sfI/uvO8Z7ekgNgL2kHxOcANuABvbXmo6X6TJmiz2Mf1uWn5XHyW/Al6BU5tZPQ5KuQbtd7X/JDOxdKMB7fRT3DiInC2j3izr/dJt7dU9nma/wCJoPW2vusY2vDR5ya7Im4oOa5dig5oOpwQHWJxaeTtR77hIcQE0XxtNvvDUe6NCEZPhmHY0WU4x1WfxjqqUcSK1/EimPwyB+KXb+M9Vn8Y6qlfxIrP4kV78Me8UuwxnqiqfGOqoH8SKngxQ81iWm4Oq49Ro8SBTeGa682wzFdtVcMNrrhSr6No9XZkfXWIT6ysSe0PkQYrVaFUjFqo3KtOLu3VLxN2qu6WKRNukAxPudUwp8RI0CUixOlwmVDR6XTNyjjkFVnPA6p5826ZRyWCTCUN0CaCFrYjJUSdxHb4yQ0i/EEg68tCpNkMlGEsA1Xi7RKyFt3zP+GNu9uL3n7DBuXH5o3EO0dBQm08rXSjdjQZHg2v8I+H1svJ6/t1LHLI2hIgizus9gzSzAGwklmkBe4ne2gF9lXpZXyPc97i57iXOcdS5x1JJTcNDn3uF9zzmfSkOMRyxtfG4OY4AgggjXy49ELPXdV4hgGPz0txG7wm92OuW3I+K3A+Scwdsqggh4a+55ZbDiLDdcWjUX2L2Sm+i4VPaiBriTUX1Nmg+EcLWaPEfMn0XMeOMlGZjg4dL6eYOoVMqcXkkaWWYG8AGjwjkP3sucPlMWaw1I0PKyZjXBCtkJyjn1HtPTStfmFS9wufC4Zm25HxcFK/tAyM5HXJB+xGQPz+arkLntN2uIJ1Ou/mOKYtxN5LRoLfEef7IicWDnXNcvlf0D21lNOTdjHO45mAO877lB13Z+B4OQGN3Agki/UG+nku53cQ1riNbnQ+YK0yV3EW9bo6rQk9RJcwf3X8+xT62gkjNntI4X4HyPFXrsX2lMkXdvN3x6XO7mbNPW23shpWBws4BwPApezCTHKJICG8C117EHcX3WZ05QytbGyOJcP7F7qcTe1hMbO8dwbnDL/zFF09U5zB3gaHEeJoOYA8rkC/sqxDWHS6PhrkrPT46Mw1OeGc4n2cZJcx/wCG7l9k+nD0VUrKaSJ2V4IPyPUHirw2pUk1PHMzLIAR8x1B4LcLpV+9yjfEujzzvVglTLG+zz4DceKM7O5dHJTZUIuM1lGHldkolUsUqFCmiXWjyY9w6fVXPCKrZUWg3Vuwk7KVq4rA9Qy0fWViDzLaj4HsgOL8VTMS3VzxfiqdiDdVX03QjaKaceJObGwslrHAb2PJXDsdhBl/xpB/hg+AH7bhx/CPmt6me1bmcoWXgmwrDY4WNmqnNYHEd215AzHhodXHkAq72i7LvxGtc+eR7KaMNEUYa5rnCwzO8Qswudm5uIA0Asr9PTRMcXtY0PJuX2u7/UdQOmySYjXpCmUpS3Lv+wzbYq1go9T9G1Mxr8kkhcWkMzkWa69wTlAvyVLdQFj3Mdu0kHjqF6XVVd1UcWpP8Uu+94vI7FVUpKOWxGnU757WLYadGxU6lhgRkUKDKQ4QMp0QynRMUCNhpEJyOAtFhpe4NHnr0R8+DOjGoHoiIKQggjQjYo2aWR259gAuwvcGL36fxfUr/cnkVBK1zDzHJPyXgW38wl9XCD0PJM/iFNccMTjpHXLnlPhi7vHbhunXc+S2KhvE2PI6FTHQKCeMvFrepR1Pjh5Ys61nEo4WcZ/72TAqVkqXsYYm3OovrbhwFkRFMHC4/wCPNETzw+wE4OHMeV8RnDVJhT1SQtciYZ0KdSZuFrRaYZWvblcAQRYgqndo+zhhOeO5jP8AsPI9OqdUtRqnLHB7S1wBBFiDxBSalKiWV0UYSViwzzCykiTHH8FNO/TVjtWn/tPUJfGFTjNTjlGMYeGNaBW3CeCqdArZhSmavocoHaxYsUgfBcW4qnYidVcsW4qm4kNVU03QlcR4BgpqpwzUMHikdyaP1OwXqLi1jQ1oDWtAAA4AbJV2Wwj6vALjxv8AE/8ARvoPndSYjU2CT1Fnj2YXSD1rwoZfbAsTrlWKyquUTiNXdJ3v1VPT0qKIupvcmbcLpXiMHiB6W9v+UzBKXzuzPPTQI9zxHBzRxbsyiOKNGRRLmJiMgjU9ssktPTppTUqjpYU1gjQJSNpEkNGANbXXbqK4uF0ApRLpYeqHlnsYYC/Dyf6pZW0VuqfTuugaiJahLHZyUZNcPBWZ4EKYzfS56J1UwrqPD3R6uCahPL44FrIqMfNz9ROYjxHGx81HlTCqlubWULobqnGTxyQpxWXtBrLbSugwrb4SNwiZQJJk0Eyb0lUkLTZFU81igWVqSD12OLLBU07Z4zG/jseR4EKiTUro3ljtC02P7q7UU10u7TUOYCUbjR3UcD6JaiWyW30ZRzuWRXQhWvChsqtQhWrCgsaroaoHSxbWKOPguLcUiwyg7yoFx4W+I9bbD3/JPsW4qTs5Q2YXndxv6DQfqnvE2Vti23dPAymk0Vaxar3VknhJCQ4phVx1QNM4qXJ7UqbjwVOpkuUOBqmE2GOF78FHQ0132KvKcVHKPn3XJywwmkoAWEqvmDK4tPAkexXouH0LQAlnaPsy3K+eO4I8Tm7gjiRyPH3UuWoUpYZboocI5KtE1H07ENC1HQNXGHQwpmpjGEBAjoygyCInCxcgrd0M0YVBKFMSh5naLqOM4pcpcA5t7HMD1HPmE2kaHBV1lVrcI+lxG/FHlVJcifjxbwalw9hJNtUDU4a0i4TN4vqFDnI0siQnJeovOEX6CqKgA81LLQEi6YGO/BajBOiJ4rfINVJcFcqaWyHCfVtElvcG+ycrtTQnZThktFPYpmSHgg7EWKWR0pujKUoViT5RuGVwxTFT5Hlp4G3pwKtODQF2yVy0RfI3KLk6eyvOEYd3TBffikdZcox+ZX0kHPkG+pu5LaaLFH8VlPw0VvFG309E6pIMrQ3kAEufFmlaP81/bVOGhOXS8qQvUvM2cyoGdl0dIELKl4MNJCTEqclpA3Veipyx2o1VukYSdErraawvxVSi3C2krUU5e5EmFy3GqexWIsdiLW5g7qvYdA6/RP4W2S2oS3cDWmb28lUoaRsFeGa5QTlJ/wAzfD8za64xKl7uZ44E5h5O1H7eitGL4cJo7bPGrHcQ4deRQOK0RkibJs9rAXddLuHmDdcjZlpv6BZQwhNEUUxyDiKIaUZowSmqANlBVVbh8J+SFnk8R81w4kpqFS4ZNsvk21kx8znEEkg9CR+S7ZUOvlcbg6a769VxFHzXUgBKK1F8AYzknnJzLCbWCGic5psU1pnX3WnUlyuKzHDOSry8xCKRxtfgiHWKGccjVxDOSbpdxzyhlS28MLy2XYYoXzbKeEoTygqw2bdCChZKMBHqCR2i5GTNTisC8mxsuWx63Hqu5Bqu4kzngUccsYYUcsjXczY+uitKqVrNuOGqtUbrgHmAfdStYuVIq6J4i4mZVi2sSI8L6Nl5vJp/ZHAWQ1D/ANQ+X6oqZOWvkWrXBE4qN7LrA5dgIfQXsgMOiCqsLDgmllyQtxm48oxKClwwCmo8gU+qnLVzZdcm+WeUUlhHF1DJIp3oWYLsTkiu4hHlkNhYHUcutvVRscnNRThwsUsloS3ZOReULN47A6mnLjceq0ylN7HZT2I3BWF6YVsksCz08JS3ZOJWCyizFEmRtuqgI1RK3lYYvdFxllLB1CUY2VLxNZY+pXXDIOM8DMtDlruQNkHFNpup2uKG4tBVNM6IuUXChgURGhy6Cw7J8y4cFw9yyMoWAufQHkZqt93bVTPasAuEVSBOPJKfhTyhn/w2+Q+WiUQxaIujfoAktTzH9RvS8Tf0GedbQ+ZYkMFDJqh/6h/D+qLnQVG603m0/v8AojJCm7feF6+gRh1U11A/RdsfdYaCIkutrlbCydMIXBXa5cuo8RuUL2qYlRlbRhgzwhZjdE1CCe1MwFLGA1DNUKYzdE1N9lCZCOCej0TpcMx9Jp1Q7agWsTYi+6nNShKrK7ca8xuuxg88GnapLEiN7gdil0lXyRtRGGxkjTT3SnunOBLWkgbkAmy3OxxXLwdpojNt4yGzYoY3Wte1uPPVDv7Vva+4aMoFst9+t+aVzSpfUSr3vdjEKYxXR6JR4vDIGkSNu4gBpcA65+zl3umbXaLxaWpIIINiCCDyI1BTah7c10kjImvY5zzlGaNvqTltsNViyvC3N8I2qXnET08OJREYVewSqm+sTQSvbJ3TYn5w0MN5QSW5RpYW331VhaUs2pJNdMy4OuTjLtHT1xGdVj3KASLsUCnLAza/RS0xQLJEZSHVK6hYQ1pZZkw9YsWJEoA5kyytP+a3vp+qaFI8TKbRT5mtcOIB907dHhMVqfLRqaPRQxiynlnaNCdbXtxsgvrd4+8aPs5gPS9ktvS4yM7H3gMC2lmGYr3vTTUcij++XIyUujsouPZJdD/W2FxaHDMNxy42U2ZUjDMXP1idu3/iHD/7C1Dts2Y+bN1V+Jn5IfV2M5ahsLQPgzvcdcoJIAtz0J9kaJri6pFeJH4lOW7NEbb3/wDjb77q5SPEcZc7ZjS4no0XPyC9TY5WST6R2+tRri12zcmqiMaRdmsRMrQ9xu55LiPu32b0sLD0TuefKLlM1XqcW/gK3UOuSi+wOoi1UZjAU5lDhfmonBUISyiZOOGwGSAHZCywpkWAJD2xc4U5DXZS4geY3IHsmIza6FvC3PAHic7soGVwbvmIIDuVuiS4d2jmoy4fHG4knjujKTt69jQyoZoNA4AEbW9uifQYdQVkd2uyutr3Z/Np0+Sj36lT8mpg180fRUaZVpOiWfkwWnp6euYXNPdv6c+o4qp49hMtOfGLtOz26g9Oh6JrVdhaqB5fRvEgG7CcjvY6H3VkwCbvonRVEeu0kcg8TfMHcciEvVrJaVrEt0Puv5/QalRG5NuO2X2PJJ5U07BkHEY7/ceR5gftdWLtB9F7tX0jw9v/ALbzZw6B+x9bea6+jrsbPFUOmqIzGWtLGNda5LrZnacLC3qVV1Wtot0stku+Mev9BWmicLVlDrG8WioqiSYhuaZgc/M+xLYhlYyJgF3Oc4i/AAElc0H0m0T4w6R5ieR4mFj3WPGzmtsQkX0001pad3AxyN9Q5p/7l5sj6CmNmmi5Pn/HAHU1p2s+g6XFYp25oZGSD/K4G3mNx6qRq8t+iulJqZJNbMiIPUvcLA/6SfRen3RZV7HtRIvW14Co3o/DxdKw7T5Jth5U7VvpDehXDYwssW1tTikLcTWsDq7sLOLT/tdr+d11ifFV+Gs7qUHgfC7yKsqG+vBMc9k8kX0j1ro2xSRutqAS07lrgQD6Ep/QVIbSsLhoRl9+K8w7SU5gNRDrlGWeLiMhcL+17fyq31GL5aOMc3taTyzXt87L5mcmrM9H0UY7qkk8jvs/AAHO1+M+RF7I184zt9UuwCQmnvmvZ36oQPzmRhv/AOoBbfxN0+aJVPysFbDzos2Zeb0mINEtWTwq81+nf/8AKbdke0V5XU7zfw54j/l2c30PyKr+N0GR+ItG5DpW+oEgt6rV8t1cZL4naIOFkov4B2BYl3k9Q8/blefQPLR8mhWDthiTe47kHxTER/ybyH20/mVF7HVYdFLLxOd9uurj80RUYsKqrD4TnY2NrWngHElztD6D0S8bHHfj1GZVKbhn0LLh7mUzXPtcBoAG2ZznBoHuU3rH5m/3uQNlV8ZY53cwg6udnf0Db2/3EeyaMc4wljXESBokB1Fxc6h3pr5olVrglD5fcHbSp/meufsGTnLG0cbKaGMlovxF1G2Tv42OANy4NfpseP6qbDQRnjNzkebX+67xDXyIVCvVdP0fH0JlmkTys8rn6nPdc1UO0M8LKwCqz906IGOxytzXIeL89j6q8PYq92swZtVA6PQyNBfGL/a1AB6O2/4VCT3Rxux8xGryTTxkRSdk4Jv/AC8+jr2DwHD3CVz/AEd1kL88L2A82SWv5ghLzRD6o19MyeKdhPeFol8RBsQeB1voNrJnPjNbTtjcD9aDmj7Dmva7kQL387KZ+Iua27lLnGJLn+fqXPBr97DXGcr+fsWLApMThFp4WSNGmaORpfb8HFWNmKtNszSx2wzNI9OiUYL2iq3sDpaN7P5mE25lpIcPUJjPXMl0c1zeOo29VLtfmfCX06/cbguPiMYGN4aX3Xb0PSyAaKd4QsnWea/TS/wU34pfyYvLmMJIA1JIAHU6Bep/TFETBA62jZXNv+JhI/8AyfZUfsThhnroW2uGuEjvwx+LX1AHqvs/Zc1HRKXwz/dkfVL81r6HqXZbAvqlM2M27w3dIRxceF+IAsPTqmd11K5RZrC54I0HuW5+vJ85e25tfMlMmoHqm9A9VuncSbnin1ApV3mbZZoWyKiOM6xRLErtGckOJqp4gNVbcTVTxDdXNOSrhP2hiE0LHfaZeF/WOUZWOv0fl90FNUuOFtIGrTG4+bCGn5tumVtbcHeE+R/sH0XE+kXdAbh2nrqoXtalV2qS6fP+Sz7Ltc69r9C1dmiDBcHfW3LW61BQuMshboCLX5Ei1/1UuHythpnO0ytbrboLFQ9nqoODnX0c4nfkbDTyspcJ7UUJw3Ns8ubjTqKrje8XMT3RvHG2xt7XVnxDFGS1bnggskjjLT95pba/5pJ9JuC2xAE3DZQ2TobNs/1uPml8FU4ObfbLZvQN2CJZ7m09U8z3DnsfC1glj4B7gPw6i3ss7K0ncCU2+FzwOoadFFRRFpc4HiD77pg5pa11t3XNvNKt8jkYrCOMJq5auXvTZuezA0Xs1g5HjxPqrRPPklic2xaAWuO/gvld5Wd+qTdmYBGGgDYKfFhJkOTXUvaOdxaSMnk4ajkR0TEOU5C1nElEf4DWZZZoDwddvUGxDh56H1KJiqgKlwsfEy3m5pIPyLVXaKuEkLKmO5khs2QW8Rj2Nxzabn/UrBXMc4w1EeUtuM4sc2ulwb2tzFuAWlNqLj+oNwTkpfoHOaqlj5l+sN+qkPL2mKVgLbtDSS2S5NhbxNvzsrnUs481VMMw9sVRVOLjq/vAd8oc3OW+Vy4+qevt3Up/ER09e25r4FfxbtXUU72gZcrmuJDifDKxxEgDhfQ3Dh5nkuIPpBnvkdDGDa4dntmab2I8OuxHoq3WSyztc51iY3l+h3Fzntz0N1uso793IAbAd2egvmYffMPZTpNN+bspxi8cdfsNP/7LI05XU4Ddj47kemUJzh/bRkwz28Ol3N1t0eBYj2Xm3aWjySBw2eL/AMw0d+h9VH2fpZS8vheY8o1PPoRxVjUaKh6ZX1vHH3+ApC2xWutrJ7fR1WduaNwcOQ/RMoKi+n/PkvFMH7WSsmLQQ1xPD4HEb+HgvV8HxMVEYNssgAzDz2cOYKiWVSqfmG4zU+ibtPgjaulkiO5F2n7r26tPv8iUg+jvsmaSIvlFppdx9xg+Fl+fE+nJWyKXTX1XMptf5JvS6mag6V0+RXVVr3/gBytu4+aCrHfZHr+yNpnB7iL+FvxH9B1QVS0OcS3Qf3qrL1K/8o+nbIcNHz40vXlL9zKcJ5h6SwN1TygCFLoZXYyWLLLEHBvJDifFVWv3VrxJVWvGqs6cmXCh+/qpWkGe/wB0nT+Z37BRzonCqcyOz20IA/UqX7ba8i+v7FL2Qn539B1SyB1PKw/abIP9QOvzXPZ6j7uMNNrtG/VRTxmMXbrfgicGY6RxNtBuefIf3yXz0U20i3LCi2Q9r8FFXBl0EjPFEeTvu35OGntyXkBqS3wOBBa6xB3FtCF7lUUxuvMu3OGt+vOyj4o43O/Gbgn1AB9U9Ot7N76E67Vv2Ls1Q6i3VMs1yPJQYPSaC/D9k5/hhtoNSdlOfLKvSCMOsGkrqZ2a+tvLmtVOWBgBO5Db83O/v5InDMLMhu7RoPqTyVSivC2+pK1Fjb3+gnwt+Wpe9n22ESsG2dujiBxDm2Kt+Gv8AaNW2Dh5HQj8vdJO0GGiOSOZnhGjHW4H7BPnq32R+GTeIDax+R/qlrYOue1hq7FZDcixCx0OxCqddQCGlrHOeSXMmN3HX4SBr7BWoxeEKr9r6+FkT45nhrXscwaE/ECM1hrvx6LsIuTUcnJS2JyweWUdY0OcW6ZtbdSPEPU3PqiIK42LbaWSmjjvY76WPpxTWGC+yFNJDdcmyeGkZNZs7czRcggkEHncfkuq+COlgeWAAEktaDewO2+vLdY7wapRG19dN3DHhrQ1zruuQcvl5pnSVWaiSi35I8v4L/pi+yNScseZ8IrbA4vbkBL8wsALkknQADfVep9j6xzXZXXa9mljy4tPqiOxPYdlKTNI4SS6hlhZrOZF9ydrrMUpxHU527ON7jbNxCp+19liU4EvQ2/mOBdM4cLj1C4rYi6M5TZ1iAbXtfog6GpuAUzid7L56LaeUVZJNYYtqQ2mpxG12Ync8TfUu/NLIqpS9oKTK8OGx+RCXRr6zQaaEqFLOc9/4PmtbqJxuccYwNopblO8PKr1IFYcPR7q1COEL1zcnljNYsWKcOEeJhVWuVyxKFVTEIdVQ08hS6IkcLm3MH8lYeztGRG0HcJPQU5dITbZXCkZZoC+c113jXtrpcL9C9pK/CoS9XyQ17WgAc9EVSRhjbNFhySnEZrztaODbn1P9Pmm8J0CUi8PgPJZiakaHA2O2/Tjr6LyXvTUTyTHZ7zl/APCwf6QFa+3FU+EucxxaZGBgtxzXaflcpDgcFog2yd1k/yoRT7WRfRVrxJya+QRh2soHBWVrACTyAA8z/T80tw2jFy7km1LHeMnm4/KwSNCzPkf1EsQ4K3jZEtRFESbBpkP4ibNv6A+6tmEm0Q8z8iR+iqNO0fXps52ygfhDQusTmmaHd1K9rSSQ3TS/K4uPJOV3Rrtbl9BO2mVlKjH6lqxashbG4Tua1hFjmNvbqq/2ZxdspLGuz5SQ11rFzQdDZed4h3jn3kc555uJP57Jl2Uq3RTtc0cdeo2I9vyXdTarfTozp6fC4bzk9vpX3AuqH9I72tJaWF5LWkBuhyi+l+A03V4o5A5oI80k7edy1jHzmzNWmwN3HcNFueqBCOWv3DOW1N/2PEo66818rWA/Zbo0aW4+Ss8MHhDuCSY1Utnqc8bMjMrWNbt4WAgEgaDdMaKocG5CNtjzC1q4RUvI8hNJN48ywEy4X35yZi0Wu4jct5C+xPNWDDcKhgH+DG1mlid3HzcdSl3Z5pMj7/dH5qwPc1ou4gDqm9NJxp2+gpq05WieXGHGYRm+QGxtxO+qc4nAJIsrRqNW+Y/soPsXTCR73OG7nO180/x+oELQ1o8bzYdANz+Xuk7Zubyw1UFBJISYNV3aE+hlsqsWmKYjg6zh67/ADurDSO0Sj4Y32grEIA+Mj1Hmq01uqtkI4JNidDlfcbH81d9karw5uqXUuvr/si+09Nvj4ke139P9EdIFYKAJLSRqxYdCrGpksEmiPIZZYie5W1L3FDaF1lPcKsYpQbq6yMul9TRXWFa4xeDXhpyWSp4dhmXgm0bNEY6lsozFZTPDKHiZKq2MuqHuPOw8gLKwRNQkFH4ieqZZLC/JanXiTwZjZmKyUjttF3s8bB9lpJ83f0HzWUeHWA0TSShMkpeeKYRUOyxOtsNCxRQs+rZW2RNFJljsRz287o2alWxSeGy5GDi8o7KxSWGUnF6e1Zmbez2tv7ZdfZd11GQFZ24UHvJI2sB6f1Wq/D/AA2W3Bt5MqxJYPM58MzO2TPDsIytzW2IN/IhWemwHjZHHBvCRrtsNkVUyl0Bd8Y9jTCh4R5KXHsDjqoRHKCWhzXaGxuL8fUrnDI7NHkmYFxZYjHB2U8nkfbLsnFT1EZhaWh7S5wvdoIIADeXHS6HhoNVd8bwsktB1sSfyQjMJ6ImoW+WT2nntjyViMPjJy2uRbUXtx0XEsLnauJJPP8AvRWl+Ea7KSDBtdkJQeMBXYstnfZPD8jFx2lgzTM6C3vqrDRUmUITEaPM6/UfktxrypZ+H7oFKzEl9RFieHZo2uA1Yf8Aad/0UmGHSysENLpbol0VBlcfNA8LgP4vIbFGsqaMOFkTTxIyOnXVWzDsENJQEFWKhpFNDQhMIYbKp48px83ZNdSjLy9EX1dYi8qxY3GsGyopFixYZpAcyFkWliGbBGbqSo+A+SxYuy7Z5dIBhRbFixZNmnLoLFi4dOKZcVqxYtGTmHZdlYsTUPdFZdklJsjGrFiVGRXiXxjyUAW1i6eRoqWFYsXDrDolBUb+qxYtx9TEu0dxqCX4itrEM2Two6FYsXUeYdCiGrFi2gbOlixYun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2.bp.blogspot.com/-fs--WxnC5j0/TwLSivFXugI/AAAAAAAABnM/oELMDwxttas/s1600/manos-de-todo-el-mund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7114" y="1700808"/>
            <a:ext cx="2945904" cy="30469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07974" y="1700808"/>
            <a:ext cx="5488161" cy="3046988"/>
          </a:xfrm>
          <a:prstGeom prst="rect">
            <a:avLst/>
          </a:prstGeom>
        </p:spPr>
        <p:txBody>
          <a:bodyPr wrap="square">
            <a:spAutoFit/>
          </a:bodyPr>
          <a:lstStyle/>
          <a:p>
            <a:pPr algn="ctr"/>
            <a:r>
              <a:rPr lang="es-CO" sz="3200" dirty="0"/>
              <a:t>Recuerda que somos administradores de este mundo y debemos hacer todo lo posible por mantener la vida en todos los niveles, preservando intacto el equilibrio ecológico. </a:t>
            </a:r>
          </a:p>
        </p:txBody>
      </p:sp>
      <p:sp>
        <p:nvSpPr>
          <p:cNvPr id="7" name="6 Rectángulo"/>
          <p:cNvSpPr/>
          <p:nvPr/>
        </p:nvSpPr>
        <p:spPr>
          <a:xfrm>
            <a:off x="307974" y="4941168"/>
            <a:ext cx="8673320" cy="1938992"/>
          </a:xfrm>
          <a:prstGeom prst="rect">
            <a:avLst/>
          </a:prstGeom>
        </p:spPr>
        <p:txBody>
          <a:bodyPr wrap="square">
            <a:spAutoFit/>
          </a:bodyPr>
          <a:lstStyle/>
          <a:p>
            <a:pPr algn="ctr"/>
            <a:r>
              <a:rPr lang="es-CO" sz="2000" b="1" dirty="0" smtClean="0"/>
              <a:t> </a:t>
            </a:r>
            <a:r>
              <a:rPr lang="es-CO" sz="2400" b="1" dirty="0" smtClean="0">
                <a:solidFill>
                  <a:srgbClr val="FF0000"/>
                </a:solidFill>
              </a:rPr>
              <a:t>Apoc.11:18.</a:t>
            </a:r>
            <a:r>
              <a:rPr lang="es-CO" sz="2400" b="1" dirty="0" smtClean="0"/>
              <a:t> Las </a:t>
            </a:r>
            <a:r>
              <a:rPr lang="es-CO" sz="2400" b="1" dirty="0"/>
              <a:t>naciones se enfurecieron, pero ha venido tu ira y el tiempo de juzgar a los muertos y de dar su galardón a tus siervos los profetas y a los santos y a los que temen tu nombre, tanto a los pequeños como a los grandes, y de</a:t>
            </a:r>
            <a:r>
              <a:rPr lang="es-CO" sz="2400" b="1" i="1" u="sng" dirty="0"/>
              <a:t> destruir a los que destruyen la tierra.</a:t>
            </a:r>
          </a:p>
        </p:txBody>
      </p:sp>
    </p:spTree>
    <p:extLst>
      <p:ext uri="{BB962C8B-B14F-4D97-AF65-F5344CB8AC3E}">
        <p14:creationId xmlns:p14="http://schemas.microsoft.com/office/powerpoint/2010/main" val="4098995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936104"/>
          </a:xfrm>
        </p:spPr>
        <p:txBody>
          <a:bodyPr>
            <a:normAutofit/>
          </a:bodyPr>
          <a:lstStyle/>
          <a:p>
            <a:pPr marL="0" indent="0" algn="ctr">
              <a:buNone/>
            </a:pPr>
            <a:r>
              <a:rPr lang="es-CO" sz="4000" b="1" u="sng" dirty="0">
                <a:solidFill>
                  <a:srgbClr val="FF0000"/>
                </a:solidFill>
              </a:rPr>
              <a:t>Cristo Como </a:t>
            </a:r>
            <a:r>
              <a:rPr lang="es-CO" sz="4000" b="1" u="sng" dirty="0" smtClean="0">
                <a:solidFill>
                  <a:srgbClr val="FF0000"/>
                </a:solidFill>
              </a:rPr>
              <a:t>ejemplo de Mayordomo</a:t>
            </a:r>
            <a:endParaRPr lang="es-CO" sz="4000" b="1" u="sng" dirty="0">
              <a:solidFill>
                <a:srgbClr val="FF0000"/>
              </a:solidFill>
            </a:endParaRPr>
          </a:p>
        </p:txBody>
      </p:sp>
      <p:sp>
        <p:nvSpPr>
          <p:cNvPr id="4" name="3 Rectángulo"/>
          <p:cNvSpPr/>
          <p:nvPr/>
        </p:nvSpPr>
        <p:spPr>
          <a:xfrm>
            <a:off x="395536" y="1556792"/>
            <a:ext cx="4572000" cy="4832092"/>
          </a:xfrm>
          <a:prstGeom prst="rect">
            <a:avLst/>
          </a:prstGeom>
        </p:spPr>
        <p:txBody>
          <a:bodyPr>
            <a:spAutoFit/>
          </a:bodyPr>
          <a:lstStyle/>
          <a:p>
            <a:pPr algn="ctr"/>
            <a:r>
              <a:rPr lang="es-CO" sz="4400" dirty="0">
                <a:solidFill>
                  <a:srgbClr val="002060"/>
                </a:solidFill>
              </a:rPr>
              <a:t>Cristo entregó no sólo lo que tenía, se entregó a si mismo</a:t>
            </a:r>
            <a:r>
              <a:rPr lang="es-CO" sz="4400" dirty="0" smtClean="0">
                <a:solidFill>
                  <a:srgbClr val="002060"/>
                </a:solidFill>
              </a:rPr>
              <a:t>.</a:t>
            </a:r>
          </a:p>
          <a:p>
            <a:pPr algn="ctr"/>
            <a:r>
              <a:rPr lang="es-CO" sz="4400" dirty="0" smtClean="0">
                <a:solidFill>
                  <a:srgbClr val="002060"/>
                </a:solidFill>
              </a:rPr>
              <a:t> </a:t>
            </a:r>
            <a:r>
              <a:rPr lang="es-CO" sz="4400" dirty="0">
                <a:solidFill>
                  <a:srgbClr val="002060"/>
                </a:solidFill>
              </a:rPr>
              <a:t>En esto consiste la mayordomía. </a:t>
            </a:r>
            <a:br>
              <a:rPr lang="es-CO" sz="4400" dirty="0">
                <a:solidFill>
                  <a:srgbClr val="002060"/>
                </a:solidFill>
              </a:rPr>
            </a:br>
            <a:endParaRPr lang="es-CO" sz="4400" dirty="0">
              <a:solidFill>
                <a:srgbClr val="002060"/>
              </a:solidFill>
            </a:endParaRPr>
          </a:p>
        </p:txBody>
      </p:sp>
      <p:pic>
        <p:nvPicPr>
          <p:cNvPr id="3074" name="Picture 2" descr="http://t2.gstatic.com/images?q=tbn:ANd9GcSISR1Jg1sTowvb8TRDJHFB8ZRtZhQcuRraxDYdv4SswHTVhku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7536" y="1556792"/>
            <a:ext cx="3852936" cy="4832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68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8568952" cy="6264696"/>
          </a:xfrm>
        </p:spPr>
        <p:txBody>
          <a:bodyPr>
            <a:normAutofit fontScale="85000" lnSpcReduction="10000"/>
          </a:bodyPr>
          <a:lstStyle/>
          <a:p>
            <a:pPr marL="0" indent="0" algn="ctr">
              <a:buNone/>
            </a:pPr>
            <a:r>
              <a:rPr lang="es-CO" sz="3500" b="1" u="sng" dirty="0">
                <a:solidFill>
                  <a:srgbClr val="FF0000"/>
                </a:solidFill>
              </a:rPr>
              <a:t>Las Bendiciones de la Mayordomía</a:t>
            </a:r>
            <a:endParaRPr lang="es-CO" b="1" u="sng" dirty="0">
              <a:solidFill>
                <a:srgbClr val="FF0000"/>
              </a:solidFill>
            </a:endParaRPr>
          </a:p>
          <a:p>
            <a:pPr marL="0" indent="0">
              <a:buNone/>
            </a:pPr>
            <a:r>
              <a:rPr lang="es-CO" sz="3600" b="1" dirty="0" smtClean="0"/>
              <a:t>Primero:</a:t>
            </a:r>
            <a:r>
              <a:rPr lang="es-CO" sz="3100" b="1" dirty="0" smtClean="0"/>
              <a:t> </a:t>
            </a:r>
            <a:r>
              <a:rPr lang="es-CO" sz="3100" b="1" u="sng" dirty="0" smtClean="0"/>
              <a:t>Una </a:t>
            </a:r>
            <a:r>
              <a:rPr lang="es-CO" sz="3100" b="1" u="sng" dirty="0"/>
              <a:t>bendición personal</a:t>
            </a:r>
            <a:r>
              <a:rPr lang="es-CO" sz="3100" u="sng" dirty="0"/>
              <a:t>:</a:t>
            </a:r>
            <a:r>
              <a:rPr lang="es-CO" sz="3100" dirty="0"/>
              <a:t> </a:t>
            </a:r>
            <a:endParaRPr lang="es-CO" sz="3100" dirty="0" smtClean="0"/>
          </a:p>
          <a:p>
            <a:pPr marL="0" indent="0">
              <a:buNone/>
            </a:pPr>
            <a:r>
              <a:rPr lang="es-CO" sz="3100" dirty="0" smtClean="0"/>
              <a:t>Una </a:t>
            </a:r>
            <a:r>
              <a:rPr lang="es-CO" sz="3100" dirty="0"/>
              <a:t>razón por la cual Dios nos pide que consagremos continuamente a él nuestra vida entera, </a:t>
            </a:r>
            <a:r>
              <a:rPr lang="es-CO" sz="3100" i="1" dirty="0">
                <a:latin typeface="Agency FB" pitchFamily="34" charset="0"/>
              </a:rPr>
              <a:t>es con el fin de promover nuestro propio crecimiento espiritual y desarrollo del carácter. </a:t>
            </a:r>
            <a:endParaRPr lang="es-CO" sz="3100" i="1" dirty="0" smtClean="0">
              <a:latin typeface="Agency FB" pitchFamily="34" charset="0"/>
            </a:endParaRPr>
          </a:p>
          <a:p>
            <a:pPr marL="0" indent="0">
              <a:buNone/>
            </a:pPr>
            <a:endParaRPr lang="es-CO" sz="3100" dirty="0" smtClean="0"/>
          </a:p>
          <a:p>
            <a:pPr marL="0" indent="0">
              <a:buNone/>
            </a:pPr>
            <a:r>
              <a:rPr lang="es-CO" sz="3100" i="1" dirty="0" smtClean="0">
                <a:latin typeface="Agency FB" pitchFamily="34" charset="0"/>
              </a:rPr>
              <a:t>La </a:t>
            </a:r>
            <a:r>
              <a:rPr lang="es-CO" sz="3100" i="1" dirty="0">
                <a:latin typeface="Agency FB" pitchFamily="34" charset="0"/>
              </a:rPr>
              <a:t>mayordomía fiel también nos ayuda a obtener la victoria sobre la codicia y el egoísmo.</a:t>
            </a:r>
            <a:r>
              <a:rPr lang="es-CO" sz="3100" dirty="0"/>
              <a:t> La ley condena la codicia, uno de los peores enemigos de la humanidad. </a:t>
            </a:r>
            <a:endParaRPr lang="es-CO" sz="3100" dirty="0" smtClean="0"/>
          </a:p>
          <a:p>
            <a:pPr marL="0" indent="0">
              <a:buNone/>
            </a:pPr>
            <a:r>
              <a:rPr lang="es-CO" sz="3100" dirty="0" smtClean="0"/>
              <a:t>Jesús </a:t>
            </a:r>
            <a:r>
              <a:rPr lang="es-CO" sz="3100" dirty="0"/>
              <a:t>también la condenó </a:t>
            </a:r>
            <a:r>
              <a:rPr lang="es-CO" sz="3100" dirty="0" smtClean="0">
                <a:solidFill>
                  <a:srgbClr val="FF0000"/>
                </a:solidFill>
              </a:rPr>
              <a:t>(Lea Luc.12:15</a:t>
            </a:r>
            <a:r>
              <a:rPr lang="es-CO" sz="3100" dirty="0">
                <a:solidFill>
                  <a:srgbClr val="FF0000"/>
                </a:solidFill>
              </a:rPr>
              <a:t>)</a:t>
            </a:r>
            <a:r>
              <a:rPr lang="es-CO" sz="3100" dirty="0"/>
              <a:t> </a:t>
            </a:r>
            <a:endParaRPr lang="es-CO" sz="3100" dirty="0" smtClean="0"/>
          </a:p>
          <a:p>
            <a:pPr marL="0" indent="0">
              <a:buNone/>
            </a:pPr>
            <a:endParaRPr lang="es-CO" sz="3100" i="1" dirty="0">
              <a:latin typeface="Agency FB" pitchFamily="34" charset="0"/>
            </a:endParaRPr>
          </a:p>
          <a:p>
            <a:pPr marL="0" indent="0">
              <a:buNone/>
            </a:pPr>
            <a:r>
              <a:rPr lang="es-CO" sz="3100" i="1" dirty="0" smtClean="0">
                <a:latin typeface="Agency FB" pitchFamily="34" charset="0"/>
              </a:rPr>
              <a:t>El </a:t>
            </a:r>
            <a:r>
              <a:rPr lang="es-CO" sz="3100" i="1" dirty="0">
                <a:latin typeface="Agency FB" pitchFamily="34" charset="0"/>
              </a:rPr>
              <a:t>ejercicio regular y sistemático de la generosidad nos ayuda a desarraigar de nuestras vidas la avaricia y el egoísmo</a:t>
            </a:r>
            <a:r>
              <a:rPr lang="es-CO" sz="3100" dirty="0"/>
              <a:t>. </a:t>
            </a:r>
            <a:endParaRPr lang="es-CO" sz="3100" dirty="0" smtClean="0"/>
          </a:p>
          <a:p>
            <a:pPr marL="0" indent="0">
              <a:buNone/>
            </a:pPr>
            <a:r>
              <a:rPr lang="es-CO" sz="3100" dirty="0" smtClean="0">
                <a:solidFill>
                  <a:srgbClr val="FF0000"/>
                </a:solidFill>
              </a:rPr>
              <a:t>(Lea Mat.25:40</a:t>
            </a:r>
            <a:r>
              <a:rPr lang="es-CO" sz="3100" dirty="0">
                <a:solidFill>
                  <a:srgbClr val="FF0000"/>
                </a:solidFill>
              </a:rPr>
              <a:t>)</a:t>
            </a:r>
            <a:br>
              <a:rPr lang="es-CO" sz="3100" dirty="0">
                <a:solidFill>
                  <a:srgbClr val="FF0000"/>
                </a:solidFill>
              </a:rPr>
            </a:br>
            <a:endParaRPr lang="es-CO" sz="3100" dirty="0">
              <a:solidFill>
                <a:srgbClr val="FF0000"/>
              </a:solidFill>
            </a:endParaRPr>
          </a:p>
        </p:txBody>
      </p:sp>
    </p:spTree>
    <p:extLst>
      <p:ext uri="{BB962C8B-B14F-4D97-AF65-F5344CB8AC3E}">
        <p14:creationId xmlns:p14="http://schemas.microsoft.com/office/powerpoint/2010/main" val="3990876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barn(inVertical)">
                                      <p:cBhvr>
                                        <p:cTn id="47" dur="500"/>
                                        <p:tgtEl>
                                          <p:spTgt spid="3">
                                            <p:txEl>
                                              <p:pRg st="7" end="7"/>
                                            </p:txEl>
                                          </p:spTgt>
                                        </p:tgtEl>
                                      </p:cBhvr>
                                    </p:animEffect>
                                  </p:childTnLst>
                                </p:cTn>
                              </p:par>
                              <p:par>
                                <p:cTn id="48" presetID="16" presetClass="entr" presetSubtype="21" fill="hold"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barn(inVertical)">
                                      <p:cBhvr>
                                        <p:cTn id="5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520280"/>
          </a:xfrm>
        </p:spPr>
        <p:txBody>
          <a:bodyPr>
            <a:normAutofit lnSpcReduction="10000"/>
          </a:bodyPr>
          <a:lstStyle/>
          <a:p>
            <a:pPr marL="0" indent="0" algn="ctr">
              <a:buNone/>
            </a:pPr>
            <a:r>
              <a:rPr lang="es-CO" b="1" dirty="0" smtClean="0"/>
              <a:t>Segundo: </a:t>
            </a:r>
            <a:r>
              <a:rPr lang="es-CO" b="1" u="sng" dirty="0" smtClean="0"/>
              <a:t>Una </a:t>
            </a:r>
            <a:r>
              <a:rPr lang="es-CO" b="1" u="sng" dirty="0"/>
              <a:t>bendición para nuestros semejantes</a:t>
            </a:r>
            <a:r>
              <a:rPr lang="es-CO" u="sng" dirty="0"/>
              <a:t>:</a:t>
            </a:r>
            <a:r>
              <a:rPr lang="es-CO" dirty="0"/>
              <a:t> </a:t>
            </a:r>
            <a:endParaRPr lang="es-CO" dirty="0" smtClean="0"/>
          </a:p>
          <a:p>
            <a:pPr marL="0" indent="0" algn="ctr">
              <a:buNone/>
            </a:pPr>
            <a:r>
              <a:rPr lang="es-CO" dirty="0" smtClean="0"/>
              <a:t>Los </a:t>
            </a:r>
            <a:r>
              <a:rPr lang="es-CO" dirty="0"/>
              <a:t>verdaderos mayordomos bendicen a todos los individuos con quienes se ponen en contacto. </a:t>
            </a:r>
            <a:r>
              <a:rPr lang="es-CO" dirty="0" smtClean="0">
                <a:solidFill>
                  <a:srgbClr val="FF0000"/>
                </a:solidFill>
              </a:rPr>
              <a:t>(Lea 1Tim.6:18,19</a:t>
            </a:r>
            <a:r>
              <a:rPr lang="es-CO" dirty="0">
                <a:solidFill>
                  <a:srgbClr val="FF0000"/>
                </a:solidFill>
              </a:rPr>
              <a:t>)</a:t>
            </a:r>
            <a:r>
              <a:rPr lang="es-CO" dirty="0"/>
              <a:t>. </a:t>
            </a:r>
            <a:endParaRPr lang="es-CO" dirty="0" smtClean="0"/>
          </a:p>
        </p:txBody>
      </p:sp>
      <p:sp>
        <p:nvSpPr>
          <p:cNvPr id="4" name="3 Rectángulo"/>
          <p:cNvSpPr/>
          <p:nvPr/>
        </p:nvSpPr>
        <p:spPr>
          <a:xfrm>
            <a:off x="0" y="3068960"/>
            <a:ext cx="4751512" cy="3970318"/>
          </a:xfrm>
          <a:prstGeom prst="rect">
            <a:avLst/>
          </a:prstGeom>
        </p:spPr>
        <p:txBody>
          <a:bodyPr wrap="square">
            <a:spAutoFit/>
          </a:bodyPr>
          <a:lstStyle/>
          <a:p>
            <a:pPr algn="ctr"/>
            <a:r>
              <a:rPr lang="es-CO" sz="2800" dirty="0"/>
              <a:t>La mayordomía abarca el servicio a los demás e implica nuestra disposición a compartir todo lo que Dios nos haya entregado en su misericordia, que puede ser de beneficio para otros. Dar con el espíritu de Cristo es vivir de verdad.</a:t>
            </a:r>
            <a:br>
              <a:rPr lang="es-CO" sz="2800" dirty="0"/>
            </a:br>
            <a:endParaRPr lang="es-CO" sz="2800" dirty="0"/>
          </a:p>
        </p:txBody>
      </p:sp>
      <p:pic>
        <p:nvPicPr>
          <p:cNvPr id="4098" name="Picture 2" descr="http://t2.gstatic.com/images?q=tbn:ANd9GcQsrrY7Q-qUWY4RWZxoDqKuuAmePwoABpmzqPzEzHj14mQgnW9ay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4487376"/>
            <a:ext cx="2190750" cy="2085976"/>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data:image/jpeg;base64,/9j/4AAQSkZJRgABAQAAAQABAAD/2wCEAAkGBhMSERUUExQWFRUWGRwYGBgYGCAeGxwbIhwcHCAeHyIaISYeGx0jIhseIC8gJCcpLCwtGiAxNTAqNScsLCkBCQoKDgwOGg8PGjQlHyQsLCwsLCwsLCwsLCwsLCwsLCwsLCksLCwsLCwsLCwsKSwsKSwsLCwsLCwsLCwsLCwsLP/AABEIAOcA2gMBIgACEQEDEQH/xAAcAAADAAMBAQEAAAAAAAAAAAAEBQYCAwcAAQj/xABGEAACAQIEBAQDBQYEBAQHAQABAhEDIQAEEjEFQVFhBhMicTKBkUKhscHwBxQjUtHhYnKC8TNDkqIVJFPCFyU0c7LS4hb/xAAaAQADAQEBAQAAAAAAAAAAAAACAwQBAAUG/8QAKhEAAgICAgICAQMEAwAAAAAAAAECEQMhEjEEQRNRIjJhcRSBkfAjocH/2gAMAwEAAhEDEQA/AKQsWVYsZUR2kH84wzy1MAAA+8YTcFyhZgzsWawANypiWPblisoZOkmqSbG8mPbltjwsWFzlopnJRNmTpTHXc4YJTAM4xRR0jl9MZzj2IY4xJXKzLCTj1YABVQNUeyggfnyH0w5nAlTJLLMJDsNOrmBEWnbBtAWQGfp6UeoDJU6Q3VzMkDaEEwOu++E2U4M1VwlNdTAbTHvc9oEnri94p4VD0giGSgOkE7sSJZvkPv7YQeLWp5KmaVI/xqwCte6pEHuC5B+U9sJlGuw07JurxfKUaRplWeqKjTUVoUjtMyByNsaKtenWVkVul/eDieqU21Rffl8sVHA+CKDTDmPMcXPKfTf53+eF3Y1pIWPw/SSIKOpIIN5iQfxJxuq8GdDTZgQHRWDA2hiPqRe3Y4scv4UasFdnC3VDFySGA5xHp53w3zHhv+CKMtCnSjHeGFjbow+/BKF7BsiqvF3pgH4XUwZuLbkTYgj9Xw9y/jSoCtPyFNWYOkb7ECAecnrtIGGOZ8JDMXtoqCWDGCrDcqeouO4iQYtozHgSpT8pqdTWyaVJiG0qRobe7KLewjBcGZaG3AvFYrlVKeTeCYmm0g+kHem1tjYwcUyqCJBBBEgi4Pe3LCyhw1CWcrpNVV8xeWsGdXZgZuOxwbRpBV0qIUchsOeGqLQDaE/EMq1ZiCCUUWWY1Nyk7KPb3MwBjfkeEpSU2BJEuYgH/CByQdOfPBuYrqglmjCLN+NMuJVW1GImPT7SPwxnCPsFWbMxlhUIJp1TvMLvNvtR/in/ADYzqGm9KqumoobVJ0mwJncTAnEtmPEdWox/jNp6INI+UXJ+ZwFrQtqpPVSdm1GQbT8NpnkPnjLQaTY44NWKUXoh/wDh6BTnbSzg8hNtQi/PtiO8UtOYWo+nWGaeWqNN46Gd+ck4NXiHlhAzSxZVDfCG0sZnoRAB6YB8eVqdSrIBDhKaNyOolmIIFvhIgjlBE4DJL8RkY7Ned4ZTdaRV/LPlhyQBIQ6onY6mubzIPLnlQ89kUZcL6hpGmCwEARMk7AXj2vg3hHDgy63BaNLlf53IinT9gIPYe2HOR8JmgP4puNJLKYgPPylXAF7ENhChKW0a2lol6PA6yfGzLBv6jv30mfqMUGTy6/ATff1c55zYx3w34rw90A1zXQLeLVFHXvHQyOw5YZTw/emQ3nZZ4KuPS9I9RM+kmzC4B6RONhialsGUzZkuDOtQSYDbB1102na949xOKJeBLF0E9naMbMvXVF0ghz2iT3IHP8d8EeZU/wAP6+eLFiSE8myR8PV2I9R0eb6zHJNvkWge0npiloUkdg2qNBuD9qIuZ2v07Ymstw1aMKoJESWJvMEGewmPvwbkDV2Q+mdpvbnHTr7Y8CHkuLpFzjeyo1tqtdeuNxGBuG5ZlFyTtvyPvz+eDfL7Y9nBJuCbJJx2a8YxfG0U8fFok7wMO5oHgwbNI5WEIDHmeX98SVfwUDUao0sYZtTGTJso9lEsepMcsXKU+uNOcrKiFmFhv+oOAbiEosiuBeBRQRnPqcppg7/EGMe4EY2BSwzloYMrgHcaXLH32w4qeICyFqSFl5GVP1WZPyOJrP5sqKpcEs7egIPUTHe4Ak9bzG2FucekFT9h+S4qELrBISo7W2i4BMbAXP0w1o8ZDqoKkk+oAb2II3v8oOJfIUh6TrKB/jBJ1CN+fa8i2+MjnKgLmkNdNPhZwCSekff8he+BWRrs7iW9LMrpLCALnp3PLGVHMqyhgd7fPp3xP8J4w1QOK0yEYkbSALnlY7X525YI4XxoOC+ny6VMWUEAaNUazaVItKki173xRzQHFjHP5wIpsTY7exO+w23JGEHCPE9SqxC02cWG20fjab9cUaZ1HBQPJYSNBBIU7XG1uZwnzHEvI1FIZojTAFrnUbQT8sdzNUDZWoFlYU1sxMu4mZ5AHcfd74n8z4ZBqaATCLrqtAgcwNrmPURttYxOKLLeIZp0iPVrEf6tr9ufywB4w4s9KjqpVKaswJdTJYr8K6VAvcbkge4OBck+zYwYoTgDvLQKaaZj7QU/CDz1NBJPQnm2EXDhUautEKAxYLE8539lksfYYp+D+KqTCmhDltSrpIaQSuolmb7IBtJMKB0wLwt8jmKtVTClqjU6TKWJDekg02gAsCBsfnBwq03oalQhzeV/d8/SoPLU/NR01Ek6XsZ7zB9xbAvHcl52bqGfT+8OAB/JTGi3/TH+rBPjTimqrlmYxXpN5dSbSAQyVI5SCZ6EHHxqVYFqugHTUYajsSWLtG0/B/3DthU36/cNKtlp4V4dq9ZjTTJHZqhPqPsvwjtGGfEsyFDE8mg2mwn8wPrjTwqqlHJ0kBumkP7kyxPeTthLnOMq2YZQ+mNbAkWJJWAegInDflpJIn4W7G7Z4qoNJWd3klgjQPbtjWaqqmgMySSWTyyok78jv23nC7IccFKpAOlrk0zyHOOemSPbDal4iLELVo6SYhokb2v77f74CORvbf8AY1xo2ZDhq6jDltiJn/tv+EYMNB+/1H/642f+IUlkgQRuO56dD19xOEdXxgoYjyK1idgcP+SMRfBsY0snt6heLk8o7WJmPrhll8mgAED0mxm/137QcCZFrXtAvt9PljeM2nmGnPr0hoPNZIkdQCIPTEkMMF+SRXsYiqLXGNGY4iqWEE846YCyudDVKtOIamV+asoKn8R8sc08V5LNV+IVKFHNGmi6XNoEsAxBMgMyjkSLRtgc6ycf+NpP7YUYq9nXRmRa4jfHw5oTiZ8L50DL06VSsKlVRpZpEMd/TpMECYj4rXAw8jDU2C4hhzI64BzWYMFmb0i+kKCfqQZ+QHvj7GA6+Zh9JUm0ggW9iRsex3xrbO4oXnM+rVB1uQFJEaQJvEAm0/16IzXpUq1SrVlfLBCU4kBioKzzNonvOHFHjCNWZAolFJ1TuZFgB05yR9+JjiLJUzTAVR6pJ9JPqsIsOx64FJpaAaAuKlMwAWIADHUwY6iQSJiLWA6CZx7/AMT8p5pWYRoYCRHcGxt6ZjbHxOFM9w6kskgEQQFsLDew9zGPpoOVTzizGnZjpAaByG4joDjqd2zEZDiUCWBFjE845fh73wLV4vU1SlPUhbSdUQeuodI/AGcfDldRchw+whgd7i4mB7Y+tmQshhHLoBP4nBWzqGtXi0SaSsFmwFot2wLlOKVcxmVBD1mUEAJ1vAMD7M85HLbBHhLhqVQa1b4QRoVWI1dyF77DHQ+E5uiP4dNVTqFEX+e5xt2aokdxEVC1LUjUnCimDpOn3Yxb37/PE7xfNoHH7zqrN6WQo6+gQJD6D6tN4E3646+/EEFn9P8Am2/Xvid4z4eyGYVlT93p1TIVwF+LpAI1T29xjmtaNRxZOGVa+s01bSssxLzIkwTqN+mH3hXMpk6qtUcyULFYsSNUQdw8SsjkSOeNfF+BV8jVKVGQakIBRjoZZFuRkR3ILYV8M4l5VQVKh8wKQNLG2npsTEE4mcmmNqyx4pwBK6pmanmMANRVTqcrckEmJvB1XIBIjngzhecJelS0ehnZak3AAAKwV2M6TPthXleLJ6WT+CgGlAu8dD0G2/QYbM2hgFPpDofSB6pH2uYgj78BKb9AfswvjudqBXInSeUQWM7DvG1uQxFca4dmGqkim1EQGBqN6rNO889vyxV5qpULEFwIA0tsCGkWbkZHLGrJZjXXZE9S041VeZ6Kp5D/ABbnfuQT47OWiV4V4bzj16dXMO4ppBAZmDlTYqs3HptOwgYtPLsodzUVbHV8WmRzAExYzHL5Y216is92gHYzBvsbg8/hXnudrF8IyKqPML6QPSskbbCZtf8AFsE+UqbdAt2JmZiXcjWy1XXQzRBDExttvHYjrjV//oF55C/O/wD/ADig4p5dVbRK1QpcAWIIEN1BHpk9fbAb8DUEjWfrhjijAzJcU8yrCzrUfCTF7gydrWiOs9gb4sydRqHm0bVqILqT0iWEn2Bg2OmDYnAOUJlf4cNJBBiItYdj1sdsOs9lXbK1kUKlR0eANpINzYG/O2A8bNzTQ+Xo5lS/aTWXN1MwaBFPytDop1Q4UENeIEi+9jzxM8L49UdtRdi7tJad9Rufbf8ADG3iyzlazq5XTyvBQwNPuCwHSCcRuSz7AAD7MkHnBsQMUOHyRH48igzoGU4o9RwWOoQYE9vyA3xf+A/Gi5seUzHzEE6jHrWYn/MOduc45JlahSizkkelwgJ3tpJjoAfvxSfsz8OVkq08y5CUtLFWJ+IlWEQL9Z9sT0scXujczU5HXjngp9W0/EO9hPvtOMc7XSmNUCDYmLxvvB2mb9cc1znixqVUIjCpBJaBbe8CRYkSOhJPbB+R8cLNRqwKq+x+MAiBsDNxvB6Y7x8kk+M+vsnnDVoY8czOtoBAHMiBM87deuAuJ0KJZHCqNKgaZvO4JM3/AFONHEjTb10qi1gRq9IiPYC8TafkcJdVSs5KuERVhibb2BHW4j54udInKOjxGmFMqAAJUi8m4hbzHX+2FWe0VVhRUUk6WUgBR9DJ7jbbBHC8rSI1OHJXUFSCZ7xzJO2GXAPCtdnao6mmSZLNHw9BPwje/Yb4HbOJPQZ11PUqkAAGN9u4tfDfhnh+UOYYlENwDJJO3pE3+eLPh3h6gG1ELVcGxj0A/T1n7sM6+QIuT6iLE8ha/Qf7Y5p0EjkmX4JxDTWq5OsFpK0jzBpYXgIIBBie2GmU8J8WrVV8+qEKrPmo38MTt6FC66gMEzbryx0EcQyVOmKOtYHSYmZkkDrhLS/aPk11BNdXSY1RCk32JMx8scmkth05dGl/2Zvmf/q89masEqQp0LYiDB1bxJ77YIzX7I8i6BGNeV+BzWJK+wPpH/Tjw/aFUIOjLjuWqW+cCMaq3iPPVgNFXJ0QwOn1hifaSZ+WMWWIXxSJLxB4Tek4o5jNvWSl/wAENTOrQYtqBgmBG9tPywpocGplxvOm/KTtYEfW+G+c8VpUVUesariCzMklm3ZacrIGrqduWEVTihrVYbWOaaVmVIkbSdjEC3PlhGRN7MVoJz6EkFGGgKLj+Y843HIRzjHwK1NwzsZEM197c+u+F9bJtTqKz1EZ3cMaV/RF1tsTccjY4PzZ86qqat4kdZsR7X/DC5I2wWjx3Ww/i1Kq03B0QAD3BO30vbFIONeQvl+kky9TqCbBD32EflicpU1y9YijrgmD6QygR6b84JBmB1xpqZQjWWLNJBLnbUQeXKL/AH42UEdRVZDiL1FE6SWJ8u1yTYt7KLDrbHvEXGUWgKQZSWEKDs14/wDaT88Ree45VVoXUrAAK1gQi9gLSbz/AIRhTxE1a7orT6CKaiIIBNtt5kmcHHDyqwEitrceehmaapqWnVpFonmbCSe45/nh+OLM/qj4r7tzv/IcIMxTvQ1rNRE0SRb4iZ+liMUtPMvAiuoEWAVYHbBTjxo1pDrhHFPOQoxN2K2sd1gyOex9yMWmXdYEEdj1544inGiKwOl9JgOhIgxvFhBPTubxGOpZHO0UXy1sVSVA3AOogSBvz6mcLw0vQ/JFVaEPFv2dpWcUgppI4cVHUyCIbTAPOdB25HoDjlXGvBgyeaOXLCow0EsRpWCAzHnAAIXnzx3ZuOKFU6gdjqBtBEyffHHvG1cVc5Xqq1pO5t6Qo5dY+eKW+KpA4YqUgfOlKktZFEKG5cxZdgoI7mCTvhlX8QInDqRWoxqBDTZD8IgGCsfykgDE6ddaoVKhSIWBsALn5EnAtXhVRqz00BIVj8I7/hOJ+Kk6l/I/Kq2grhddixep8bXk7knn8sHUKjIWpmyk6o3ExuMfK/AWoU0d1bfe/wDtE/lgTijOFmCPsjrgXuQj0GeGc4q5x8uxJSoRpCnZwQY7gxHvjo9DwTrra6p+LZBdtP8AiOyj2E98TH7P/Cj0Ctd5FSpp8tSLkm/O46T77zjsXDsoES92N2bqcW2qJ5fYNleFpRWKVK/Qf1wTU4WagAc7mSB+A6nvhNnqdTz3qpWZBpEC+mRNiNjM9D88NuB8UqVE/j0zTqRNxAZeo/MYFOzg6nRCwiAKoF4wm8S8XWioJRnVpBjaLTPTl9MMTU374w1gAkiQBt17fPG99GpEj44ainDtdBQPNAUMN9LWPcWBxH+HeD0q48kkLK+kkSAY6bGO+Hviegf3V6IgMuqppFwuptWkdgPxxIcH4h5aNe5IuN+lv1zxHOV3XouxR4rfsqU/Z0ipGZ8iFB0mnqBYx8TAmLCdhzntjLxRwCkafmhkVEoL6dHqaBAhtlWDeBJwszHFKubBWitRimxVoYWMSZAAvsD3w18KVanEKOap1jJWl5ExYNqMi1jBQXHXHRTkzcjqJyjLcMqZhmCsdZMgQRcmTBFgBOL/AITw6tTo051KNNNVVtz8RnVAJm407KCB3xjlPCwD/wDl6zkKLiRA5XuSbDTMKIGCNOcR6ZM1USWENYG3U7WxSn9kUtmGa8NUdMOHNQmL1DM8xYEDb9ctnB+B0ER9a1CVJUKWWSLmZMBbHaf6YNzXFRUIIWorEchYGb/hE+8YDzGbRQQf+bJNzIFtR7S0CB3wEopHIXcTaklRRTdlqfEr6JhbyI2DHba0b4I4JwtMxcuhGlyFJXV6d/SOY3kjaMCcRJbSLaRyje/4b4rOD8UpJSVdAPaBz3/AfTApWcyZ4twXzKarTsSwA1fy3sTvuQYwhocCanWSrXCEAqrBiRp5A+i20TPzx1BuChialCoANPwHkT/brhRVpJJpsiqx3PKZ5c++GqltHWDcTy9OoaanRqABLJ8MiQRHQjrfEu+ZCkrqNrfF0thhVR6NY7NqAlufsY9t8YGihvb7sE2p7Npo9wylTqZdxrY1YUrqIAG0qSZ5EmZ6Dlh3leIIlGk1mUANb7JB0toUQFBZSY6wTfErkvD1VVVpqBCSJAPbUYW9rfTnGGFbzKYmjmkYC9g4I/6l+uIlNQeirhz6ZSHiwSFggRboOQk++OYZ/PCpmGOyu9Qx2LNA/L54oaebzUErVVyRJUKdRiO0ae+JPOv/AOaf4VhzABBAlpsecYqU/kRmOHxso+Bwr+oA6Y5dLnaeZ+7GdN2p5+QzBHUspETPO8EdcMMnQQFXBHqXadiLG+w2H1wH4gyeqpRNIg206VYFufIXv174ixZLyWU+RH8RuFGYMV2aqFg6XawJtssA/Q4dcG8J0lOpTrYnTT1GQnM/5iouJ/pj7wXwYopNVqmaoUsZPoSBI1fzEcxt2w94GQuXZgdR1GT3IBmDi1tezzQ7hXCB5gqGTpELN4FwPmdzjHxB4lWmQiDzahsEB9IP+Ijf2H3Yx4gWqZeaTBT6ta6tIcETbv298L+E8KhqjRdKYVemoi/9MbfpA19j/wAO5QlFrVG1VGHT0p2VeQPXc9cOa9AMBqseRHI9vfbA/DcuUpoCNkUEfK+DCsj75wdANgFanpUtuBv+f9cL+K8TFCmWIBP2V6nBWeSmw8uoxUksAVYglRBi3Yx9MRnFalWoxB1MEWACLkb3A+0f6YCUqGRVibiufcszJ6i9yR1PfCKl4UzJIamFqMxLuqGfLHKTZST0Bx0LgPDGc6ABpRfXIB1MZMXt7ntiuynC1WnEC4gwAAfkNp/DCYY/ZRPNqjgeSquFVWSoLkqsGNRFyLXNv0MdI/ZllPJBpsCNfqM/zTq6DkcVVUjWV3uY+fTsMT/FqL0agqgEU6ZBUi5Y/kOWOri7BcnJUReeptSdgu4Z0sY/mXHzgPiSpQs51A29VztAwZ4izCvW10jPmRU09CblT7EEYlsvwXO5irpoUjpplQzz6VtJ9XXtvgoWvZijaOhVuIZSo8NKVAJMSv05H9b4iuOZeK+rXqpn0JyKgNJBiI3+7DcZs5d0pVlFRyRA0gCDso+URbfDzinC6VWiSkDywSFK8xNx8jsca8ilo34nHZGMDrC7zf7/AOn44aUs8qmIMixP3/njPK0crVGk6qZEXU2nre4npONfFMm1EkmHU/bQX+Y+W4xnGuhYZkvEYpmTAm28Ef27YatpzKgkhXGxBB/DfEZTzaaQ28CRMQcF5LK1UQPGkb+sxt3i9umM2bSAuL5xqWZCVFg7GNo9UNflfGRr0+i4x4vmjXrK7N8KwQBykwB3sTed8fP3Ghz3/wAuNWlsKh1n+IF6C6lKmg7g6bqASIuLE97bHCrh1ZaruSzqVMBliDMzJJtuL33NtsUmco+YAFYqpG2rSSJ59xtHfCjMeEEjYw3e03vYdvphEmmtnQlQRWz1AwWzCkjYO5JX5C4xzTjmXU5tyjKVJBESRt3vuDi0zngtGE6AgtGlt97i3Yj6YEp/s/I2J9UE3knpFvvnG43HFbsPkmLspUYegrTuSAYBPW34Y6x4W8NFVBbT5jbQgXQvyvP5kDliS8L+A9NVatXUQkMAYvaR7Db3+Rx1Gl6VgbuSJ7DBwhGX5HZsyeogPEqCvSakhZKKAszjnF79Z/veMTnAOJJSAVpFOsOf2ST6SeUEQJ5HFnXQlNKgEEQQRIPY4kM7w+lliGOooDstxO5T1X02kHucHPTtCULeOBqSmg8FTL0jNwwiRPIRiz8Jn+AG5sb/AIY5vx7PJVqzTlhPwndeUDti+8KErlaYg3ab3MWx2PTNkqRXqfV8sbdONFJgfUPY43B8UiCU8RuTXRQsFjpYzzghSOs6lv8A4SOWDTkVVn0iTZAfYAfr2x842tNK9Ou/xKpgdWFgf9Mn6jpgOhn/AEmo76Kd78266efW+E2rGIY8OywWeVNNz/M3M9+mBPEnivyECr/xanwj+Vf5j+vwxP8AFfHqaT5UGLIsekf4m6nsLd98T/DOP10ql9QqlhqcGJPKxix7YxypUglG3bLbgNPnqLufiYD0qP5QTY9yMUykRfT88KOF8SFZVZSIi9v13+eF/i3xF5ChKZBq1DFz8I/mjkemNTUVZvFydI9xvh2Xqu1OmEp1AY1gX1kEwuwkXJPLCfI8FGS11aNR2PlR5fpCen7TtYNyEnve9pKnRdTTZqrVEIOlgTAbmL3DDfvvtOOn5bM06lNVbapJntqkDCHK+ipQ4ohvEPFlzeXo5ilS0ZhHkofiDhWgTHqU7g/4I3Bxo4HnqmXotqu8DvcmCBP0OKfxJkDQo5mspn0jSLTeNX1v8yeuOfHjjCmssZiZ6nv9dvbGSg5BRpIJ4nTCuNMIWAYLJ0nsCNul8BZbiziZaLzB5/1GBv8AxB6x1GCFBUECJmPkYE374+mhqHUbA/3w5KkTySbGGUzK06vnFFax9Juobk0Xk+/WeWPma4yatSanqJO9+YtPI/dthe+VKgQTbqP1thlU4WBQ84sNLMDpDCV5H2354F1Z1G/h+VUkhpkgHbbeL87Qfng4cIT/ANX/ALf74V8NzuolhEOxVY5BQFH3Y3tl2k+r78A2zqL1qtMeUrU3ZwoI9FpsD0WxE4yzXCw0hXYXjSVFiR1INu/KcNaFdSLwP1ON4VDM3t3xK7bERJF+F100mFLAESASRINoEL8/fG392rgktT1RsIE7XYGbf5Y2AxR1HpKADYct7YxbiKAxBkCYAm3XsMZKp6DTaFWWzR0rqBBYEx25fjh/l6At2EAYk81ngc3TiYOmJtYjV+OKehmV9UkjlIv92LsX4qgJdhOdzlKipLm3RQT8rYgvGWZ8zTSCVESJ9SgT3AJmRfHQMvTpuZWbDfp/TCHxllkNI6KZZ1vIm3W/tg8ltHReyA4V4VJLPuqgkNO9rfq22L/gNf8AgKsTFhPPv9cTnDOMoo0PTsywSD26DDfwnVuBqkI0Em21h8zvgY/sFKyry/osTqfmB+fTGw+YZiE9r/jbGFIqswdRk3xuqVjEAiTz5DFFCRJxfI13pOr+XVMSnpOoEEchINuVh8sRLcDzGYaalSFBK3N/YKABH3Y6Q1UIpZmkKJLsbD2wLWpmqQ3/AA7ch6z7nl7b98LlSGQTZJr+z1SpiowbrCx9I/PCKpwKplcyvmCRsCAbiZDdtjPvi24pxcqClObW1CJ+XfCzhdGozM/lh2AsHb4t+3yvOJp5Y9RKY4XVs35POUvOQUi4cgak0Eg9bnET4+V6ObNUEGnWght+VxPITHvOKuqyAFny5y1VWlCLAnpIOki/6jEf4jzBrpTpC5Iud9KzPXcnn0AwPyXpjFi47R9biQqUURAIVtRIPMLEH64PyXiUqo2IUW/ribXwxWUAK5WeU4Z0vBzKPOq1RTorvPPtbfbGVD0x+/YVxWvm80tMAhKNRxTAPxMZmQOgNu2JHOfwW0EgkH8ek9r4oMl4wzWaVUpZdbehKsFVEWBgc47/ACxt4H4N0uKmZIeqTKi+lSD8tTHpyw3l8f6v8CJyVAlbIMtIMN2IVo5DSRt/pMnscaKbE67HSDBi0AEffik8grXAKiSAZk6YljMCJf4tiTc4PSh5gZfLKayQBpA9NvVBG/p54XLKxPIkqtwTE7/QdI/VsY5enWp6WAWotSVNOdxOx7/hiw4fwVwkFDe0xBtqFum/3/Qmn4aqOYan6e4j5/TA/M30jLIYmmh/gnTGoMhNwfn+GMV4gYF2/wCnFRxvwLBau1MEKCZ32H3nAo4LW5GO0bY55Y+1/kNNM6H/AOHkj0uR1sL25GDH37Y1ZVCXYswkMqMp9xEAWm5vzO0bY2ZWswVqjRsWgdha4N7AbYX1OHLUIpBdCr5bjSbhvWGWezKD73wNoTGOh9SKOBG3bmPzGNdbhNNk0Qsd1BwtyfFsqtMOpCBdNMhgdaTpUK4uVPpXext1GG1CuCWViJBt1giR/T5Y1S2bxInOUdPEEHLUQPoYGKLhNMtWqAmBcz0En+uE3FKX/wAxp92B+Wmf64acIzAGYqTO5Hyw+DsGaoocuw2WyD6nBoUREWwFQpMDFr7Htg4MNt+vbFSEsmuP+EKdRSUAR+RFvkY5YjMpWqZfMqtWQCRM9tj0O8T/AEx1ZHLTaB164Scf8OJXWG+R5g/P9HAyh7QcZemHOtgRgatWKrP6OAPDWccKaNWddKB7jYEdQYwdxQhV8yfgBIHKdhjb1Z1eiZ8UcVcsKNNCQpUvBEEi+n5fjjY3iisFBalc7DUt9uh7jAtPhNSA7/AfVJN99+8/ngUZ1RxBEcgBUC3sBr+I9t0WcTtORVjfozOdq1G/4JJY2Abt2/qcaqWezFM+V5NF1cxpuGnmNRi4F55YtKNdF9SaFIOh7RB6exsZwt/dlrM0NqH22mx2JRT0J+Jue2AeJR2OjJvvoj+NZjM1cu601ZlLwCSCKa7+lj6nO1+QB64AoKKVQUxFSoqQ38qt0J5x0GKxQzVwVU+WnwLsJ6mN8Nclkgt1Sms9EE36k7nE3O1QyWifyFMkqdOpmMwBtyvhP4sz4zT+QmqFMMSYWQQSojptvip45QqsNIqGDuF9P/44S8H4IqPtPfAxmohpXsc+HOFroCaUpqNWkKDaR1NzHQk7RjPOU2psEI2glmHKLkRbfG+qvlkFbj8P1vhgagzVF1+0tx9J+h2w5Rjk77JMka36JCtxRQ6qoJgwI39+cC+LnhALINnQ7EEfiOf3HriI4dwd69Q+XCeadJPNUA9cdyIHeTtJxXZHO0qemhl2JWnbqLb35ySfvxTjjGKJ5/SHyUoFp+dzjJ6sQdwTuMYrXsDfb5Y+0XmxxTQg+VnWCGiIMz0xAZvxAUd0C/CxXfoY6YueIUWanCAMejGJEQRN4xG5nwPrdnNKsCzFiBVSJJm3qFvlibNijN7QcGBZTj606blPVQUk6GEMqhTqKkm6lmSBvJPIjCLgvH2FarXeQKgiBYs+oEgC0AkiSdgOpjCoZ+qs0yzfu5Qg6fUoBbUGPP4oMGLSMEcLyrJVYukhWp2NgV80GQD8eorAAk+rElUHZR8T42/nCiilWbTB1Kq1GPo3WGWANFn5R3Nblcx/DJceb6QZVPjEkSBJmOm/acS4NGtVDMA5DksDpgFgzCNcDkBPRBAO+NlfxTTpOuldZUHTJYwWJLDuBaDjXFcRsU5dIMzi6s8mnamoBv8A5uvuMD5fPBKrE7FjJ9/1tg3g2UqVAa0KGY3kGeW3KLYyznD2pUzVKoQhk3IMTv3iRh8IukkBPV2H08/VYBKfPYxsPnh5laULpBmNyeZxP8H4qjBgSQzAg8iO47e2GiSpAPw9v64qcZQdSEJqS0NlOPjrIxroERYQNvfG7BIFk/ncsadUVYn7MjeCecbj7x9cD5o/vNfyRIp0oaoYsTuFn5/qMN+MUjokRa9ziA4/xx/UgLBSYPpudhuOWEt8XQxWw7xl4opsRSRhop3YjYxyB6DHM+KcbL16r0wYYBQDvEAT92DuMVkTy0YEqf4lQbEgGw9v6jC/h+V8x9UASZPQDpgZS1bLcEadj3wtwipmqgatUOgCNOoy0degGLbiFYa1pKsBBupIt0jaPfGrhgytGnrhAQLQfv354muC16qzrkg7drn8sRZJtooX5MtcpSUfD9cE1K2kWwoyXF1FmiZ5nljVxDj9PzF9WkSAfnhUdxO4tsocjkr6m+mJ7ip8jMQI0tt2/wB5+44dcS8R0cvR1g6rSAOeOV8Z8ZPWrh2QqswPnuPaPvvzxS8aaSj2Zju7fR1QgOgM3tGNHCHKZkA+kMII6nrgXggcQFlhAIPuOeHIyo1SVupnuPbAwdtMGdK0cf4p41fK1q9NJRld6Q66Z+nID54tfAT1P3YNUts0nna/LYf1wh/bX4QH8PPUl+IhaoA5/Zb5/CfYYqvC2XIydNq5lqkKAfsrcx+P1xdJKlRHKWi54dmg9NWB9JEr3HXAFTPGg58xW0yYdRIjvG0YT8Fo5nLzTjXRAlCSARf4e4/Cd+lFSzQNjz3Bwd8lrsmaDKNYMJW4Oxxj+8f4W+mB8qgUaRAAJj26YID/AOLBmUfnDI8VrVKFUK7ToIUA7jUgiYkEXO8TPW7XJqxUEQAxBYmSTG0k3O7WB6TfG1colLzEp/8ACZgSGAkkXv2nYdhODcqgO5O36/PHmTkk9HoYsPLcjZWqgsWCqk/yj+/6gdMZ5B6VMmoylm2HQTzvz6Y2AKBe+NT59VIBgCYxl+yxQS0VnD+PnSBELyt+GCeNcSUZPMSf+W33iB95GE+XzqOvIbR+WFnipnGXZZ9LbRzggwfuPywUcrTomyY02E8MziuUJ2Yifnb8DgnJcXqUT6WMc1JsT+XuMTHC8zCJ00ofuGGWbr/xKkf+o301HH2Kgpaf0fMtuLdfZe8K8QK7Bag0EgFTMqZEj23G+HqVhuTzxzSq4hOf8MT9T+UDB+Vzzq6MGgvE8wblCSO8E++IcniLuJRDyH1Ius2w0Ek2GIbjLL8UhiZ0iw2Unfly+uNnEvENVkaiQJhgGTckA2jmTFu8Yim4rrqU6ZmCCW1CDJsNt+R+nTHnT8bI5qNFkMsVGyP4/nqtesWAJIXTA5wZ9I7bc+s3wx4JSNQgTE7k8v74dUeE0l8xdEVIPlsDCgyCLQbcsAZqjWpa9IALXaLgTIJEcpvI/mxvlYHGF1Q/xcycuNn3ilTSsUiWCn1GLG8W/HFV4N44nl+XUXUwEienPE3wSkQpFRdQKGL2JjacA8GzhRgTvz/X0x5fppHpaZ1ladCtJIX88B1PCmWqbhu14/tgLhddGJlWBiZBj7sNqdGmRBd1iSB177XwpV9AtcTEeH8rSA1nWBZUJtjnvjOggZlUKFJkADa1hi6dKYlpZjeJ/XLELxAjN5nywSEBlz0XkB3wzG+UlSNuk2y48M8QAp5eTZqa/MgQfnb7sVtQ7H5Y5JxHjtOi/lpZBMD+RoiVvsYuOvzw48MeLqtSoqP6hsLWnl+r4Ym4PfQpx5KzotbKrWpPTe6sCDiZzfEUru9FYC5dTqK/zwBH+mfr7YoMpWGsX3xNpw2nl8xnGG9VwxJ5KVDn7/wGHN80STVFBkszNEHYrAI6RjPL6RETFyJNxfYdsI+AVy1OqOpaB8gcCeHeOawQ506GgzyN7fXDIy6sVQ8q58rVYNdCPSejCxU/j9cbRxMdfw/rhT4mr6cnXrISCqTbqGBn5CQe2I+h47cqp8mZAvB6YJtoJRtCajW1dNp+eGWSEidhN5xOJmxOlRJMWEn8MH5bM1J06SCLer0x2g3xBPG3o9ZSUWU7aVUyB+X++J/P0/3klUEKgLM5Jgf36DnPS+GuT4DVqo5NQSAIQSJB/wAR5ew/GcEmmrIKawqi7oO32Z53uTvbDoYq2yfJl9Im6mWzGXorUFQVAZJXTDBQRcdQZ7c/fGnPeIDWQeoEICfmRz58sWiZYVWIRT6hpLtsBsQoFgO5xy/jPD9LEE6XBKmN5uCD1w6PjLJtdk0vJcHUihepoop/lXb/ACjB9StNRzP2m/E4wrZAHQvI6VgfIRhQ+aKOZgSSdut98fTr8Xfqjw9yTKwvHPkPw/vja2cP8ISLL/72OF9KtqBH8wt9PznA1PNQ6qekD78c31ZyXaKXN1wawadAdlfqFJNyPYzhFx+ijVfMRQPLqwQdtJMEfImR0nBtVyyMBusn/SRJ+hv7E9MA8RrqHYP6VqqpJ5AkQf8AuB+mF16YfqxqMlXbQ6oWpxBPlgjsZA+uNjhHA10VJGxWUYH/AE2PzGFXAM5UeVQsHWdWloBtMzYGdxg3L52tRqadVRQ8sLsJ6+8TPzxsoKSadNMBScXoU5muySkRqnSR9q3L/EOnO+FKZdgCAPcx+oxd5un5iaa1INqgqxUh9XIqwgk9749keDOzQysLCWKwG+ZFj2+mPm/N8N4bljWj3PE8tZPxn2KeF5koLEgxvy3/AAPfDNvEdRR6zte/T+mB/EFAUlmYPPviO4lxhiQi/Fz5wPlv2x5+GEsr4xL5yilyfQ84n4naq3lKwDEExzgD9QMCav3WmAol3APck8zhT4aoI+cr1APSgK7yZ2JJ/wBUfLC88Z1V6ROwIkTzB59sem/F+JJEcc3yN/QB6q1ZqfOSDzi9zjoXgulUeqlKDqpt6miwGneetxhX4NyxFavU9MvIcx/MfhXpMxbrGOueGuELQpkhYLnUfeI+gAjCMiU3xD58VZuyuR0Ekj7RIPvywFxUpUrmm03pwI6mZ+YAw0zecCDUx9Iv/SOpxJ5DiyPmNIUs/wDzTyRt9HbSsT3MYFVF8EKlbVs38PVsq+moVK/YYbkcwR1tyn7sFZhUY1HA9TqBB7XmNwxsDfkOc4F8T0gKauxI0uIYfEAbR3EwY7Y+NnVelKPdIkQQSvXrh3WhNez3HaBOTCv6QXpqRvqUsBpPUHnh4nHqFICmZGgaLKYtb8sRXHOLHzKYJhEGvU0QDI0i+53+uNz8VRyWNSlLXPqbc36Y75H6McSDy1AioabyipyMwO0DaZ54bUkphlBIAhWLgyTJtvzHOJ/HGujxqjXVq7stK8aIl3kbxH39jgLiHidBTgiEBimy/EtjyB2vflgGnRTGW7ZQZHi1JHceUx7lTHvJFvoMFZqkCJpVDT57BgT7H8R9MQmW8VC3q1H3IJJ/mnf2FsbaXjdFsZF/l/bGcZropuDG+fz2dQwapKAiRThZHeADiY8QM7VlMN6iJkyZ6zucM814mSolmWQPlvOE9fiDkTP3/d7YLDOcZ2xebHCUaReU60VKdTdfS1r+oCQO0m3+2A14IagZdMwbEbxiYoZx67KtAVBUMSCfQOp7ibxGK3gfhfPuxJzAVR9lkkH2BIMfPHtPzcUHUn/6eN/SZJdGh/D9ekR5MHSBKMQJMXILR9MN62Sp1aVI1aVajUWSKigEEkyZFgQPfB7ZTP0Z10RVQfapnXb/AO29x8pxuynFRvp7E0zoYe67T2IGGQnHJqLAlCUHckAJwZmlqdRJ5h/RPtMieW+GOb4OtSmpzNPSgJAj1LJE2KnUqyNpIk2x9zWfJBAIIOzBdJYdGC2Pz2PvfVTNSmBUUwrWMXE7lWBtPYi/KcOab7E8kjRk8uKP/AWnUU20ai1pmCCQxHOCInbGnN0qdYprDUCjSrLLBT3UmYMXg/LG+tTV0LppDrdlixEwWU7iDEqZjcWsMafFAgiqoZD6WLCSoNtSmJkb/ljaVHbsWcSo12lWYNzUhiD2YTIPvjXQ8SV0RqVbVrAVxJN11WZfaDf3wQzs1VEDbkhbWmJ+8jAuap69NSQjUgYLTF1BIMSYk9OuOaQSTRv4pn6lSm1XT5jKohR9rYTHM3v7TiapZc5ZddUg5h1ISkp2LbMY6E/QfSw4tRy9PJIlKoCSBUqMIMagIg3KxYADqdzid8P8FDVzX0ED/lruxtdjN5PTEGHx8alKcPb/AMFeTNNxUZ+v+w/g3Bhl8qJMvX1t3KqD6v8AUxP0GOVU84S4ixJ36Y6zw3OpXrVajE+XTBpIFF7epjcgQWt7LiK8DeCKmbzMwRRptLN8/hHc/djvIqKV/ub49tv+x0n9nHAPQGay2Kg8+/6/LHRK+YAsPkMBUMkKaBF9IG557fjia8aeNKWRoGL1WBCrN56n23jHj7T0eh2wfxf4u8kM6kal/h0V/mrMIDeyfF9OuFfhXJ+Uqi8eqWn1FpDMzfX78c/zCZmvWp1ah3h0SfhDaiDHKYnrcHFb4d8SMoVXuGt3E2seXW2FKDh+p7fZ09/p6OjVqSuYMNIDQ21xa3PbphB4i8WU6AakgD1DYz8Kxv7/AO+BuP8AibykVlqKKgkBbEwQIsCYCkzPuB351xLiBVHqNJYggHb1Hc/fEDrh+2qQEIe2BcR4xUzVca3LiRF7AAXgCANtvbG05xv5Bjd4e8C5yrSbMCkwSnTaouq3mabwo3P0vjcq1iAdpvGhbdsZlSVIZFplRw/wBQz9DzCHy9S0KGDWi1okfXANH9nirValUoV6gAOl1CoCNMzqaTI5dY746IlFRIoqgYj+XSfqBOCuE8OCFmgB39Tmftc4kWGA+VoTx2cuz/7Jn8jzaNf0RJSqpRwOc7qQN52jCv8A+EWY8panmIFIJ1ahpgb31SOlxjvZWBaB8rYF/c2dffYHl7b/AEwz+oa0gfj+z825jwrVVAyguLk6RIABiZBMja+NGRafQdwZH6/W+O7cW4QS0vSQlRZisn3HKNsRHiH9nTMWemBTb4tI+GY5SZ+RGMWdS1INLi9Grw3n1olTpE2OOtcNr+aoaBOOBZepVS1RYgb8iPyx0Dwx43CKRc9SoBj3iY98T1wlb6LHU467OjnOhSA2x54nfGlNU8vMLEMy06ncH4W9wbex7YFpeLFqEq8aTt/vOJ7xp4mRqa0aZkKwdjPSYH3z9MUYfIammhGXByi0xtlc7T9SPtciNw0WjsdiPbpgI8WEW+EgTf6fffE2viOmGBB+0J+v9MeyPEVamsXMbASdx+r4+h+Vcn/B4qxNJfyOV4mQwaBvB7jYg+4P4Y259l0krOknSJ5FeXexsf6Yz4dwim7DVVKrMjUpEwZA5xe2+2FpoMrtQZgIXVJuNUmIbaWXbrjpT/K/2DjBVRm9YRSqg2pq5Y9CsgfONJjHuK8VFKg1ZhC1XBUdiTb7jblhNxBi9JMvTIFFqw3PqaYk/wCWB8zHTFNX4XRzGjKswmmQ6oJJYxtAEBbwZIjCpZVFOUv4GKDk0ooE4Nw41H82oi6d1p8usmOZ/XYjxTxCnl5NKboGCgyyMSRptcmRI7XxQ0+F0FIp1cwisRamh9XyM6ifaMDt4IUQXLFdypY7cgY3688SZPPxwX42Oh4k5P8ALQk8D5R69E0RSMFY84kiJkEgTDN91sdJ4Vw2nlKCUlgBVgmN+p+eBOGZhKKRGkDrExjnH7Tf2ih/4GWaTcORNu3c/wBsQ/NLM/8AdFSxRx/72NvGn7TKdN/JoNqc2JUatN+25PTHJfEvEjUqLqVw0SzVPiadj2EbAYP8AtT/AHlmqCWC+nbcmCb/AKvi18XcKy1eiDUVaLL8LnVPseq/gTi3H4yS5eybJ5D/AE1oK4NnKS5ujWY+lgFuOekKJ7QBthJmfDuaWpmKwoutJC5RisK3qtHW3TpiQyeeq06yI8VAhA0g6gQNvh3GOw+G+MNVSp5+Z9IVloUSIJFzLcyQPTBi4xHKHHsoUvaOd08gxOqowMyTO/XlbB/As9SGZIZAQhAQPcTuSRt9ZwHns3TUlVEtqIAm4E++2E1NtNZtUj1AyO/+5wtJyTHs654M8SnMedTqVCAVb08wCD8Mdr/LHz/4ZTcZix2tiA8P55qWbp6W0l/RPSTuew59pxQ5nP11dl8pvSxFgYsYtFowmTqrBcWnoo+HcGal61qM7GxLsYN+W+nDGn4gB1UtbeaIkRsJiZuN4549j2IYSbu36OW+zzcQq/CjupB9U6WBkSI1CR1+72JqeImpGNBjcmQY685P0x7HsFDLL7NlFBicVNWnIAhtj/YxgbO8MaoZYjVsGAO3K0xacfMexQpOSpimqJXiPgBX+Mhr2uwF56NbriC4p4BrUWZqLklWIgGCIEm5IkRj5j2OhllGVLoKk+xR/wCdCluV7yOXzwEnn1H8skaja8X7Y+49j04U30hM20uw9uCvRcLm1dQYM02Q29j/AFxc8IzOSJCooJI20lTy5i049j2KYO30Ru6D+IcQoUE1gnQLFSJYE7QwEMPeD7457xrjFXMOdKmnTMBoYSQDubi/bHsewUssrcQ4wj2N8lWy9Mp5dOs1QDSXqlSAOWlQ1udvvw/bxA6L/Cpt5tQANU9AKqLlVvudr2G99sex7E2R82ovr6Gw/FOS7GHBeHGgr5taP8VoFNWcNHItJPM/OByw84Wc5TSrVrgPU1QiArY2BvMbSLzEHecex7ELXJtsp5tKhN+07M5haFFacoah/iNIm5kL9246Y422VdtLaQdZIBteN/xx7HsV+Oko6EZJNsc+Bg4zHpgAowM9AVPLnjpHEEc0mCqtQkXD2H+Xv05DHsex6WP9LIsnaOTZ1QKyEJ5Sn4YIJsxBNt7zvfHWPBQqebVVaFOo5H8Sq0AqCu685MyR2+ePuPY87Ppouh+kleL8MzLVK3l0abQSzVPQGC7wCfV9MIUpFcxA3IHpO02/3+ePY9hUP0L+B7e2MaCsK9Mzs4B+u3z2xa5igmtor1kEn0CDpv8ADPONsex7EmTpDJdn/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2" name="Picture 6" descr="http://2.bp.blogspot.com/-Yjo1ntP9Dag/T756TU41bII/AAAAAAAAAfk/zVsWcxx7SQs/s1600/buen-samaritan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780929"/>
            <a:ext cx="2478782" cy="144016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572000" y="2806944"/>
            <a:ext cx="1944216" cy="3693319"/>
          </a:xfrm>
          <a:prstGeom prst="rect">
            <a:avLst/>
          </a:prstGeom>
        </p:spPr>
        <p:txBody>
          <a:bodyPr wrap="square">
            <a:spAutoFit/>
          </a:bodyPr>
          <a:lstStyle/>
          <a:p>
            <a:pPr algn="ctr"/>
            <a:endParaRPr lang="es-CO" sz="2400" dirty="0" smtClean="0"/>
          </a:p>
          <a:p>
            <a:pPr algn="ctr"/>
            <a:r>
              <a:rPr lang="es-CO" sz="2400" i="1" dirty="0" smtClean="0">
                <a:solidFill>
                  <a:srgbClr val="FF0000"/>
                </a:solidFill>
              </a:rPr>
              <a:t>Aprendamos: </a:t>
            </a:r>
          </a:p>
          <a:p>
            <a:pPr algn="ctr"/>
            <a:r>
              <a:rPr lang="es-CO" sz="2400" i="1" dirty="0" smtClean="0">
                <a:solidFill>
                  <a:srgbClr val="FF0000"/>
                </a:solidFill>
              </a:rPr>
              <a:t>El </a:t>
            </a:r>
            <a:r>
              <a:rPr lang="es-CO" sz="2400" i="1" dirty="0">
                <a:solidFill>
                  <a:srgbClr val="FF0000"/>
                </a:solidFill>
              </a:rPr>
              <a:t>samaritano ayudó al Judío, y los niños de diferente color </a:t>
            </a:r>
            <a:r>
              <a:rPr lang="es-CO" sz="2400" i="1" dirty="0" smtClean="0">
                <a:solidFill>
                  <a:srgbClr val="FF0000"/>
                </a:solidFill>
              </a:rPr>
              <a:t>cogidos </a:t>
            </a:r>
            <a:r>
              <a:rPr lang="es-CO" sz="2400" i="1" dirty="0">
                <a:solidFill>
                  <a:srgbClr val="FF0000"/>
                </a:solidFill>
              </a:rPr>
              <a:t>de la mano.</a:t>
            </a:r>
          </a:p>
          <a:p>
            <a:endParaRPr lang="es-CO" dirty="0"/>
          </a:p>
        </p:txBody>
      </p:sp>
    </p:spTree>
    <p:extLst>
      <p:ext uri="{BB962C8B-B14F-4D97-AF65-F5344CB8AC3E}">
        <p14:creationId xmlns:p14="http://schemas.microsoft.com/office/powerpoint/2010/main" val="1678339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4102"/>
                                        </p:tgtEl>
                                        <p:attrNameLst>
                                          <p:attrName>style.visibility</p:attrName>
                                        </p:attrNameLst>
                                      </p:cBhvr>
                                      <p:to>
                                        <p:strVal val="visible"/>
                                      </p:to>
                                    </p:set>
                                    <p:anim calcmode="lin" valueType="num">
                                      <p:cBhvr>
                                        <p:cTn id="31" dur="1000" fill="hold"/>
                                        <p:tgtEl>
                                          <p:spTgt spid="4102"/>
                                        </p:tgtEl>
                                        <p:attrNameLst>
                                          <p:attrName>ppt_w</p:attrName>
                                        </p:attrNameLst>
                                      </p:cBhvr>
                                      <p:tavLst>
                                        <p:tav tm="0">
                                          <p:val>
                                            <p:fltVal val="0"/>
                                          </p:val>
                                        </p:tav>
                                        <p:tav tm="100000">
                                          <p:val>
                                            <p:strVal val="#ppt_w"/>
                                          </p:val>
                                        </p:tav>
                                      </p:tavLst>
                                    </p:anim>
                                    <p:anim calcmode="lin" valueType="num">
                                      <p:cBhvr>
                                        <p:cTn id="32" dur="1000" fill="hold"/>
                                        <p:tgtEl>
                                          <p:spTgt spid="4102"/>
                                        </p:tgtEl>
                                        <p:attrNameLst>
                                          <p:attrName>ppt_h</p:attrName>
                                        </p:attrNameLst>
                                      </p:cBhvr>
                                      <p:tavLst>
                                        <p:tav tm="0">
                                          <p:val>
                                            <p:fltVal val="0"/>
                                          </p:val>
                                        </p:tav>
                                        <p:tav tm="100000">
                                          <p:val>
                                            <p:strVal val="#ppt_h"/>
                                          </p:val>
                                        </p:tav>
                                      </p:tavLst>
                                    </p:anim>
                                    <p:anim calcmode="lin" valueType="num">
                                      <p:cBhvr>
                                        <p:cTn id="33" dur="1000" fill="hold"/>
                                        <p:tgtEl>
                                          <p:spTgt spid="4102"/>
                                        </p:tgtEl>
                                        <p:attrNameLst>
                                          <p:attrName>style.rotation</p:attrName>
                                        </p:attrNameLst>
                                      </p:cBhvr>
                                      <p:tavLst>
                                        <p:tav tm="0">
                                          <p:val>
                                            <p:fltVal val="90"/>
                                          </p:val>
                                        </p:tav>
                                        <p:tav tm="100000">
                                          <p:val>
                                            <p:fltVal val="0"/>
                                          </p:val>
                                        </p:tav>
                                      </p:tavLst>
                                    </p:anim>
                                    <p:animEffect transition="in" filter="fade">
                                      <p:cBhvr>
                                        <p:cTn id="34" dur="1000"/>
                                        <p:tgtEl>
                                          <p:spTgt spid="4102"/>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4098"/>
                                        </p:tgtEl>
                                        <p:attrNameLst>
                                          <p:attrName>style.visibility</p:attrName>
                                        </p:attrNameLst>
                                      </p:cBhvr>
                                      <p:to>
                                        <p:strVal val="visible"/>
                                      </p:to>
                                    </p:set>
                                    <p:anim calcmode="lin" valueType="num">
                                      <p:cBhvr>
                                        <p:cTn id="39" dur="1000" fill="hold"/>
                                        <p:tgtEl>
                                          <p:spTgt spid="4098"/>
                                        </p:tgtEl>
                                        <p:attrNameLst>
                                          <p:attrName>ppt_w</p:attrName>
                                        </p:attrNameLst>
                                      </p:cBhvr>
                                      <p:tavLst>
                                        <p:tav tm="0">
                                          <p:val>
                                            <p:fltVal val="0"/>
                                          </p:val>
                                        </p:tav>
                                        <p:tav tm="100000">
                                          <p:val>
                                            <p:strVal val="#ppt_w"/>
                                          </p:val>
                                        </p:tav>
                                      </p:tavLst>
                                    </p:anim>
                                    <p:anim calcmode="lin" valueType="num">
                                      <p:cBhvr>
                                        <p:cTn id="40" dur="1000" fill="hold"/>
                                        <p:tgtEl>
                                          <p:spTgt spid="4098"/>
                                        </p:tgtEl>
                                        <p:attrNameLst>
                                          <p:attrName>ppt_h</p:attrName>
                                        </p:attrNameLst>
                                      </p:cBhvr>
                                      <p:tavLst>
                                        <p:tav tm="0">
                                          <p:val>
                                            <p:fltVal val="0"/>
                                          </p:val>
                                        </p:tav>
                                        <p:tav tm="100000">
                                          <p:val>
                                            <p:strVal val="#ppt_h"/>
                                          </p:val>
                                        </p:tav>
                                      </p:tavLst>
                                    </p:anim>
                                    <p:anim calcmode="lin" valueType="num">
                                      <p:cBhvr>
                                        <p:cTn id="41" dur="1000" fill="hold"/>
                                        <p:tgtEl>
                                          <p:spTgt spid="4098"/>
                                        </p:tgtEl>
                                        <p:attrNameLst>
                                          <p:attrName>style.rotation</p:attrName>
                                        </p:attrNameLst>
                                      </p:cBhvr>
                                      <p:tavLst>
                                        <p:tav tm="0">
                                          <p:val>
                                            <p:fltVal val="90"/>
                                          </p:val>
                                        </p:tav>
                                        <p:tav tm="100000">
                                          <p:val>
                                            <p:fltVal val="0"/>
                                          </p:val>
                                        </p:tav>
                                      </p:tavLst>
                                    </p:anim>
                                    <p:animEffect transition="in" filter="fade">
                                      <p:cBhvr>
                                        <p:cTn id="42" dur="1000"/>
                                        <p:tgtEl>
                                          <p:spTgt spid="4098"/>
                                        </p:tgtEl>
                                      </p:cBhvr>
                                    </p:animEffect>
                                  </p:childTnLst>
                                </p:cTn>
                              </p:par>
                            </p:childTnLst>
                          </p:cTn>
                        </p:par>
                      </p:childTnLst>
                    </p:cTn>
                  </p:par>
                  <p:par>
                    <p:cTn id="43" fill="hold">
                      <p:stCondLst>
                        <p:cond delay="indefinite"/>
                      </p:stCondLst>
                      <p:childTnLst>
                        <p:par>
                          <p:cTn id="44" fill="hold">
                            <p:stCondLst>
                              <p:cond delay="0"/>
                            </p:stCondLst>
                            <p:childTnLst>
                              <p:par>
                                <p:cTn id="45" presetID="45" presetClass="entr" presetSubtype="0" fill="hold" grpId="0"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2000"/>
                                        <p:tgtEl>
                                          <p:spTgt spid="6"/>
                                        </p:tgtEl>
                                      </p:cBhvr>
                                    </p:animEffect>
                                    <p:anim calcmode="lin" valueType="num">
                                      <p:cBhvr>
                                        <p:cTn id="48" dur="2000" fill="hold"/>
                                        <p:tgtEl>
                                          <p:spTgt spid="6"/>
                                        </p:tgtEl>
                                        <p:attrNameLst>
                                          <p:attrName>ppt_w</p:attrName>
                                        </p:attrNameLst>
                                      </p:cBhvr>
                                      <p:tavLst>
                                        <p:tav tm="0" fmla="#ppt_w*sin(2.5*pi*$)">
                                          <p:val>
                                            <p:fltVal val="0"/>
                                          </p:val>
                                        </p:tav>
                                        <p:tav tm="100000">
                                          <p:val>
                                            <p:fltVal val="1"/>
                                          </p:val>
                                        </p:tav>
                                      </p:tavLst>
                                    </p:anim>
                                    <p:anim calcmode="lin" valueType="num">
                                      <p:cBhvr>
                                        <p:cTn id="4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712968" cy="6336704"/>
          </a:xfrm>
        </p:spPr>
        <p:txBody>
          <a:bodyPr>
            <a:normAutofit fontScale="92500" lnSpcReduction="20000"/>
          </a:bodyPr>
          <a:lstStyle/>
          <a:p>
            <a:pPr marL="0" indent="0" algn="ctr">
              <a:buNone/>
            </a:pPr>
            <a:r>
              <a:rPr lang="es-CO" b="1" dirty="0" smtClean="0"/>
              <a:t>Tercero: </a:t>
            </a:r>
            <a:r>
              <a:rPr lang="es-CO" b="1" u="sng" dirty="0" smtClean="0"/>
              <a:t>Una </a:t>
            </a:r>
            <a:r>
              <a:rPr lang="es-CO" b="1" u="sng" dirty="0"/>
              <a:t>bendición para la Iglesia</a:t>
            </a:r>
            <a:r>
              <a:rPr lang="es-CO" dirty="0" smtClean="0"/>
              <a:t>:</a:t>
            </a:r>
          </a:p>
          <a:p>
            <a:pPr marL="0" indent="0" algn="ctr">
              <a:buNone/>
            </a:pPr>
            <a:r>
              <a:rPr lang="es-CO" dirty="0" smtClean="0"/>
              <a:t> </a:t>
            </a:r>
            <a:r>
              <a:rPr lang="es-CO" dirty="0"/>
              <a:t>La adopción del plan bíblico de mayordomía es indispensable para la iglesia. </a:t>
            </a:r>
            <a:endParaRPr lang="es-CO" dirty="0" smtClean="0"/>
          </a:p>
          <a:p>
            <a:pPr marL="0" indent="0" algn="ctr">
              <a:buNone/>
            </a:pPr>
            <a:r>
              <a:rPr lang="es-CO" dirty="0" smtClean="0"/>
              <a:t>La </a:t>
            </a:r>
            <a:r>
              <a:rPr lang="es-CO" dirty="0"/>
              <a:t>participación continua de sus miembros en el acto de dar es como el ejercicio: </a:t>
            </a:r>
            <a:r>
              <a:rPr lang="es-CO" i="1" dirty="0">
                <a:latin typeface="Agency FB" pitchFamily="34" charset="0"/>
              </a:rPr>
              <a:t>fortalece el cuerpo de la iglesia, y le permite participar en compartir las bendiciones que Cristo le ha concedido, lista para responder a cualesquiera necesidades se presenten en la causa de Dios.</a:t>
            </a:r>
            <a:r>
              <a:rPr lang="es-CO" dirty="0"/>
              <a:t/>
            </a:r>
            <a:br>
              <a:rPr lang="es-CO" dirty="0"/>
            </a:br>
            <a:r>
              <a:rPr lang="es-CO" dirty="0"/>
              <a:t>En vista de que Cristo nos asegura que volverá cuando se haya proclamado el evangelio del reino</a:t>
            </a:r>
            <a:r>
              <a:rPr lang="es-CO" dirty="0">
                <a:solidFill>
                  <a:srgbClr val="FF0000"/>
                </a:solidFill>
              </a:rPr>
              <a:t> </a:t>
            </a:r>
            <a:r>
              <a:rPr lang="es-CO" dirty="0" smtClean="0">
                <a:solidFill>
                  <a:srgbClr val="FF0000"/>
                </a:solidFill>
              </a:rPr>
              <a:t>(Lea Mat.24:14</a:t>
            </a:r>
            <a:r>
              <a:rPr lang="es-CO" dirty="0">
                <a:solidFill>
                  <a:srgbClr val="FF0000"/>
                </a:solidFill>
              </a:rPr>
              <a:t>)</a:t>
            </a:r>
            <a:r>
              <a:rPr lang="es-CO" dirty="0"/>
              <a:t>, todos estamos invitados a ser mayordomos y colaboradores con él. </a:t>
            </a:r>
            <a:endParaRPr lang="es-CO" dirty="0" smtClean="0"/>
          </a:p>
          <a:p>
            <a:pPr marL="0" indent="0" algn="ctr">
              <a:buNone/>
            </a:pPr>
            <a:r>
              <a:rPr lang="es-CO" i="1" dirty="0" smtClean="0">
                <a:latin typeface="Agency FB" pitchFamily="34" charset="0"/>
              </a:rPr>
              <a:t>De </a:t>
            </a:r>
            <a:r>
              <a:rPr lang="es-CO" i="1" dirty="0">
                <a:latin typeface="Agency FB" pitchFamily="34" charset="0"/>
              </a:rPr>
              <a:t>este modo, el testimonio de la iglesia será una poderosa bendición para el mundo, y sus fieles administradores se regocijarán al ver que las bendiciones del Evangelio se extienden a la vida de sus semejantes</a:t>
            </a:r>
            <a:r>
              <a:rPr lang="es-CO" i="1" dirty="0" smtClean="0">
                <a:latin typeface="Agency FB" pitchFamily="34" charset="0"/>
              </a:rPr>
              <a:t>. </a:t>
            </a:r>
            <a:endParaRPr lang="es-CO" i="1" dirty="0">
              <a:latin typeface="Agency FB" pitchFamily="34" charset="0"/>
            </a:endParaRPr>
          </a:p>
        </p:txBody>
      </p:sp>
    </p:spTree>
    <p:extLst>
      <p:ext uri="{BB962C8B-B14F-4D97-AF65-F5344CB8AC3E}">
        <p14:creationId xmlns:p14="http://schemas.microsoft.com/office/powerpoint/2010/main" val="1941256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¿Para algunos, la pobreza será una excusa para no ofrendar?</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2620888"/>
          </a:xfrm>
        </p:spPr>
        <p:txBody>
          <a:bodyPr>
            <a:normAutofit fontScale="85000" lnSpcReduction="10000"/>
          </a:bodyPr>
          <a:lstStyle/>
          <a:p>
            <a:pPr marL="0" indent="0" algn="ctr">
              <a:buNone/>
            </a:pPr>
            <a:r>
              <a:rPr lang="es-CO" dirty="0" smtClean="0"/>
              <a:t>Según nuestra manera de pensar sí, pero, ¿Qué piensa Dios?  </a:t>
            </a:r>
            <a:r>
              <a:rPr lang="es-CO" dirty="0" smtClean="0">
                <a:solidFill>
                  <a:srgbClr val="FF0000"/>
                </a:solidFill>
              </a:rPr>
              <a:t>Lease Marcos 12:41-44.</a:t>
            </a:r>
          </a:p>
          <a:p>
            <a:pPr marL="0" indent="0" algn="ctr">
              <a:buNone/>
            </a:pPr>
            <a:r>
              <a:rPr lang="es-CO" dirty="0"/>
              <a:t>Estando Jesús sentado frente al arca del tesoro, observaba cómo el pueblo echaba dinero en el arca. Muchos ricos echaban mucho, </a:t>
            </a:r>
            <a:r>
              <a:rPr lang="es-CO" b="1" baseline="30000" dirty="0" smtClean="0"/>
              <a:t>42 </a:t>
            </a:r>
            <a:r>
              <a:rPr lang="es-CO" dirty="0"/>
              <a:t>y una viuda pobre vino y echó dos blancas, que equivalen a un cuadrante. </a:t>
            </a:r>
          </a:p>
        </p:txBody>
      </p:sp>
      <p:sp>
        <p:nvSpPr>
          <p:cNvPr id="4" name="3 Rectángulo"/>
          <p:cNvSpPr/>
          <p:nvPr/>
        </p:nvSpPr>
        <p:spPr>
          <a:xfrm>
            <a:off x="395536" y="4293096"/>
            <a:ext cx="6048672" cy="2246769"/>
          </a:xfrm>
          <a:prstGeom prst="rect">
            <a:avLst/>
          </a:prstGeom>
        </p:spPr>
        <p:txBody>
          <a:bodyPr wrap="square">
            <a:spAutoFit/>
          </a:bodyPr>
          <a:lstStyle/>
          <a:p>
            <a:pPr algn="ctr"/>
            <a:r>
              <a:rPr lang="es-CO" sz="2800" b="1" baseline="30000" dirty="0"/>
              <a:t>43 </a:t>
            </a:r>
            <a:r>
              <a:rPr lang="es-CO" sz="2800" dirty="0"/>
              <a:t>El llamó a sus discípulos y les dijo: «</a:t>
            </a:r>
            <a:r>
              <a:rPr lang="es-CO" sz="2800" i="1" dirty="0">
                <a:latin typeface="Agency FB" pitchFamily="34" charset="0"/>
              </a:rPr>
              <a:t>De cierto os digo que esta viuda pobre echó más que todos los que echaron en el arca. </a:t>
            </a:r>
            <a:r>
              <a:rPr lang="es-CO" sz="2800" b="1" i="1" baseline="30000" dirty="0">
                <a:latin typeface="Agency FB" pitchFamily="34" charset="0"/>
              </a:rPr>
              <a:t>44 </a:t>
            </a:r>
            <a:r>
              <a:rPr lang="es-CO" sz="2800" i="1" dirty="0">
                <a:latin typeface="Agency FB" pitchFamily="34" charset="0"/>
              </a:rPr>
              <a:t>Porque todos han echado de su abundancia; pero ésta, de su pobreza, echó todo lo que tenía, todo su sustento</a:t>
            </a:r>
            <a:r>
              <a:rPr lang="es-CO" sz="2800" dirty="0"/>
              <a:t>».</a:t>
            </a:r>
            <a:endParaRPr lang="es-CO" sz="2800" dirty="0">
              <a:solidFill>
                <a:srgbClr val="FF0000"/>
              </a:solidFill>
            </a:endParaRPr>
          </a:p>
        </p:txBody>
      </p:sp>
      <p:sp>
        <p:nvSpPr>
          <p:cNvPr id="5" name="AutoShape 4" descr="data:image/jpeg;base64,/9j/4AAQSkZJRgABAQAAAQABAAD/2wCEAAkGBhQSERUUExQUFBUWGBoXFxUWGBcXGBgcGBYXGBgVGBgXHCYeGBkjGxUVHy8gJCcpLCwsFR8xNTAqNSYrLCkBCQoKDgwOGg8PGiwkHyQtLCksKSwpLCwsKSwsKSwsLCksLCwpKSwsKSksKSwsLCwsLCksLCwsLCkpLCksKSksLP/AABEIAMIBAwMBIgACEQEDEQH/xAAcAAACAgMBAQAAAAAAAAAAAAAABgQFAgMHAQj/xABJEAACAQIDBAcEBAsFCAMAAAABAhEAAwQSIQUGMUETIlFhcYGRMqGxwRRCstEHIzNSYnJ0grPh8CQ0kqLCFUNjc4Oj0vE1U2T/xAAZAQACAwEAAAAAAAAAAAAAAAAAAwECBAX/xAAnEQACAgICAQMEAwEAAAAAAAAAAQIRAxIhMUEyUXEEEyJhFCOxkf/aAAwDAQACEQMRAD8A7jRRRQBhevKilmIVVEliQAAOJJOgFVGyN9MHirht2MRbuONcoJmBxIkCfKkf8N23mVLODtnW6c7gcwCFRO+Xk/uCkl9zmw+EXFW8Qi4pHLFUcaZFBhSONxdSe0NHZKpZNXQ2OPZWfRFFQ9j43psPauxHSW0eOzOoaPfUymigooooAKKKKACiiigAooooAKKKKACiiigAooooAKKKKACsTXprE1DA8miaW9q71rbcpoCpEz5z8KstkbYW+pKkEj2gOU0vYZXFlg2taXNZCo1/GqntRJ1ju7f67ao2CPHbWvTcjWsRi0cEqwPyqq2jtYWhBBJPADU6mOHOlIZRbMZrEd1VWyttrfLgAgrxkEf1qDU+9fyjT/1FQgpkz6SaKg2tpIQCWWe40VOwal9RRRW0znE/wqXg22rMwRatWiQec3XMf5vjVrtvEYNbV6zKBxad1t5jIY2maZ7YjQnhSj+Eljc23dXNHWs2wfzZtLr5FiaibYw2MtYZ1uomTg1yQzMWurrMzIMDgNJFZMiuRtxuoneNzmB2fhIMj6Pa1/6a1bO4AJJAA1JPAAczSz+DP/4vC/qH7bVt/CJeZdm4gJo1xVsg9hv3Esz/ANytS6Mb7Fi5v5j2Q4+3Ytf7OV4CtPTvaDZWxA5ATqB2do1rpFq4GUMDIIBBHMHUGqraezUTAXbCqAi4d7ar+iLRUD0rVuRfL7OwjHibFr7AHyo8h4LyiiipICiiigAooooAKKKKACiiigAooooAKKKxJoA9NR8VdyqzRMAmPAVumqveHEFMPcI45SBBAMkRpNUbLIR8BhLd4PdbKWzwRcJ0EyTpxOtMO62GCG8wyhmYLCkkAKNPMzXNDiL1u2xKHo31I1ExwkjUA9tOv4M7xa3dBBAkEAmSJXQdugrPq9rs0S4jQ4tejnVXtKxmuKSjPII0aAokdY9tS7nGePd7qW97dvFGNkSgX2rkZplZIC8D2T31LVopF8mexWAxRBm2WzFVJHWyjXn3gjwrecQiX72ZgOqJ45xpplPeT7xSTg9vN9KsXGZTbS4FngYiMx8jr4VZ7VsXfppu2xOgYk+xJEqJ8tKWo6wGye07PNtbbVMRb6MkKYmDBMHnHfTg+2UKuOEaLxHtDnHLj50o3dlkw18r0zFdV1AOmUe4z31tGEuWLwe7DW36rEGRPKQeApe0da/RZx6ZB2jvAyXWVdQIjgeQ515U29u8lxi8gSTp4GPlRVoxVLgh99nVarNobcS2xtr1rgGYrPAGYk98cKmY7FC3bZz9UTHaeQ8zArn2ALdK7MZZ1ZmPaZP31qyz14Rnxw25Zyre1nfaN54ILXcw8cwAjuGUAV0bf7ZwXA4ljza2RH/MX5n3VaYXZdl7qvcRWKsrSR2Eantjqnyq33k2Sl+zdtMPbygHsOaQR6CkeqmaFLW0VH4JdvKMBbtXOrkd0VjwMvmA7vbjypi37uhcGWIkLewzHwXFWSfhSxsjYqYe0LSyRLGTzJVvkFq73gBvbJxaH2ks3I/6alkPj1R5imwybcCZwrku9472XB4hvzbN0+ltjUfcvDdHs/CJzGHtT49GpNY7TzYnZlzKCWvYVsoHEm5ZMAebVZbLtZbFpSIK20EHlCgRTxPglUUUVJAUUUUAFFFFABRRRQAUUUUAFFFFAHhrE1ka1u1VZKPC1RcRg0ur1gGDDge/urO+xymOP9a17nCsq+Q8hS07LFPfwaW7RMCDAGaDxYQIPPvqDa2QttmJdldxMqYAIOkDuq+xSfV7GB9DNUm8F6BPMEe8EVkap8D07VEHaW3jazqGlwx17u2O3hUXYGz/AKV07YiXzFF4xoOtxHe1Uu8WKzupjtB7+sGj0j1px3WsA2j3k+7/ANVLyNRVk0kuBM3k2OiWylkQJJiT2ijYe2yi27c/iXIUhj7MESVPERPDhTZt3ZgFskcFE+MxxrnOGKi4FbgGM8tI/l76jDLaDTLTabtHSMVhwRrBYMunPqmcw7tah4slrhtnVMsieREzHkRWrY7E20cGSyiZ4jLoB3kxNTLWJ/HBcs519ocBE61lmqdLwPi7VspVxITqzMSJnv40Vhd2YwYiV4k+pn50VqUo12K0Y970YiFRPziWPggn7RSlu+mS6B/w4+zVvtts2Ky/moi/4nZj7lFVm2R+Ot/rAeo/lTMruRTEqiZWFhQfXwOnxA9asWxBZRP1erPa3CfIe+aigZbStE9Ugjx/nFbWXKsfmr/maqJtF2kzQPaUdub7JA+FSrzgYfEKeDWbv8MsPczelRuFxO4kf5P51qx+NC2rmgYqhZlkTkyuraEEGYy6/nE6xBIvV2RNWhg3OuTs/CH/APPa/hrVwWilzd7Ztu7hLF3rI72kaUdhlLKDCiYAHACI7q2YOy2Ic9MSUtxkXgLkzF5wOMldF4aTzEa93wqMlLkkXd7sIpg4i2NSOPMGCJHfVpZvq4DKwYHgQZB8xSztHazXL5wuEtoSJ6S6wGS2ZWViDLQW07Y76nbF3ZGHudJ0rsSCGUBVRiSDmyKNCIMa/WNSpOwaVF5RRRTCgUUUUAFFFFAHle0UUAFFFYNQB65qOz1tY1oJpWRl4mm4ubTuJqEuODXY4NPs89P5NUh8Rkc68QI8tDVdfwCnFW7q6NrMc9OztrM5K9V2NUWuS5xhgilfei51CR2/fVxtHa1sg6jqnmYjvpV2ztIG2MrAlmHAjQdvuNVnzMtFVGxc2m5F3Dj84ksOXcPHSuh7sjLh0PaCfUmuYYq6ekQHWCYPaI1rpO7l8HDrlMhQV9C0iqZ/ximi0eTPeRz0Fwjs4eEVybHmb+nMD5ffXSN7Maq2nE6kQB3k6VzvEWPx6DmRp/XlU/S3q2wkqodt3miyvcTx8/lFSelFu7aWImVHcOPppVdsnGBUEwOBkmJJXX7PvqJisf0l22w4AxrodWH3Gkzi93Zoh6UWt24xYkREmNK8qbh8NKgxRWbZj9Sbj8QBjLk/nKB5Wl+bVFx1vNcU/mlGP+LL/qq5fdy2cZcuuM+dVMNrlgZTHZIArVtDYmUXWt6KEBycdVdX6vkh07xXXlibbZzI5EqRCW6Ci2+YfX9Udb7qkOJC/pNPkKrUvK10sCPZA82OvuqZisQJ0I6oyjxP3CkDzSzdYN2Nm9SF+YqqxM5sVcBIygqOxujQtBMzGYtMRx41ahJDxrltlo7ka2T8DUVdip9GxylizopcCToHsBlJ7ZIb0qyhsVcki2weFP0CzeR3S4bCMcrHKxuICQVMiMzcYkcuyrHam1lw+Ce/AUpb6qsODeyqHn7RArVs/DltmWVUS30a0VHaVtqVHqBSjvltQX1s4ZZIxN9mWDGhUBZ0P+8uT+5T3UXx7CEtnyXv4L9mlMF0rkl8QxusTxIJhT5jrfvU2G+uuo0EkTwHaaUd69uNhLIw+HyBytuzaJOoJ6pgcOquQ66dalvZTKL1+5ZZ2tW8N9GF0Bib1662jg/WOYkzyFSp1wDhtcjpOyNqriLfSIGAkiGGU6Hs9/nUvOOFJm6W30s7HS85/Jq6n9JlZgB3k6VT9NdOzLa5oxG0Lg60mcp1PE6aCAB+fVt6RGnJ0TF45bahjJkwAokk68h2AE+RqTSZvfc+j2sGqSRZv2S0n6utrU8y2c+hNMl3aP8AaEsrBYqbjgzIT2VI5SXga8galS5dlHHiyfRRRTCoUTRRQAVi1ek1iTQSjAmo541udqiX8SqKSxAHaaRNovEhbVtxFzUlQRA5zH3Up4rF3LbgSA4PWjXLJ0HmIqftje9OjbojmOoLDgsfOlj6USQ0cdWM69x76wZXTuPZ0/psN+vonXrmYktqx5x86g3rMNmQDTWNNeca+FH0oefKvLuJEcfE1khunaOpOEHHV9FJiHJxCrOgUnhETpTFupjrsdEub/eOI+sA/wDOqLFgC6X5MkzyB7Pca6BurhYWy/bbgntkFj8q6GSScF+zh6uEn+hX3rs3Xy524EEiI4nTx4VRbVLi5bKkTIA07dRXRt97Q6InmCuvOM66e+kDaVqUnmMpHuB+dTgfFexWfPJbbL2cL19WYzA6yTpHbpx10863NhFXFOAumYQOQ0BEedbNzMNnuNckgKoUCOMnUn0GlWuJw4Lz2tOv6KnSkZpuM9UacCTXJ7hL7BAMv9TXlT8PsgMoOZxPZwopVIn7kV5GpDN1+4KPifnVTvNjCtlkX2rrdH+7lGY+mn71WmFMvdP6ceiLVBt/rYi0PzVdveB/prsZHUWcyCuSEXae7xs2HuWb99Y1RMwIksERdRMSwFZbu7AuX7CXHxeIls2ilY0ZgCJHA5aut4cK7Ye0tv2mu2o7NHzie6VHpVlsDZos2rVoGQiIs9sKZPmZrJfBqow2Fs7oWZA9y6bttkzXGk6oWUACANQRw1mpW0LJNhsRbXMblhrN0DjlKnI8DjlJM9xNA6r2T+kn8QD4E1N2nZe1ZvW1BKtm6No0UsCcraEZQ3AkRrBgam8XwLnSZH2BvIgw1iyk3L4tqhRVaAVGQljEKARrNJ+wNnPidqs1txGFn8YVLKXzHMQs6S73Ggdk1f7Ox94Yf6LZtsLryAwcMLasDNx7qqFzTwAk60xbqbspgrORdWY5naZknlMCQOAq8f7KIbULoqd4d3FN/CXLiteRDc6U5c0swUqzIBqOrGg06vKqXem1eF621qxeVOiK2ktJOWXAZmAMKxU8OUDhXQ9oY1bNp7jeyikny5CeZOnnW2yxKgsIJAJHGDGoq7xqxayNHJ9q7o4mzsxEJZocRaQElBcJzs8CWbXLwgAmrzGI6Y3DN9Huvat22SwqrIEZQuYkDoyYmTyAp/oqftfsPuvycst7JxmIvC1ct3VIvNduO8m0xRs1nKxM5AGy5V7J0M10TZmzOizMzZ7twgu8RMaBQPqqOQ+NT6KmONRIlNyCiiimCwrw17RQBiaj33CiWIA7TWvae01soWYjuEwWPYKS9rPisc6AAWbAOs6se3TnScuVQ48jseNy58G3eLettOgOinU8246R2Uv7R2rcvqFuuRrmAAA17qbruFtJHUXQ6ADjS1vi6XLRFqM4kzw9PSufvKbps6EZQiuIlMxRRlliRrJOs1DbHMSIUhR4a1T3dr3EdUYy05SGgxJgHTyrDHveW6E9rXhHGnxwV2RL6q1wXbYzLJOUDtJ/qa8uXlADMGYctNNeztrVuxsA4t3ZyW6Pq6azPH04aU+vs8PbS3b6nJyQNAOGWf6iao9VPUt92TjZz/BbQfEM6suRVUkKBHhPjXWdgWVFq2BwCj7Irn1zDKl28FEdeJ4muhbAtfirX6o94FRmSTil+/8ADNs5W2R98rM4e6ewD7Q+6uf7Rtg2yNefD1+VdH3sH9mueA97CufOkys6R8TFGK+fkhdDXsLBpZtRbk8CWOsnSda2X7nXAIk5iAeyAP51o2HZ/FanmOHIf18KyvXAHA5jMQPHn7qx5L2fubIJFlZxpAgAkDT2gOdFRMHYJRTJ1E+utFO2iZ2uS62pZX6QOIOQHqsyz1m4hSM3LjVXi8Qr4oFeAw8+ed5+FW+29kXrlwXLVxFhMpRlJkhswhgdOY4Gl1cP0d9kAIy4dRB4yQzGe+WNbpqSbvoTHVpV2WKjqJ5fGssHxHl9k1h9RPL51lhfaX937JpIwjYy5ATug+lwU17T/I3OfUbT900p4tfZ8/timzan5C7+o/2TWjB0xGbtEDdC3/Y7LksWu20uMWZmMuimAXJMCdBNXNVG6H9wwn7PZ/hJVniLwRGY8FBY+AEn4U9JJCHyzn+M3jxOLxa4ZbAAstnvW84ObIylQXIjLJQnTXhV/tbfVLXTZF6X6Ooa8QwCrJgIDrmuHXTu1Ipf3bxjWdn38c4Xpr5d00OslmWe4dY+Cjxqq3Y3ee7g8+JPR4ZrnTvl1fEEsMqnWQJEAcy1Icn4H6rz4OrWbwZQRwIB8iJFbKhbLsELmYZWeCV/NEQqDwEec9tTa0J2hDCiiipICiivKAPTWDNRceBNJO0t+BfD28Fme4pUZ8vUBOvWmNOI7qpOWqstFWyw2/h+mYakZJy8CJIiYrXexS2bYzMOEVHxGKVM0GW4tHMmdfjS/iL5Ora5jCjtPZXMbc3bNqjSSLpNo5rbXCh1MATBOsans+6k65hOhRlzFmd2MkydTpHgIpzOFC2xnMniBwAnlS/cui45OkqTGg01NTB0yzOZ7TwrfTAo9rMDrprx+VN+3bUulslQWtm60yOAJCz26co7KrNpWwdp2tG1ie8qCTHgdPKpO2ION6MEtKrnPYGywo15cfOtd218COk/kZ9ydlXLWHt3lXMlwMWC8VMnUjmPCm5sMBZa6WLEBisQNI4GNG19IrLdLZS2kUgmCugnQSxOg7eFTNu3DkYDsj3UmSXMl5BTbqJzXEA9Jen89ifWn7d95S32ZF+A/nSHi7n4y5zl2+Jp13bv9W0v/CHu0quVdF/DNu9tyMO3iv2v5Vz3aBIeVgQQY/O1roW835E99xPiaQsXbm5rRjdqwiuBo2BczA+Fs+qGs8ThhnDc9QP69art1bhz3QexD8fvq4v8B2waxZvxmzVidowwTkW1/rnRWNpwFA7KKpvEnQe6Stot/bcT3WwP+2D86daSMVrjcV+rH/aWu5m9JzcPqJAPUTy+dZ4P2l/d+DVqt+wnl/qrbhB1l/d+DVjRqZHx3BfFvtCmran5C7+o/wBk0obVH4s/9T5U37T/ACF39R/smtODpmfN2iFuh/cMJ+z2f4SVZ4iyHVlbUMCp8CINVm6J/sGE/Z7P8JKtswrR4EeSo2du0lqytos1xEtm0oeNEMgjQDWNJ7BWGy92Ra6MNce4toRaVoCoORgDrMPzjV0WozVXSJOzPaK8mjNVyp7RRRQAURRRQBHxxUW2zezBmOyNfdXy1jMW1i/c6F3UBmA1IaASBMc4r6S3u2kbOGdlgsYVQe1tPPST5V82bcw56W5IIbMTH2vHWfSqPl0XXRcYTfO50aLLNcEiZ9ocg3bT5uphg1o4i+2ZgdZ4Jlnqgeh8659u6CbJgCcxIMe40wbG20LGdXJysJI4ywPzn3VnyxtUh8JPtjRvPt+BCasdF7tNTUDBEKo0jQSfHmarcA5vXS78AOHYOEDxmmDEAMhWImKz1r+I1c8iLvJiejvW76sGe1cBKn9Ilh8CKN28Z9Jxd66U9qCAvsiCIHdpU3E7AGIuOJCKLma5+kQsADThAPmasrOzUtNktKFA1MHiTH8zT9lrQvV3bOn7DcC0i9gE+tRdvYmCR+sfHKs1D3QxUhkmSCDx1iPhM+tYbdva3GPBbb+vCkN8USl+QkYflOpLa+smnjd3E9W3xMLl7hDnWufbPxEorfpn4GnjdlZtOeGpHz+VXz9BHktt6W6iDtufAMaRlE3G8V9+lOW81ychnQBj7h/OkvAXJuHwUn3EfGqR6Lw6Lbd1ouXyf0BVzdM6VTbJH5TvYH00+Qq0ZhqOwfEGs2fljsTo0O8GKK04n2j5fAUVm1NB0mklTOMxR/WHoij5U6mkbAa4rE973R6GK72bo5GLskWj1F8v9VSMJxX93/VUax7C+X+qpGH4r+7/AKqyGpkPax6rD9f4U27T/IXf1H+yaU9pDQjtZh6xTZtT8hd/Uf7JrTg6ZnzeDnabVe+uztn2mZA+GsveZfay9CpyyCMogT5ipu6LdJjsTcVmXC4YdHbUscgYCGeCYmAxLfpVK3P3abolxHSAG7g7Fu3C9a3/AGe2GaTxMqCB3VLG43R4N8LZu5RcZmd3XMWzcB1SOEDxA76tq27I2VUL2I2y104rG9J+ItK1u2FYgMQ0Kvi2hJHJgOZqDgcFcdcBZd7gxBi8kEwlrpM0NLe0RJ56Koplufg6nB2MJ0wCW7nSXSE1u6kx7XV0Mc+Aq0t7pZcRexHSEvcVbaaR0NsaFUIPGOfbVXjd2W3ilSF3aW12x+0DhgzJhcPme+QSufJoQSPqzp3wTUzcy9l+lYp3Iw+YC1LHIqZVY5FPD2gO+KzTca4lrHLbuIGxTQrEN1Lf5p74LDTuq12fuoLeHw9hnzJaguuXS6w1BOuihtY5wKuovtrkq5RqkXWEulkVmXKSJyzMTyPfW6iinIQFFFFAClvbeHSdvRoWj9JuB9FPrXCd8sI9u6occjlPaCZI8iTXcNuoHvXBEjn5KAB6zXL/AMJGGzIjccpI8jHzFYo5P7WjU41jTKXdTElUeFDQRoe/XT/D76s72Da7cDtbyRwAGhk8ff7qo907h6RkXUkZgO9dY9Cab/pjO2iQx5a6evZTZumRBWiz2bhejWH9omdNdBH862YgHiCROn861philuWJJJ1IOv31M2Nse7ih+KgCYLsDAgdnM1mScpD21FckPE4tbVsljHj4e+qMbVDEsvWJ7PIe6mzb/wCDk5Q3TM+VeuIjXiCBrA7qXMbZNk/VnhwiRAPAe/wNNUVF0L225Gzc8Kt1ZPXKMCP8JjxrzezFhUvCYJAE9x6xpEwG/OW6FgE9MuoiI4EhuwyfKmzaidIjsxykg9U6CJ1K6wapo9rYbJ9Cxs8/ibfe8+UU/bp3cyXV8D6gj5UijDMoS0oLEERlg8u30p03RhZZjlzALDaGZkfOj6j0hEw2pjYTLOtu2yx3hivwy1R2Fi/cjUZQPTKKsdu4MviHKgw5AU8VJESZHKqgYW7ZvsWh83JGBPsxHdqBQlx8lrLXZ1zrvLR1tJPGJnSrTD4tWXMSFBbiewaT6CqrDYTUXLiKxgwhPVkxqTzr2z1rYUjKVWCOAkkRHaIpeTHfJaE6dFjaa44zLZzKZg9omJop42co6JIiMo4UVH8WJX+RIsaRNitN6+e25e+2ae6QN2jNxz2vdPq5rbm8GfF5JeHPVXy+BrfZPs/ufE1HwXsL5fOpFvl+79qshqI+P4j/AJnzWnK8oKkHUEEEUmbSHH9f7qdLnA+FasHkzZvBV7pf3DCfs9n+EtW1VO6X9wwn7PZ/hLVtT0JYUUUVJAUUUUAFFFFABRRQaAEk3Q96/HJ4+Z+NIe/OELFbaCZm43gCOPvps2JZZGxeYyDiruU9ozRPuI8qgWuvi2mCBbIgjjJ91cpPXI37G/uKQubO3F6FRfzjMIIC6jKRqD3mR6VuxuHK3FKnLmggnWCy6+Un3U5YePo6gCOM6TMGCPlS7tJRFuRB/nIq0cjlJpstKCirRD2NinuXhauOqiYmPf611rA4YWkVE0CiNOfaa4w97o8Q0gaiB5jj6/Cug4Pea/0aHogwiCwadQNacuOheSNqxhbARmymGbhOoBpS29uG+JS6rNlzCUKk+2B1Zn6p7O+rQ7yORJtOI4wR8xXib1n/AOm6de6KsvcUrPnUIUcg+0DB7iNPjXZN1yuKwdt8hu3FU27iCeqdYMSIJUDWuZ73bMNjFMYIVybiyOTEmO8gyKtPwebxvhsSBbGfpRlZJ48wfEffTpq42Vg2mdCO7PRpaMlH49cTliSFMSCan4Hd262Hg9FmZic5B7dCMsRUx9tl1K3LBiPrNoeemlShtm4qiLOkcm0A/wANJVtl23RRY/cV2URcYECOqSBRg9mlLloXG/GA5SNAp10EfWkaydeNXQ3muCJs946/3rWR2+xE9FHPRh/40S5QJtEy5sK051BHLQxWl92reZSJAHLt79aiNvQRr0ZP7/x0r27vMxXS1x/SFUfJHNl9h7YRQo4Ciltt5gP92f8AFRVSaHWkDdf228bn2zT/AEh7A2ddFy5lCkK7j2onrtrw7q1ZYt1RTFJK7N+CPVXx/wDKt1vgPBftVlh9i3kEQrazIaO3TXxrcdj3gB7HIe0eRmeFZ/ty9h/3I+5B2jz/AOZ91OdzgfClS7se610I2VQxL5gc3ADSNDTXc4Hwp+KLV2IyyTqir3S/uGE/Z7P8Jatqqd0v7hhP2ez/AAlq2pyFMKKKKkgKKKKACiiigArw17XhoARMbi1BugHXpCY0mGeJ99V1jDxiye1NR5k1FXEFsVkEEiWYniB0hAiD3j0qVfxP9sVY5AT6/fXJaezXyb10j3F482myAdsTw1Yn5iq5Oux5idPAyfnV3tPZYuSTyHD+vAVUYeybYOs8x6VWFN2uxsnxRTths955HOF/dH8qbt2sSkdEdG1KnkZAlY7NKXcIpJJOmkjzrfuthXe8qyQUdjJ4Fdez08qbNttNBjScJJ/P/B7bAqASB3EGoIwKqwINWdqzeghzbM6jLmEfGo7bNdjrAjsOvvFadWYlIVt891lx1mAQty3JQ8jI1U9x0rjSi7hb/NLttvMEV9IJsx44A9p1rn/4Wty2PRYm2sux6N1A46EqxPIwI9KbHnhlGxn3a24uLwqvxMdYcwe4VaYRDMCcpGkik78GGy+hRpHXZh7QOgAB4DxNdJtWC2ocQewTSfU2o+BkvxXJVvsgMwacp5863nZ+QMQZmNIqwfCtIhh6H5GsmwcjianSRXdCntHA5TPCdcse+a27MwgudVh9aR3Rxpgu7PJI9kx2gms2wjDLGXTsEelRo0G5Wf7ATsX30Va9A36PvoqNQ2ZOpJ2jtv8A2W6i6j3UuC45e3HVhgSCp4+0OdO1cj/DLs+5iMTZQC4baWW9gT1rjwQwJ1EWl0rTN0rKQjs6Op2HzorD6wBHmJ5Vr2jjRZsvccHLbUs0CTAEmO3hVfuPfuPgMOboGcJlMCAchKBo5SFBjvqVvLg3u4S/btgF3tOqgnKCSpAE8vGreLK1TpkHY+8tnF3otFgUXNldSpYHq5lB4gEgE8pHbV/c4Hwr5yOF2phcdbu3Vu2HUkLcYTYAy+wWBKZWiDJ5g+Hdt1dttirGd1RXDFGCNmWQAdD5jTlVYy8PsvKHldGe6X9wwn7PZ/hLVtWnBYRbVtLa+yiqiz2KAB7hW6riwooooAKKKKACiiigArF+BrKvCaAOT7I2coxl64QZYKq8e1i32RWdszjCTyb/ANVe4VR12jUu+vcJA91UmEs/jye1p+Fclytt/o6KVJDFfI/yn50tMpKkeXrTLjF0JHGNfCKX7FmTr28PWlY+OSZdkUW4zHloPQVL3QY/SVMaFiAfIyPHUVrx4yqPGmPcTDl8OHKj8qxBPGBpIjnpWvHDcrLJohpNisxZrMCva3GCwitGLwSXFyuoYSDB7RwNbWcAVhbvAgHUTyIg1F0BV7SwgS5buiBGZW00groT5getY7L2gWdl6ohtV7QRIYVNxpDoyBgGIIEjtpU3SwZ+kXS2sQCxBGqnkTy6vDurPP8AGaaHx5g78DzRWlcUp+sPUVl068JE+NP2T8iKZtrFhWPSjtrINU2nwFHlFFFV5LGykb8ImDRrthmRCYcSVBMSpiTyknTvoopj6Kx7GDc+2FwdkAAAKdBoPaarmiipIMWr1RRRQB7RRRQAUUUUAFFFFABRRRQAVox35N/1T8KKKh9ErsULPsnxf41XYH8qfL5UUVxY9M6Ui6vcG8D8KpI6w8T8a9oqIdMH2Qtr+wfCnDcT+5W/E0UVv+nM2foYhXj8K8orV4MpBwjkm5JPGpSmiilMue3DpUbD2Vm5oNW10Gug49tFFUfZKIuOtgAQB6VDxNsRMCe2KKK5OX1GuBlhBwr3dK6W6eSTF0gSZjQaV5RWn6H1MXnGCiiiuoZz/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5126" name="Picture 6" descr="http://t2.gstatic.com/images?q=tbn:ANd9GcRUXfgR4jQVctEvHpdc0ClCYKK26X6JnJWxJ8diI2gLOznET89OmDAPo9ab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149080"/>
            <a:ext cx="2466975" cy="2423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84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5126"/>
                                        </p:tgtEl>
                                        <p:attrNameLst>
                                          <p:attrName>style.visibility</p:attrName>
                                        </p:attrNameLst>
                                      </p:cBhvr>
                                      <p:to>
                                        <p:strVal val="visible"/>
                                      </p:to>
                                    </p:set>
                                    <p:anim calcmode="lin" valueType="num">
                                      <p:cBhvr>
                                        <p:cTn id="28" dur="1000" fill="hold"/>
                                        <p:tgtEl>
                                          <p:spTgt spid="5126"/>
                                        </p:tgtEl>
                                        <p:attrNameLst>
                                          <p:attrName>ppt_w</p:attrName>
                                        </p:attrNameLst>
                                      </p:cBhvr>
                                      <p:tavLst>
                                        <p:tav tm="0">
                                          <p:val>
                                            <p:fltVal val="0"/>
                                          </p:val>
                                        </p:tav>
                                        <p:tav tm="100000">
                                          <p:val>
                                            <p:strVal val="#ppt_w"/>
                                          </p:val>
                                        </p:tav>
                                      </p:tavLst>
                                    </p:anim>
                                    <p:anim calcmode="lin" valueType="num">
                                      <p:cBhvr>
                                        <p:cTn id="29" dur="1000" fill="hold"/>
                                        <p:tgtEl>
                                          <p:spTgt spid="5126"/>
                                        </p:tgtEl>
                                        <p:attrNameLst>
                                          <p:attrName>ppt_h</p:attrName>
                                        </p:attrNameLst>
                                      </p:cBhvr>
                                      <p:tavLst>
                                        <p:tav tm="0">
                                          <p:val>
                                            <p:fltVal val="0"/>
                                          </p:val>
                                        </p:tav>
                                        <p:tav tm="100000">
                                          <p:val>
                                            <p:strVal val="#ppt_h"/>
                                          </p:val>
                                        </p:tav>
                                      </p:tavLst>
                                    </p:anim>
                                    <p:anim calcmode="lin" valueType="num">
                                      <p:cBhvr>
                                        <p:cTn id="30" dur="1000" fill="hold"/>
                                        <p:tgtEl>
                                          <p:spTgt spid="5126"/>
                                        </p:tgtEl>
                                        <p:attrNameLst>
                                          <p:attrName>style.rotation</p:attrName>
                                        </p:attrNameLst>
                                      </p:cBhvr>
                                      <p:tavLst>
                                        <p:tav tm="0">
                                          <p:val>
                                            <p:fltVal val="90"/>
                                          </p:val>
                                        </p:tav>
                                        <p:tav tm="100000">
                                          <p:val>
                                            <p:fltVal val="0"/>
                                          </p:val>
                                        </p:tav>
                                      </p:tavLst>
                                    </p:anim>
                                    <p:animEffect transition="in" filter="fade">
                                      <p:cBhvr>
                                        <p:cTn id="31" dur="1000"/>
                                        <p:tgtEl>
                                          <p:spTgt spid="5126"/>
                                        </p:tgtEl>
                                      </p:cBhvr>
                                    </p:animEffect>
                                  </p:childTnLst>
                                </p:cTn>
                              </p:par>
                            </p:childTnLst>
                          </p:cTn>
                        </p:par>
                      </p:childTnLst>
                    </p:cTn>
                  </p:par>
                  <p:par>
                    <p:cTn id="32" fill="hold">
                      <p:stCondLst>
                        <p:cond delay="indefinite"/>
                      </p:stCondLst>
                      <p:childTnLst>
                        <p:par>
                          <p:cTn id="33" fill="hold">
                            <p:stCondLst>
                              <p:cond delay="0"/>
                            </p:stCondLst>
                            <p:childTnLst>
                              <p:par>
                                <p:cTn id="34" presetID="26" presetClass="entr" presetSubtype="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80">
                                          <p:stCondLst>
                                            <p:cond delay="0"/>
                                          </p:stCondLst>
                                        </p:cTn>
                                        <p:tgtEl>
                                          <p:spTgt spid="4"/>
                                        </p:tgtEl>
                                      </p:cBhvr>
                                    </p:animEffect>
                                    <p:anim calcmode="lin" valueType="num">
                                      <p:cBhvr>
                                        <p:cTn id="37"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2" dur="26">
                                          <p:stCondLst>
                                            <p:cond delay="650"/>
                                          </p:stCondLst>
                                        </p:cTn>
                                        <p:tgtEl>
                                          <p:spTgt spid="4"/>
                                        </p:tgtEl>
                                      </p:cBhvr>
                                      <p:to x="100000" y="60000"/>
                                    </p:animScale>
                                    <p:animScale>
                                      <p:cBhvr>
                                        <p:cTn id="43" dur="166" decel="50000">
                                          <p:stCondLst>
                                            <p:cond delay="676"/>
                                          </p:stCondLst>
                                        </p:cTn>
                                        <p:tgtEl>
                                          <p:spTgt spid="4"/>
                                        </p:tgtEl>
                                      </p:cBhvr>
                                      <p:to x="100000" y="100000"/>
                                    </p:animScale>
                                    <p:animScale>
                                      <p:cBhvr>
                                        <p:cTn id="44" dur="26">
                                          <p:stCondLst>
                                            <p:cond delay="1312"/>
                                          </p:stCondLst>
                                        </p:cTn>
                                        <p:tgtEl>
                                          <p:spTgt spid="4"/>
                                        </p:tgtEl>
                                      </p:cBhvr>
                                      <p:to x="100000" y="80000"/>
                                    </p:animScale>
                                    <p:animScale>
                                      <p:cBhvr>
                                        <p:cTn id="45" dur="166" decel="50000">
                                          <p:stCondLst>
                                            <p:cond delay="1338"/>
                                          </p:stCondLst>
                                        </p:cTn>
                                        <p:tgtEl>
                                          <p:spTgt spid="4"/>
                                        </p:tgtEl>
                                      </p:cBhvr>
                                      <p:to x="100000" y="100000"/>
                                    </p:animScale>
                                    <p:animScale>
                                      <p:cBhvr>
                                        <p:cTn id="46" dur="26">
                                          <p:stCondLst>
                                            <p:cond delay="1642"/>
                                          </p:stCondLst>
                                        </p:cTn>
                                        <p:tgtEl>
                                          <p:spTgt spid="4"/>
                                        </p:tgtEl>
                                      </p:cBhvr>
                                      <p:to x="100000" y="90000"/>
                                    </p:animScale>
                                    <p:animScale>
                                      <p:cBhvr>
                                        <p:cTn id="47" dur="166" decel="50000">
                                          <p:stCondLst>
                                            <p:cond delay="1668"/>
                                          </p:stCondLst>
                                        </p:cTn>
                                        <p:tgtEl>
                                          <p:spTgt spid="4"/>
                                        </p:tgtEl>
                                      </p:cBhvr>
                                      <p:to x="100000" y="100000"/>
                                    </p:animScale>
                                    <p:animScale>
                                      <p:cBhvr>
                                        <p:cTn id="48" dur="26">
                                          <p:stCondLst>
                                            <p:cond delay="1808"/>
                                          </p:stCondLst>
                                        </p:cTn>
                                        <p:tgtEl>
                                          <p:spTgt spid="4"/>
                                        </p:tgtEl>
                                      </p:cBhvr>
                                      <p:to x="100000" y="95000"/>
                                    </p:animScale>
                                    <p:animScale>
                                      <p:cBhvr>
                                        <p:cTn id="49"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512168"/>
          </a:xfrm>
        </p:spPr>
        <p:txBody>
          <a:bodyPr>
            <a:normAutofit lnSpcReduction="10000"/>
          </a:bodyPr>
          <a:lstStyle/>
          <a:p>
            <a:pPr marL="0" indent="0" algn="ctr">
              <a:buNone/>
            </a:pPr>
            <a:r>
              <a:rPr lang="es-CO" b="1" dirty="0" smtClean="0">
                <a:solidFill>
                  <a:srgbClr val="FF0000"/>
                </a:solidFill>
              </a:rPr>
              <a:t>Ageo 1:5-11.</a:t>
            </a:r>
            <a:r>
              <a:rPr lang="es-CO" dirty="0" smtClean="0"/>
              <a:t> </a:t>
            </a:r>
            <a:r>
              <a:rPr lang="es-CO" dirty="0"/>
              <a:t>Así ha dicho Jehovah de los Ejércitos: ‘Reflexionad acerca de vuestros caminos. </a:t>
            </a:r>
          </a:p>
        </p:txBody>
      </p:sp>
      <p:pic>
        <p:nvPicPr>
          <p:cNvPr id="4" name="Picture 2" descr="http://t1.gstatic.com/images?q=tbn:ANd9GcRXFfBPzu-cCk7y9dcFOKf8i-q21TYOyO-Rbibw_z_NSoMifqCzi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72600" y="4365104"/>
            <a:ext cx="1962150" cy="233362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67544" y="1905506"/>
            <a:ext cx="5040560" cy="2677656"/>
          </a:xfrm>
          <a:prstGeom prst="rect">
            <a:avLst/>
          </a:prstGeom>
        </p:spPr>
        <p:txBody>
          <a:bodyPr wrap="square">
            <a:spAutoFit/>
          </a:bodyPr>
          <a:lstStyle/>
          <a:p>
            <a:r>
              <a:rPr lang="es-CO" sz="2800" b="1" baseline="30000" dirty="0"/>
              <a:t>6 </a:t>
            </a:r>
            <a:r>
              <a:rPr lang="es-CO" sz="2800" dirty="0"/>
              <a:t>Habéis sembrado mucho, pero habéis recogido poco; coméis, pero no os saciáis; bebéis, pero no quedáis satisfechos; os vestís, pero no os abrigáis; y el jornalero recibe su jornal en bolsa rota</a:t>
            </a:r>
            <a:r>
              <a:rPr lang="es-CO" sz="2800" dirty="0" smtClean="0"/>
              <a:t>.’«</a:t>
            </a:r>
            <a:endParaRPr lang="es-CO" sz="2800" dirty="0"/>
          </a:p>
        </p:txBody>
      </p:sp>
      <p:sp>
        <p:nvSpPr>
          <p:cNvPr id="6" name="5 Rectángulo"/>
          <p:cNvSpPr/>
          <p:nvPr/>
        </p:nvSpPr>
        <p:spPr>
          <a:xfrm>
            <a:off x="460375" y="4793253"/>
            <a:ext cx="8360097" cy="1815882"/>
          </a:xfrm>
          <a:prstGeom prst="rect">
            <a:avLst/>
          </a:prstGeom>
        </p:spPr>
        <p:txBody>
          <a:bodyPr wrap="square">
            <a:spAutoFit/>
          </a:bodyPr>
          <a:lstStyle/>
          <a:p>
            <a:pPr algn="ctr"/>
            <a:r>
              <a:rPr lang="es-CO" sz="2800" b="1" baseline="30000" dirty="0"/>
              <a:t>7 </a:t>
            </a:r>
            <a:r>
              <a:rPr lang="es-CO" sz="2800" dirty="0"/>
              <a:t>Así ha dicho Jehovah de los Ejércitos: "Reflexionad acerca de vuestros caminos. </a:t>
            </a:r>
            <a:r>
              <a:rPr lang="es-CO" sz="2800" b="1" baseline="30000" dirty="0"/>
              <a:t>8 </a:t>
            </a:r>
            <a:r>
              <a:rPr lang="es-CO" sz="2800" dirty="0"/>
              <a:t>Subid al monte, traed madera y reedificad el templo. Yo tendré satisfacción en ello y seré honrado, ha dicho Jehovah. </a:t>
            </a:r>
          </a:p>
        </p:txBody>
      </p:sp>
      <p:sp>
        <p:nvSpPr>
          <p:cNvPr id="7" name="AutoShape 2" descr="data:image/jpeg;base64,/9j/4AAQSkZJRgABAQAAAQABAAD/2wCEAAkGBhAQERUQEA8SDxAQDxAQEBUSFhASEBQQFRIVFRMVFBUXHCcfFxkjGhUVHy8gIycpLCwsFx4xNTAqNSYrLCkBCQoKDgwOGg8PGikiHSUuKSwpLCksLCwvNSopKSwsKSwsKSwpLCwtLC0sKSwsLCksKSkpLCwsKSkpLCwpLCwpKf/AABEIAMgA/AMBIgACEQEDEQH/xAAcAAEAAQUBAQAAAAAAAAAAAAAAAQIDBQYHBAj/xABDEAACAQIDBAcDCQUHBQAAAAABAgADEQQSIQUGMUEHEyJRYXGBkaHBFCMyQlJyorHRCGKCkuEzQ2OywvDxFVNzw+L/xAAaAQEAAwEBAQAAAAAAAAAAAAAAAQIEAwUG/8QAJBEBAAICAgIBBAMAAAAAAAAAAAECAxESIQQxE1FhcYEUIjL/2gAMAwEAAhEDEQA/AO4xEQEREBERAgmReSZFoE3i8iIE3i8iDAnNGaUGWMZjEo02q1XFOnTUu7MbKqgakmQPTmjNPnvezpTxlSrUbD1SmHWwQhWVWIa4Nm1GgsRfXuE8mzOnXalMjP1Fdbm4dMrH+JCLeznKxZeaTD6QzReaPuJ0nYfafzZAw+KAzGkWzBlHFqbWGbxHEePGbqJbaiu8XlMmSJvF5EGBN5MgSYCIiAiIgIiICIiAiIgIiICIiBBiSZEBERASJMgiBTOX9MePd3wmzwStPEv1lW17vlYBF8r3PmF7p1EzQtt7PGJxdHENctQTEBDYaF8oVR32GY+c55LcYdsNJvLzYfdjClFpmhTyIoUAjl8fOaXvL0S0C7PhnNK92CnVVP7tuXhNkpjaKYiysppGxIcioLa3Asilbac+fDSWd4t7VRjTSk9TIclVk4hyL5VB+npyGuh46zL3HpvmK2/1HTj70cTs7ELVVstSlUDKyE2zA+2xF9J9S7r7SfE4WjXdlY1qa1LoCF7Wtte7h6T563zxKulPJ2usOcaam2nDjxNp9D7s7POHwmHoEWalhqNNvvrTUN77zRitNo3LDmrFZ1DKiSJAlQnZwItEQAkyBJgIiICIiAiIgIiICIiAiIgIiICIiAkSYgRIkmRAgzXNpUlp1b3sMgby1N5sZmrb7MaarU+qQUqeAuCD7yJyyRurthtqzFbR2woRnGZlyswyLe5AuNBxE1nDYSlXwpd1uDUY9oa31s4vqDZjrPRtbaClQ3WZVIswAFx4gjW/rMLT2qhUU6Vyxa9rliznQE9wEyTvfT0+VYh6d29kLX2pQsM5wxV9bMiouZnZu9s1hrzKmdrUTE7C2HQwyfMrq6qWYm7MOI17teEyyzVirNY7eZmvF7dKxAkSZ2cUxIi8CRJkCTAREQEREBERAREQEREBERAREQEREBERASDJngxFYsSAbLw85MRsX6uKVedzMLtuk1dbAA2B05MDxGs9mXwE0jpE25iabJhcNU+TdZRarWrDR0phsvYP1TodePdad8eD5J4wpbL8f9mBxm5vX1TTwwZWB+cVrimv3iOHlxmY2TuYMNrUZalTlkFlH3Rxv4zC7t7Zr4jEUKOGfLSw5VG7LXelkIZqjMSbFrcSSSb6WnScDhrEk3Yi13PByRc5P3Rw8Tfukz40YZ1M7lafJ+XuI1CnZOHekDeo5zEHKTmVRYABQeHDlMvSxnePUfpPP/vUynX/AIlZrEq7ZRXB4GVTBVsblGYG9lLL42PHy/WZXAYsVaYcaXGo7iOInKY0tE7emLREqlIkyBJgIiICIiAiIgIiICIiAiIgIiICIiAiIgWsS9lJ7gZjqTXE9u0Tam3l8Zj8KbqJ1pHSsr05F0q40GuyKcuUUKLnjcZTWIseFs6+fOdetOKb8jrUesONSu9X+E9lPwBPZPR8Gu7zP0hk8qdV06zsfY1DC00pUECUwCT9pzYDM7cWY3OpnvYTz7NN6VM99CkfaoM9JMxT7aIUZZ58dVyU3YcQjW87aS5VxCr9JgPMgTyY+oGotqCLAgjgReErCDMiA86FRfwqJ7903PVMp4rUIP3rWP5TE7MNwPGtVUeA6wX9hBEzexUy1Ky97pU/mXX3iUyQmrLwYkTiuqEmQJMBERAREQEREBERAREQEREBERAREQEREDy7SPzZ9PzE1iptAoLBrNS1YHgVvabJtd7U/NgJpu2sHnIYLmBUqwPAjy87TRijcOdp0zW8e0OpwleqDYrRfL99hlT8TCcy2/T+ZI5LT09F0mz9Iu0RSwtHD37WIrUtP8Gjldj7Qg9ZrO12L0Wtw6o+GtrDWet4VeOObMWed306ns1iaVO/E0aN/PJrLrtKMKtgF+yqKPRB+sMLzym14Mba4uAdCeAM1XaeOOGqAhCaTmmrBeTMwAIHDmJt+MA5cfhNR3yqdXh6lYHWmFcW1JKlbe06Sa+0S2PYdKyJ/wCTEMP4qzkH3zOYC3WFvtU7fyt/9TB4ev8ANqRzQZRzJIBmRw9UrlPNdT4j63uJlbxtNZZ2JCtcXHA8JImd0SJVKRKoCIiAiIgIiICIiAiIgIiICIiAiIgIiIGK3laoKBNKn1rhlstwL624nzmnHFY0aVcEHUjtdVUDn+Uj33tNz2rXVlKkZlGrcwSNbW5zFdh+NKxVcwutvKzD9ZpxdQ527lzDpGx3WY9V7QWhhaK2PEM6mo1/HtKD5Twl74aovMBV8O0yj4xvXWL4/Eva4+Uuv8lk/wBMtYcgjJwzVqC668a1PkPOfQVrw8eI+zyZtyzft3FTx+8fgPhIcd0K3HT6zf5jKGPpPn3rPLib8ADczVN7aQ6lqfOpUo0u/V6ii3nlzH0m11Cx0HZXmR9I+XdMHVwXX4uioFqOHLV25guNEv3nN+UtX2iXmrbwph6zYNaVbEV6WipSRnIpN2kJPACxAuT9WepNs4rsmpg3p5uAzUWPqM17+AlvFuKe1bKBnxWDQZmzMoFJ3JJUEAn6IE2A4VrWZw6kWIKJb0yj3G8tOlYZDYmJZkyupQrwBFuyeHs4eyZKa/u/hMlRyKjMgUKFZiwXtcBfUcDpNgBmO3t2j0qEqlKyqQkiIgIiICIiAiIgIiICIiAiIgIieTH7QSiLsdT9Ecyf0iZ0mImeoelnAFybAcSdBNU2jvqiVxSuyU7AZylszkkaFvq6cRxvytrYxe3RUcUy1y3AC+RfHxt4zBb2OShpUkerWylkCKXIsNS1uC25nu5mcoy99NH8eYjdm04vGqFzFrC1zbul3BqCoIBs65zfjqNJrW4mza+PwqVsTnpUsoSmNM9VFJtU1+iG05X0075sO9mJbBYWpiECtTo0yzqxYPlAsAhA1NyOM286x0x6cWa9V3rA/wBrUqVD5u5b4z2bAw5r4ujTAvfE0Wb7qE1GP4Jhti4ogDKSdfQiZjZO9FLZ2JFQ03ruwYLTpi7gsCAfDj5+E+j8i8VwTP2eNhrM5Y/Ls71BceJb2XlFUE6CaHj+lpMKiPW2diaXWhurz9gPksGyll1tce2Ymt+0DSt2Nn1Cf3qqAe5Z85yh7GnT3oHhfzMihRVBZR3Env7vQTjOI6dcY57GFoIO4mox9un5TM7jb1YrbNZ8NWr/ACQCk7g4dQKhKsml3uLWLePCRN4Txls+00SrtDD11LMuGp1BWKaqmckUi9uV83um0GooUuGFrfSOo9Lemgno2TsmlhUyUgdTmdmN3Zu9j7gOUxG06Apuq3PVl6ji5B7Z108rtYcrys5elq4+Voj6vVszHr1trMHqDUNzC8x7tJsCNOd47eGhQPz9QUHWxUswUkA6Fe+bFu9vRTxCqRVSornLTqJ9Fj9lh9VvzmWMvL21ZPHmvps6mVy3TMuTqzEREBERAREQEREBERAREQEREC3XrBFLNwUEnnpOAdJu/uK+UtQTNRCZWYkFXIZcyix4LYg+M+gpg95tysFtFMuJpXYCyVF7NZPuv3eBuPCVmNr1vNd6cBwHSfVT+1w9Oobr26fYcKLaAajgD3am83fczpa2dS6xsSa9OtWcEnq89Naa3CKCpJ5knTnNa3w6F8bhb1MMvy6iNewMuIUfvUx9LzW/kJzeocpIOdCDYg62Pcb8IilYncLWy3tHGZfT9bpZ2QtI1BjFe1rIq1OuJ5AIwB9TYeM5Rv8AdLtTaNN8LSpCjhmZb5iWrvla4zWOVVuBoL8OM5slQ95PnKwef+/GX05PZg9tVMOr5AGZtFJ+pfibc/Cend3btOmc9brHcMx0AYkk3vcka8ZinXu/5EpRByl73teIraeo9IrWKzMxHttW+e99LHYbD0Up1FqYapXJZ8gUpVCGwysTfMs1Dq/Huvp4y+R6SlwLdwuPcZTSVHVW1v8An8J7939r1cFiKeKoMoqUmJW4upuCpDAEEggnnMc9a+i8e/ulZ0AHdA6ziP2g6wUBcFRD2GYs9VlLc8qgAgeBJmrbc6WtpYsZDUFBSbhaKqnkc+rjj3zSmfW/Dxnt2RsnEYuoKOFovWqNxCC5A72PBV8SQJCdlTElmLOS7niWLO3qzazd+jahtE1C2FpsaL5We6FkLA2RlNxYg/WvbQ8bTcdx+gunRtW2kVr1BZhQUk0VP+I394fAdn706xRw6qAqqFUCwAACgdwA0EraNxpal+M7XcOCAATc2FzwubamXpQkrllCIiAiIgIiICIiAiIgIiICIiAMiSZECDNa3n6Ptn7RucRQHW2sK1P5uuPNh9LyYETZTKDA+Xukno/bZFZFR2rYesrNTdlAYMp7VNraXAKm+l78NJp4rf1n0h04bKFbZjVfrYWtTqj7rHqmH4wfSfOTJAkVZAqS0Utw4d0pDSReap/SW6l/M93dIzW1MlbnwHvMAHCC3E85SGY+Er0HAXMoOvHXw5DzgbZ0YbmjaeOFOoCcPSQ1cQVuLqNEQNyLMR6Bu6fTOyNiYfC0+qw1CnQpj6tNQoJ725sfE3M5J+zkSVxvdnwlj45a39J2pZULSYkQK0lctpLkkIiICIiAiIgIiICIiAiIgIiIEGRJMi8AZQ0qkNA1/fnZxxGzsXRAuz4WqV++q51/EonyeX9/DyM+zGA56jn5T5B3l2YcLi8Rhj/c4irTH3Q5yH+W0DHEnvBltm7xIIlBvJFYy8Sby4avnLNMS75cecCnN7eQ+Jgjl6sfhF7cOMpIsPE8YHev2dlHyTEm2pxaj0FIWHvM66Jyf9ninbAV2+1jSB/DRpfrOsCVEyJMiBUkuS2kuSQiIgIiICIiAiIgIkCTAREQERECGlMlpReBVeRIvJvAoafOvTzsbqdoriALJi6CsT/i0/m3/CKZ9Z9FvOOftFUL4fCP9nEV1/mpqf8ARA4ZKGlQMgwJp/CVnTzlNNOfpKiskUgczKb3ktJpLr6yJH0j0E4TJslW/wC7icRU9Ay0/wD1zos1ro5wHUbMwlO1j8mRz51Cap/zzZZASIkXgXElyWqZl2SEREBERAREQERECBJiICIiAiIgUvLcRASYiBS05l08bPargKZUXNPGIfRqVUfnaREDgx2JV+yfYZH/AESr9k+yTECunsWrb6J4nkfCDsWr9kxEChti1fsn2T1bP3erPURMpu7qo0PFiB8ZEQPrnC0Aiqi/RRVQeSiw9wl2TEgUmREQK6cvREkIiICIiAiIgIiIH//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6148" name="Picture 4" descr="http://4.bp.blogspot.com/_tqK9UvJpH7I/S-HoREloF8I/AAAAAAAACd0/ielJKD48kEU/s1600/sin_diner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4" y="1905506"/>
            <a:ext cx="1512168" cy="2304256"/>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6" descr="data:image/jpeg;base64,/9j/4AAQSkZJRgABAQAAAQABAAD/2wCEAAkGBhQSERUUExQWFBUWFxcaFxcYFxgYGRgaFxccGBgcGhccHyceGRwjGhgYHy8gIycpLCwsHB8xNTAqNSYrLCkBCQoKDgwOGg8PGiwkHyQsLCwsLCwsLCksLCwpLCwsLCwsLCwsLCksLCwsLCwsKSwpLCwsLCwsLCwsLCwsLCwsLP/AABEIAMUBAAMBIgACEQEDEQH/xAAcAAACAwEBAQEAAAAAAAAAAAAEBQIDBgEABwj/xABHEAABAgMEBwUFBgQFBAEFAAABAhEAAyEEEjFBBSJRYXGBkQYTMqHBQlKx0fAUIzNicpKCorLhB0NTwvEVY3PS8hYkNERU/8QAGgEAAgMBAQAAAAAAAAAAAAAAAAECAwQFBv/EAC4RAAICAQMDAwMDBAMAAAAAAAABAhEDEiExBEFREyLwkcHhFGFxMoGh0QVSsf/aAAwDAQACEQMRAD8A+yvHr0V3o9fgAseJPFV6O3oALQYleioGJPABZejoMVPHXgAtePPFV6PPABY8eK2iuA9MzrlnnK2S1txukDzaE3SsErdGB7wqF4+1X95vnzJjyE57T/eIro42FhyoIk7Dl/f4R4HJbb/dnpo7EF1HGn7i3qI8tT8yHH6lAN0eLFBkp4/0g/IQusdovqmZgTSkY0uoY+ZCuYjZDG1Fvx+DPKSckgmbiOI5t8yI8o0yJLAnao4twdojMUQU7cuJIA8/J46uSQwTgN31tiEFbsueyojOU7delY4rHgP7/GOKSb2GXxjjteOxvKLGtkgRXLVRZ3gf1fLz5xxfgO0g+eHxESQlkDmef/AERnjAfm+FfSJLeTr58ofYhOoR09fX6rAxMWzjU/XCBiamNF2yMVSPSfG/upJ5tTzga04j6zb5wTI9thiQn1I8hHho8hQKyE4HM86Uxw+jFqYrSbsAtyqq3MOYAHxBg2wyEonEJACZScAPaCQFcySqKjYSZiXwKwScRjeNW3QXoxBClrUMT81kV6RKTpMi2mgTSmne5mqQxUwADNQp1ScRmlVOFRCWbp+cS9ANgB9GJ5vzjlv1pqzvZ9rUJ5lzzgcpjXjxQgltvRhnlm20mH2HTl43ZlDt27AGzrh0d2hggJUQxBx2ilA9QH/4jMz5TxotBybshBVUqvLUTUlN4gB8WCEvzMLNFKOpFuHLJvTL6n3B488caOx1jkHQYkDEQY6IAJhUSvRW8eBhgWAx14gFR69ABYDHL0Qvx69ABMGE3bGYRZFgFioy04tisE/ygw3BjLf4hW5MuVKBJF6YTQE+CWrZvUIo6htYpV4ZbhV5I35MYqSoeEkcD6A3a70mJfa5gpRWWWW/VOz2TFUu2y1eFaSdjh+mMWknf0ePKu796+qPRJKthqtbpR+l94cthj7LQDo5CktfxZRxdgtTtyIblEbKTUbuldmxiYIYueQGeVfMGLHL2tft+PuZtFSI2ldS2LADcTV+hV0gkSw7ZAU5U+uEJrVNXedLpAcXgArY+27hmk4mOytLTEu4SsNwPWh2exFmLDsPIpPgbpRU+X1yiq0paWTtIHU18kmB5On0AC+lSDwf5KP7YlbrWlaEpQoGuttBOqHBDjxHZnFnpUt0Vpu0cdkpBxug+YfzUYgs1fYMX37c8IHmzGnTVP4UgNSl28TwcnDY29u2VxJTe8RAcjaamrBw7+WEQ9HSlL+P8qySyW6+bEJqvrzigDZj9fX1WyYfryilUy6CrYH6QRVsveyDpduRIQ6QFTC7A5PiTs4f8FHZ9KzJqizqc44uRjXZUDHEsBnC6020ipNWA3OsOabgUgbK7SYaaC0WVpvBwlro/SMT0frtjfHGoxMLbbK51stMpTgozGqtKmy2v9bIZaN074u8qSAVEh2Le6KnKsPbH2bklD3dYgOSS9PjWF+kdFiUtWYWLpfL3SOB8iYdoTiLdJaOQtyEhJYK1TQhWCk+8k7PMxnp8q6WMO7HaLssPUS5xQof9qZgOpaOGUAVAhyAz43hkehiWqitq9zNzzqkjFqcco1syQEIuZJCZfIAIV/KFGEkmxArkj3lgngjWV5JMPLSrwjM3lH4f7z0ivLLj5wWYFz9D7DHYqXZCPa8zFXdq95Xn6x2TlBUdgR17fIfKO96vd0+UMAuOPAv2pWaRyMS+2DNJ8v7QAEXo68UC0p2txBiaZgOBHWEBbHojdiQgA6Iw3+I9uSJshBaktahj7SgMknJEbqMB2psSZ9tmu+oiUgFLAihXUnH8TZFWWGuDiWY5aJajKTBKX4mPG6fI18oh/05A8KijgVI8iW8oZT+zAOCz/EnnjTZAqezU0eFTOPZVUcsC2xzHPfSyXDNy6pd0VplT0jVmk/qSlY6i62O2LE6SnDGWFZuhe0v4VAABzhePEwrTPmO6XW2aQlY8KVFlpydQS75h2qxEvSUweIV2Xj/ALwTnuiufTS4aTLY9RB72MJemEDxCYj9SC37kuBB0i1yJiaKQo/lUAem3jCZOk8CUkA4FvVJPwiBnSJlVBB2Pdf+ZjswjP8Apkuz/wDS31b4Y3VYgaAkPu+h5RbK0GpCwQUqS4dk3S70oKYtvpuhZLsSEjUnTJR/WoDpMBT/AMRYbbakYLRNFKqQ2/xyzXpEowpVYObYwtaAp0+yoF/4jxoWH00LJ2khQIS4GNWx2AVxfj5mpem1VvylAkYoIUAwIDAsrBstu6AEWtGDpO6YyT0UfgYgoOP78fksgk92Fm3JqC6TTEfJzic4qtUy+0tJBMxQQ74AkAk9YqmK2MnaC5HIhxnFU6YJaVTMV3bssJL6y3BVl4UucMSIsxxV7EstxjYBJssubMWtSwmUD4qkhJNMsSMHoK40B+kaJtUjuUmUQZaHDguBdAxO2ucYzsloYqkmao0Ew3cSx7u4TQ46xYhiDUERrtF6ETIsglAEXySSTWuHQNQM0a5UjFC3uSl9tbNeCGKXLOohI3Vw84j2gtYCFLFQkBXIMTz4QDM7NoX93MoLxWkMoJUSwxFCAydU7BliyXohEuRcJcXWApSkVy09idPuY2SsFcxDlpwBSTgVYhtpfKmUWI1wglw4KFZMcujfCE9oDLVLU9xJ1VDFGHtYAZV3CmMMbCSSoO6mcnaQKKbYacDwiUlW5UttijQUpRnrc/hpIr7y1XfgFw4nF18gPX/eRyjliswBWoUExSTyCG+KlRELcvxPWvrGfK9Tf8V9TRhjSNuDa0+G2qVumypa/wCahi2XpS3Jzss3lMQT0LRj5em5w/zVcyD/AFAwVL7RTs1JVxQn0aOr+oj3OX6EjWI7SWpPjsgVvRPHwUkmLE9sG8dltCeCELHUERmpXaSZmiWeAUPWC5XaE5y+iz6pg/UY+7F6E/A+T20svtFaP1ypg+F6CZfaKyLwny+arv8AUBGfV2jSBrJX/KflA6+0FlPjA/ileoeJrNjlwxejk/6s2sqbKX4VoV+lSVfBUWKsX0x+UYhKbFMwTLfgtHoItk2KQD93MKf/ABziP93pElOL4aIvHJcpmxTZ2wPQxdLlq4xlEIWPDabRzUFjzBiK7TawdS1Jy/EsyFbcwUnZ0iZA2BBjDTVvaLQp3CpqgN1wXG4EJfi+0CGmj9IW19ddmWhi12VNQTQthNVS8A9MHYGALRoOatChqkrUVG4W8a3LBYGAJIcGoGOERkNFS05He/w9TEJ+DAOThhTe5BCQNpB4KLA02jR8xF4fey03dXVKgFMGbcK6iVJGymFkhBCQCXVR6uX3nEkBg5xZ84g9hicaKUFhUwhSUrKry0y1l710FRVrJJSEqvJIuknEJYtZslwXruIBwrmPWLW9fifSBftJci4SkKughnJ4Eh9j9aVhXY6K5uiJZDXE8nT8Iy9o0aDNIBKXWzELTgVOTqKukmanxXQTc8DpjXpm33DFLEg4glthGHEcixBiiZZw9AEkYEBmokGmwhCU/pDUEJV3HuZs9nCl+7WAKgNeTm2IzfjWKJ9lnywVUIFSSUGgNXUWI4uI1qS+GRruIyOwwPbJJUCE0LHWBKWLOKpN6pbA4PtANTim9yaySXDMkjSKzig8wUtT8zvizZEHBq9VPBoU08vX4Ro7FYLgUDiS7gAOKhIoKkAYF2ejAsOzdHIOKU8SB8Q0VzxxvY0Q6maW5ke4l4jV3h0/VYIsssMpJJUCFM+IN0jHf6QSjRYXNVRQTUs4ZidWpO0YsRkalzVbNHXAopJdicOdWO74xGePSWR6lSVNDT/D+0/crQQEsp0bgtDh9rFKjD1M20qUylSboe6SFFwczhdLfq5RlOzFoSpRlKoVgXWLFkkqug5FisPujTJ0Yu/4poTWgUp+pMJ8snj4ocT5iUgJNRgDyz3wnt5UQWJAAJiSpfd5qINGVdPMsHYUx3Qt7QabRKlttoBmo7B84qq3SJt7COZb5KApMxWtMQdUBysAhkk5PkMSx2Vt0Si4ZQV4wSlbfmJ1d5SVBPFxCKRaQglavxD7Wz9IzbbuyrDDRM+oYMEnAHAgUD5l3Vyi6S2KLtmgWi6gD8reh+t0BPQn6+m+EXaXt6EM5IDULEilMRnV22DjC1NuQtrkxJ3A519KRk0N/U2Yqo1Z0GnJRjg0F+aGaTEwY6EoI5cZsVDQp2iLkaKUNnWGaTFiTGeWNGmE2I7do9d2g84yml7MoEBQIc0dsvrOPodqVSMtpnXtEiXmb5HE3QOPhO4+YSgoQtGzpZ3mSfH4FlhlKlmWagPk7EgFxvIrDyw2VRlXmyzi+06LWZ8tKUISpTpAeqlKQpKSaMAEl6bnrBXf/d92KsRrbQNm7i3LCMNTmoya5N/VdVjm/b4+7FI0dV3bhDGwy1JKQla3cM61HE7MIhdhnoWyhUxJK0JZQopTEtXVDMesdXEux5/MzRixM16YUsCNVz1BSR1EXps6j4FoXuz/AJTT9sXzZY+hAk6yPHQowFuunFBH6SFDzunyMVTVIVRYSf1pb+tnjiVzE4LUNzuOinixFuWSAUpU5AwKT5OPKFQwdehZRHgu7LqlJ8hqwttHZcEkpmzU1vVF8AviAkhuLvjtMP5pkg0cHMpB/qSxMcSlKvDNB3KZ+hZXnCoZm0aEWAyVomGrsalzmHpRszAi7GpJ1ihFfaJDHkC8a+bZle0gK+vdV84U2nQ0tlFKAlZdr6VFIcgmlU125cBFU4PsW43G/cZyZYJCQi8pwu+xCBrOMlEvhgQDg++DJVjklN0KIADAuSabQaHLZnBczsjKnJPekzSrEusDldWAGIGIJgIdgJcshUqZMQ2RUZqTuIWpB6H+9LhJrdl/qYltQLa7MUgEKF16qZ6VxGVWxpvgeW6ndiGThtLuCK7v7RoUaKWkXb8sk0S/eIBNWD3VAdTCFC/vZqLiUhF3wsU3igEsR7LFOIoSBuhxjLS77FctN3Fg1qoCpiWc0cnZQbwesKLety1XY8GdscDyh3apNGY1Idi1My9AMITzpVT4qNjwctuc45sYi4+2xJ7mcny1SiVoLKQQpBxrQs2YpD+R2/X4FyiFgO4IYhwKE4hzC3Ssy4Ly5cyYgNeUFBABJAAvVJOFEilKh4yCbcpMzvCy1Z37ygX21c1AauQiUMTlG2WPPplsb2Vpq0Wv8FASML61MEgbAMeUKdL6IWJhK1masDFVBRJUWTkMAA9c4G0f/iCqWGMlJoGZZSwD5FKtpgj/AOvELU67OapKS01+H+WN/WIelNcIs9bG+WLJUl1uagGp28+UObOsJTdSKpNeIp5H4wilaTQFFtWrAKYgp9l2o7M/B4NTpJAL3VPgSCCNlXrhuOUGSMvAoSj2Y6tM1agkAYp38PL1EIZnZeZ7gP8AEj5+saiwlM0DbiHAPBsS/GD0WIn6+sorxtLZDyN/2HaVq/L+4/KLQtXuj939oVjcgbRUHjx4bxuiVwDBGGHhwOIxqNnJsRGmSMqY1Cz7p6iLBNPuq/l+cKf4VdRhWr3sQ1D8c5gkGgWK7c9vioSM8D1MUSSL4yC7bOoTdVQEsQz5tAchMqeQsSpKiB7QUlYBrQoLYvzjpWoj28w1eYqT9ZtiHospBV3iCTkTdCt41ikPvryAAFb4r7tfPoybnKHuhyNbPo8y5onSwAtLNrKKSxS4KSHqAU0LVOrHpkoJU6ksnAF3yODZ0z5M8KFJlKUlU0FKgoEBK5alEDxA3CCphdqxZgcHB0UyalcoXS4Z94868RGbJJ4pw0K13/uX36y98t/9fve4JZUBQrwgyyLTLUqWpQqQwUwvOKY0PCEpksaEjpBC7GmalXea9ANY76VxcR0cLtowZE0aSWLvhKkbklh+06vlBSLUvalfEFJ6hx/LGEGjbRJD2ecq6HZJUCOF1Wr0aOSu182UoGfJrg4JQ/8ACp0nkRG1Gc+hptD4oUOF1Q6u/lHDMD0d65EbjiN8ZqydurMRrFaD+ZBPmm9DDRun5M+aRLXeITUMoEOaFlAE4HB2pEWwGyUjMgba4MxiUyyBWw+cBWxBKS2sN1Wcu5GLA5bI9YdNy2CFukgY+JJb84oMvFdxjPPK4djTHDqVx5Le4UjwqUngS3Q08omm2zBjdX+pLHqn5RNGlJKsJ0qlDropkxrjFi1JBYkO+Vcn+EOOWMnsKWOS5RKzJ7yplEfnCkkdSyukRtEhOU2uxwr4gmAtKW4qaWmicGGb0iiwF1k7lHrT1i9rYoLp7JCjgEoNcC61XRXF4+VWjtIiQFqWsLnL7wy5aS9y+px3hxBFCxLhqAAufoHa2293Y56gQknVBOAIQSMPzkR+eAYqxw9qslqo+x2DSSJkiXNKgkLDqUTRKvCoE7lBshhhSFNvt570hLKQwCSFBlGrnF9gDOP3BkHZS0XCJc5RTLmHw+4TqpWsEFrxuoCcS70uh2ellXlizrvyVrSbiiFJZaVC6Mi5AD0q6fyw3DcalSE+lJCpqVrlpXfSpSLRLJdWqoFBSkUADEMPNio5paNW97O3Lrh5xrBMMyYCFdxbUMCD4JzM2FCCAMAcmBDFAs8y7/3yZlinl9dDmWvfjUHNi21Ri1FZmkyYtTL3RpZuj5iU3l2az2uX/qyk3Vn9jXuQO8wJZbHZlrCpE1Mpb/hz0JmJfZrgjzUeEMBIwOYh1ZNCTkoEy4lSPdCgpTZlN1xT3XJHuwbbbauWwtdmkrl1F+WlIbhhdxwNzdE16OlyVX5doXZELSHSTrqBGSSXAbC9eVnq0dNWNOiNlUlAWe8AQCUsXTMSpKhVAPiYazCuALvXR6I0yolSFsFoJSaOHyIb2S4OeILF2jIrtViqFd7McuVEqck4kl0VfcfOHWj0IUUTZJJQoXau6VSwEMXr4VSlDbWtIy5cVLUjRjnqelm1/wCqY1l0/KjDpj8hEvt2P4Zao1E4fQ+EDCxI9wRMWFHuCLHqKlQR9rGyWaU1Rh9ekdNqHuyzTZiOv1SBxYUe6I79hR7oit6ixaQr7SPdRtOOGRxyiK1oJcoQdp1sD/FhFIsCPdHnHfsCPdHnFT1Fq0gs61SkKrJlk0fWWSCMC17CrA45RYi2jFEkVq4UtI44+kUTrKlCnCQ1XpUVaOpQU1TgehhO/lAmgpMwKSSwBdiBUD54Y04bV+ktAWuYorlWoS0KZpUxU6WkMAH7yWSkksTUPXJ2DHVIF2jmoORFPWCbHpuWGSolBal57pyorDq0asexmluZfRczSCJstM0oMskOFTLy7qiKhKkiYC1cQ1XFGjVXabvKGAlIUHYMcCGI6VSa8Y59iB8JB8t28HPACLisTL0TJOMpH7QPhBErREpSCLgQ2BQAkggO4I5YvDBWi1bW6ehMTRJuoI31emPWkACdVttUnAmYke8Lzc/EOsSR2qlL/GkkGmsgvUbWuq5OYboDJgG02GWvxIB3sx6isJqxptO0Cf8ASLLOLyZ4So+ysBVeCrq/5jD/AEdY1ykMtQWWDqAIJ44UyAqwzjNT+zSD4VFO4soehihGhLQiiJzDcuYnyAitY4p3Rpn1eXJHRKVr535NLPXrcK9A8FaLFFHgPU+kJdGWFaErVNmGYokAElRCRiQHOe1hDizLuyX/AFK9B/TE5OkZkZL/ABLtBNlly04zFqUccL4I8kGPlqpBkLF5NwkXkkBSlqckaiVaoN4EXmpH0D/EWcPtElCn1EJAZqFsxm94jkaxkrfZSuVqG93YJCUsFEFr4J8ScAaPgcDWEtqADslF31pWpEtSTOMs3u6SrVa++tMNQVvQOAxZmc2WlCBKnK7yyTKyZwxlKqz7M8tobxJSJoO+lBXIXfmpJ72TghcvBNwbqh9pO1lmWecEoXMkI7yQf/yLKRWWfaUkHCiXOWrsT93YIhbUhIEu2oK0YSrUgVYmjs77c3xZT3otEm0JlOm5brOXZ6rDb6kkbNYjYmLLFZpiUFViKbTZz45CzVL5Vw4E8lO5Blqs5W8hU2xWgEOg1QTsq3Qt+kwARscuStRNlnqs00n8JZIBIydy/AlR3RK32gEhFvkhCjQTk4HmH9RtSBWPaRtJVq26SMbotCMH3kChzZQ4oEUKtJlASZ572RMA7uY+GDa1ajLFsRTAAIFlXKC5S7UmXIKU3FKqshRe6hjQXakh0gEENehf3tilkk95aFHEqcAviT4XO8kxXLEuVqmUq0rDMSFXEpDskAPnU02ClYMRbZw8FkQjoluWqYAKRp+X7NlSBuu/+hh3oS2y1FCpICb82XKmyqBlLfupgYXakFBIbFLge0qTb7YS4lS+AIx3AzXfhBuj9IylTJa7SgyJkmZLUvVV95LCswKkhdwjHNiagRkrTQ06dn0FlbB1PyjxmMwN0Pg6sW2UrAIuHAGocahoaYbd43HaY66ckKqAQLpxo4wrjyc8q2xoOEzenrAls0ymUoJUUuf1NzV4eTvhtEcUtIchCi1RQVBxowcYFuECWlAIIKCQGFSnwl645F2OTl3cvFokmRV2zlgkC6pndiosBtZLecdT2xSprqSpyBRKiz7nBYbhweFGkNGuCAVIIbFTGrs5QR8cq7At/wCjrBrNVQsfvZ+OYIZ+UR27lsdzYC3guaEGpZ9U8DWL0OioF5Jy2jaNhjM6MkiWwJJcnC8VMMWUoAluOUaOyLKGB1pZ+BzBitR3HJpbIMnKFLuBcjnT0i6dZQUBKknfRmJrxBgO1zO7BUk+AXkl9jrFfWFye3iJoebJkKUCQFEKdsTUOBvwjRGkymm0FTNFTJSiZEwjaCWfj7KuYidm7SzZFJslxtGp80Hk0F2dZIcsDWgDAVII5Fxyi2LexWeT28s7VTNB2Mg+d+G8mfflpUAUhQBZWIBDhxkd0JUywMAAdwAPlWNAiUyRT6FIQHCnVgdSYOKXAihUuGANdjjReUREogAjOLSxvc+kFTE6iEbbierFXrAlsDlCP0j66wTOm64OwLX0Sw/qiGTwNHy/trpKUu2TbytZLDBRYeLF2FFZV35QkNukg0vE/lSzbnKn21HpDW0hKpswkUvLVi+CutQ/WAZQeudTurGOXUbs6cOjuKsAmTEauMpIP3U0BjKUXJQsOdQlRUKmiiNsHInTCozEFKLXKDTE5T0UKVDbxp7NQbrD2t75CQ6ikPLPhnS8wNkxCn5EQvnTElIIUsoRRCw/eSNqFh3KcWL9I2weqKZzskdM3ENtNokzZt5D2K0DEVSlzjsZzsCX90xG321R1bbLvgUE5GIB3jDgW/SYBnWtSk/epE5GUxHiHTDyHGI2e0qH4M0KH+mv4A/JomQCUKmBJ7iaJyCGMtddXG6Rg243dwBhebRdSqUoEJVUIUWKFfkUaKFc68avKcEmqpC0Ee1L/tQfWMclTrxCULVNL/hTAK7RePXlAAdJBAu/a5SEpcJACVZk40OJJfaY7MvH/wDeB57/ANfGJLoNewJbagsf5QYEnTpWdlWje6v7b4ACJcia7ptV4/qJfk5fpBVrlzlSe6nhIUDflzFLQhwmkxIK2AJvoUzAlhQ4hQhVkUWUmYje/oSrdlDOUZKR3ZmrmyikYFKCkKIUpIKkk4pSWADkBwM03SHFWz6mdHqGcsMXDzE544Pv/duj32Jv8yVQuNc88Bx6mFiVro0tm3j6yEdeZRgkNv8AL62CIAMfsqf9aXi6fEaHEYVx84h9nlBvvgwchpa1ahxBqHGH0YX93N2pDcYibPMprgNsG2AA6ZY7OcZiywaks1Q9AdarbRXPY1SrBZmLmcaMaID0oeWR5YCBRZV/6ho+AAxiKrFTxrO52fdEX/AywrsiT4ZuXtSwQRgoMLwLNUYtWrmDEWpCdXulpSoiqlhsqgAZ7m6BoWSLKkM+B9o1I5/GD7OkJNxdUnwkHAnAvs+qRFcjK9OySuROloF5Sk3EgUJdkq4m65uipyfAlTpMlDzZiB92VFSlS1KJd0pACtUlyAHerYR1M9KFEqLCoJOHPdSCrXYJc+XcWLyFDC8q6RuKSCMMi2MToNu4PZFlg+wPxZz5wWIInlCUEps4WrYVJunGveFJIy8QSN8D6MlLUi8tAQVEm6l7qQ9ADUee2GpNuqFW1ng4LhwQXBFCC9CN7w4RaiwBAUBmlgeaTQ8iNyYCXZXBFcMRlv3QpPaFUldyclw7CYjPig58DyMSZE11nmJWGSQSMU1ChxSa82jypMJ7Nbpc4aikrAq3tDik1TxaDZVpILBb7l638zhX8x4QWAQZURMqJJtfvIPFJSoeZSfjFZ0gl/CvmEjzvH4GGAHeeeN149Aw8wIq0pabkucv3ZYHxUfICJWGq1q2ADqX9IS9sbTdskz/ALiyByZHweKpunZOC1NI+fonm6ysVpdhkHY86xbY9at66A9drFqFtxw/tA6lVUavqpHBIKjTDEgYwRZCJcsFsA5b8oc/AxzppKO3J3cbblvxv/ihfpAodb3u6C6qD35M0AJC9t1YCT/fEO2KIUFLN1Xs2iWHQsfnAo+/44wSoqvsCBNAZleC0ym1NzhNH3QIgVIkkoUfHImeEnc+NPoCOrFUkjgzlqk35BpyW1lC4cpkqqDvKcoiZZXW7Lnb06queEToFEJJkLzQqqDwMctEli8yUQR7co+bD4xIiVJUlJ8c2Sdig45RNUx27xYWmjlDd4OD+cdRMUQyJqJg91YY/MxKxuJqbqUSJlSFki4aM2yoJgAKlmUfw7YtG6YFH1AiaTO9i1S1c0g9GJ6xbOE41XJkTqYggE/u+UBTbn+ZZVJ/Teb0EADKzyrWSB3UubeLAUrlmd+zlGsm9mpCwE3Ei7gwbDDzj5zap0lEsmSuYFlQBQTS6xJJIG0JYOduyGNi7Z2izquLJXQOmaC9QD4nvgVoSSCKtGPqcOTJTg6o0YMkYXqXJ9Qux0iBjam9sckt8QPp4j9q3rNPrPh1jUZwu5EVhsacaQL3g90niXp0jpXkwHXPDPlCGW3htHUGIrNKY5DziCkrOA24Jfc2HSKlpUA7s1alKQ28Fm2HrCAsQAMfCqoOYP1QiC7Pq6ixQ+E7Dx2GBgUj9Cud04GuFDQtBUslIKFDCqDsarPmIgluM5KDnzgM2OZLJVIVdGaPZPAGnXkYMsuJ4GL2oYmkJgFn7UEKAmpMsjFgSDy8Q5Xo0NitcuYHQpCjtSplc2L9YRzpQUGUARsI+mgBegJSi+sNzg/EEw9x7GmtVtQlY7yYlNaXl/8AsX5wOZaVlV5lCtCxAqSPiS8LLJouXL8KQScSpifkOQg+zSEp8KQkNkAB0ENCFlr7Ph70pRQRg5NOChrJ84hL0napBdaRMHvEPTfMTX94MOyI8DBXgL8g0ntvKI1kTEnddWOrg+UE6O02i0FfdhTIZ1KAFVOAAAS5pV2akUzLIg1KEE7SlJPwguSAmWSKVYAUFBs4wKwdBdgUyFK2qJ5Af3MZLt1PZNnl/wAR+PxUI1aQ0hI2gfzn5KjB9tLTfthSMEJbhi/wEU5nUWy/po3kRn3w5nmT8hF1omFKBdAUoMQn3gFAqHNLxUMWGTDoGijSc9JUxJQEqYTAPBMYM490gkHhzjHijqyL6nUzz0YpPzsDqCO7HiVZn1FisyznNJOLO3GlCWEQtkshI71Pfy21JyPEANuRbjxJi+XNWFKKAkTm+9lHwTkmoWjfWvN87wqVy7x7pSrNNo8tXgV1w+mAjqHDIISpSdQptEseyqi09fj0iqWUCiJq5KvcWNXzw41O6LLQlIP30sylPSbLe7zH0TEpneFNQi0oyI8Y9QeHWACi1y1YzZIUPfl572+bRHR8tJKriTPS1UKUEqTvS+JoRSPIVLH4c1co5oVUfXUxfJsC5gvKlqmMfFIUkrTxRixcMaYQARXLkJPgtEjh83rBFmWSWlWwF8BNBHUrDRyXNulhazKPu2iUtLcVAKg02CapCpirNJtEtIJVNkrvMAHJLKvClWYYQAI+1Fom97cmXHlOL0sG6SWJL7cBgGbCFUi03VXiAqjMoOGYhuh5R21K11KQGSVEpD1Aegfg2cV/aHxA6N5j1eAD6ym0rSdZRWAQVMlIYPVgm77L5u7NBNktcwJImJS6VkPeWXBJYhixwXyunEwnsU5IWEXioqJC3JSCEpJZKSdVy1GJY41MO5PeLAEuWTedDpQtQTdAYlQelZdXALK2ExRq7jarksTaVVokXSR4AWcZOHI/9YsBUaKUpNGLMGf4Uo+GMX6P0LOKb0yWuXkL5SKDam9sYMcwcoKNkQgMubKGTld49AMRT6JjO8mS+BahQlF81JxzDm8MmOL0DUxAyMc+xSyA0wXiSwJATiCUsxoxB94Egs5EEzVWRye9UugKu6QRXIhd6iuFanaIlaNFWZKh/wDbq1iCSZpSLyCSFMmt4ucDVhsES11/X8+hNO+ADRdtANxZ1SHf8uAU2RSxSobEvgkkuCopSUK9kOk7jRuGP0KqLbpDuVJEqzWZLkl7qpl12vEksEnwhs2FGAguTpIrCgtr1GKUhIagZhhgMfStsJJq0DVOg6x+0d0XZQPZV6hO8CJWq0Jlyr6iwAJ440G00wi1OkCi5OlyeUIiICtOmUJUU3VKAJBUAlnGLVq2GPzgyUsKAUMCARlQhxSFGcZNpMrUk3SfBdLEFIEUS4vTWJEiRTHGhDoHSaZtonXVEuFKYghh3oCX33TTdhQRoAIUZalY5KmQIidppLSNv+40jxTHZ1ZqE7COiQ/ziRENnUKBkC/JA/4j5TbrQV2icvepuWr6HrH0vSM+6mYo+xLP8xr5Jj5PLVqb1Kr8T5vGXqP6Ujd0a9zZbIYVySCd9ATCKVbiuYo6oUs+E+BbgC4eLBjtfbD+QBngaHnj6xjZ6bpIOVIj0yVtlnWt6Yr+RrNUCkUUZaTqqH4sg+6rMgVaL1LWpLqu2uXtH4g3kYv57SIWybe5BUopWMJgx4TB7Q/NjteClKF4FX3CzhNR+GriMPhvjac0ssqnpImBQzkzWNNgfLhTfFSu7ve1ZZm4ug+eHNoutY//AKZdGcTpW/AkYc8NgMdvLuUKbTL2F74+t9eEAFdoWtnnS0zUf6iWdicXHow4wRotEspDCyliSEzFzJU4Vw71BDvkCTQwuvJH4UwynOshbsN+bnqYcCRf8CrHaNxQZazwZn5wAWq0isEovWqU2IdNslDYz3VAcz6RR9hM8kSDJ74gpBlLFmvpVRSZkqYUg0fwu7sXgKa0s1E+zHald5HUN0rFGlEEpQTNROBvMQGUlrr3g2b51xgATPEZkuC0y4qtSWHGEB9Sl9p5zg2eRZ5Xje5LBUyQly7gK1i2GzCBZ3aq0rYLtEx6OEsirVAuAZvXMCKbGCAS5qANlBwoBjA1plViDg2uQe5KQqYtZBJVecXpi9jnxLLVagzeLbVY5KLuuJk0k3kslaUhncqSSHJpdqQBVqOsCKsXbZlBUuW2X1v2xX6C7kaLZk1RDDDMUOIbcBTIQRaNLrUAASkCrubwpTJiMeOzKKkx4pifpx2JJ0cs0+8sBZUXYEmgo7Nsqcct8PRKKDXjhiPT5uIzpIBqQOMarR16bJqheoKKKVMQA/iIbANjiEnNRiVJcAT0rbhZkoSRePeTEqJw+7ZKmHEkAl8HbKFy+0qEyFPKK563HeKUSkJyue0liHZJAcAklrsNdJaHFolJSoqCkjVUPEKJxBYLGqmhINAygKRjNJ6GmyFKKwCguBMSHSSagVDoU9WUATk4qaZp3fY7fSTwPEsdVO935Vt+fngqVa6KUCReUotUOCXYtTyjcaIP3Mr/AMaP6RGD0ZZO8UyvCkAq3k+Ec2J4A7Y39jwhYUk2c/q4YYTrFGvPP3GMqWSHydvnHbQu4lSvdSpX7UlXpHJMpYSVJUwOIfZThhWFyreSFJJqbzlW8szHhV+G2Ob0/XzzdRPHtpV1552IzxKMUxf2TlkLU58MqWP3KKj6RqUwr0dIEoqSyXJZwGJagBoHaoZqPF50ugLCKl1BLhiASWbFydrYV2GOtjjojTM+bLG7ewxQmoG8RVZ1Xp5OxJ/mLfAxbKmDxAuACXHCKdGYrVvA6D+4i0Qt7X2q7ZJx99QR8EnzJj56AaZUJ64Rru3FpHcyUEgXiVFy2Ln1EYq06TSFlnVgzYUxqfSMeZOUqR0emcYQ1SfLC0q2EY4AEk/ADrGf0zZiTeFXA5jbx2jjBkvSSlLSkAJF9ANHNVDPDPd8Wvn+TvuJ2j3TtSaHaDF2CDinZR1WWM2q7GVdoIkWsimRxSapPLLiIJt2jzVQzJoxHH4tC0pi8yjuwT1D8Fd0/wCmo6pfG6+PKsdnFF51JVZpm1PgPBsuHWEoWYNk6aWkXSyhsULw8/7wAOrCiatbpVZzNTRJUQ6woFwE5newx5xG3rRhabN3Sh7cug5h26kmEC1AuQGBqAMBugqRpubLDXryfdVUcsx/CRAAxspmf5M4TB/prNW4GvRoA0pafvCO6EogALSPeD3jsq4p8cTfLmyJpeslWLpqH5B8f/k+Ku2yl3ryqlRJvu4UcTrZnz2iAC9CgRAdrOs2z1+hBA0mSgJWLzDVVgpO580v7JpUsxLwEpTkwAfTpdIqnJj0egECTERMR6PQMRrtAdhPtErvVTykU1UorgD4iojP3YlpjRdlsY1pK55YF1zikVf2UJAOEej0IkI19tly3+zyLPI3plur9z15iKEdo7RPUCucs0qAbqTn4UgDNqx6PQAbOXgIkUg0OYY4VBxBBoQdhBBzEdj0QJCdfZmWjvVy9QJuFaA5SoqSq7dcuhquHIrQJwg2zIaOR6HGKTbXci/J23aTMqzqWA91BU3AOIzeibYVIQTUlKXPHHzMdj0ef/4qEffKt7Zrzvg0GiJfekqU+qSwyx88vpmvOjwZjC6CwvKuh1XiQQdzJ50dwCFej0d/sYmBdm9Kqn/aZhF0BSEJTiwdT1zJI+EN7IppBO0LPp6R6PQ1siRgP8S5l61S0ZJlluZb/YIyC8W4ef8AxHo9B3JdgrRsu9Olh2+8Rv8AaBguYtyMr31UYGPR6JRIyKLCHKhsY9XHKgA5RXpjQyUyxMBqXcNsj0eixcEO4haIXY9HogTCVCn1lFSo9HoQE7GjXGW2C5U4pvZirggFKm2pNDxxGVax6PRFklwQ0lY0hAmJF11qQUu4BSxcE1A3FzvML0pj0ehrgTP/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6152" name="Picture 8" descr="http://t1.gstatic.com/images?q=tbn:ANd9GcTgwzuLiGawWgXkYt9KwZl4V0dEaYACPoNhlXA3viFZ4ESJlQg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5229" y="1905506"/>
            <a:ext cx="1743075" cy="2461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9250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80">
                                          <p:stCondLst>
                                            <p:cond delay="0"/>
                                          </p:stCondLst>
                                        </p:cTn>
                                        <p:tgtEl>
                                          <p:spTgt spid="6"/>
                                        </p:tgtEl>
                                      </p:cBhvr>
                                    </p:animEffect>
                                    <p:anim calcmode="lin" valueType="num">
                                      <p:cBhvr>
                                        <p:cTn id="1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1" dur="26">
                                          <p:stCondLst>
                                            <p:cond delay="650"/>
                                          </p:stCondLst>
                                        </p:cTn>
                                        <p:tgtEl>
                                          <p:spTgt spid="6"/>
                                        </p:tgtEl>
                                      </p:cBhvr>
                                      <p:to x="100000" y="60000"/>
                                    </p:animScale>
                                    <p:animScale>
                                      <p:cBhvr>
                                        <p:cTn id="22" dur="166" decel="50000">
                                          <p:stCondLst>
                                            <p:cond delay="676"/>
                                          </p:stCondLst>
                                        </p:cTn>
                                        <p:tgtEl>
                                          <p:spTgt spid="6"/>
                                        </p:tgtEl>
                                      </p:cBhvr>
                                      <p:to x="100000" y="100000"/>
                                    </p:animScale>
                                    <p:animScale>
                                      <p:cBhvr>
                                        <p:cTn id="23" dur="26">
                                          <p:stCondLst>
                                            <p:cond delay="1312"/>
                                          </p:stCondLst>
                                        </p:cTn>
                                        <p:tgtEl>
                                          <p:spTgt spid="6"/>
                                        </p:tgtEl>
                                      </p:cBhvr>
                                      <p:to x="100000" y="80000"/>
                                    </p:animScale>
                                    <p:animScale>
                                      <p:cBhvr>
                                        <p:cTn id="24" dur="166" decel="50000">
                                          <p:stCondLst>
                                            <p:cond delay="1338"/>
                                          </p:stCondLst>
                                        </p:cTn>
                                        <p:tgtEl>
                                          <p:spTgt spid="6"/>
                                        </p:tgtEl>
                                      </p:cBhvr>
                                      <p:to x="100000" y="100000"/>
                                    </p:animScale>
                                    <p:animScale>
                                      <p:cBhvr>
                                        <p:cTn id="25" dur="26">
                                          <p:stCondLst>
                                            <p:cond delay="1642"/>
                                          </p:stCondLst>
                                        </p:cTn>
                                        <p:tgtEl>
                                          <p:spTgt spid="6"/>
                                        </p:tgtEl>
                                      </p:cBhvr>
                                      <p:to x="100000" y="90000"/>
                                    </p:animScale>
                                    <p:animScale>
                                      <p:cBhvr>
                                        <p:cTn id="26" dur="166" decel="50000">
                                          <p:stCondLst>
                                            <p:cond delay="1668"/>
                                          </p:stCondLst>
                                        </p:cTn>
                                        <p:tgtEl>
                                          <p:spTgt spid="6"/>
                                        </p:tgtEl>
                                      </p:cBhvr>
                                      <p:to x="100000" y="100000"/>
                                    </p:animScale>
                                    <p:animScale>
                                      <p:cBhvr>
                                        <p:cTn id="27" dur="26">
                                          <p:stCondLst>
                                            <p:cond delay="1808"/>
                                          </p:stCondLst>
                                        </p:cTn>
                                        <p:tgtEl>
                                          <p:spTgt spid="6"/>
                                        </p:tgtEl>
                                      </p:cBhvr>
                                      <p:to x="100000" y="95000"/>
                                    </p:animScale>
                                    <p:animScale>
                                      <p:cBhvr>
                                        <p:cTn id="28" dur="166" decel="50000">
                                          <p:stCondLst>
                                            <p:cond delay="1834"/>
                                          </p:stCondLst>
                                        </p:cTn>
                                        <p:tgtEl>
                                          <p:spTgt spid="6"/>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nodeType="clickEffect">
                                  <p:stCondLst>
                                    <p:cond delay="0"/>
                                  </p:stCondLst>
                                  <p:childTnLst>
                                    <p:set>
                                      <p:cBhvr>
                                        <p:cTn id="32" dur="1" fill="hold">
                                          <p:stCondLst>
                                            <p:cond delay="0"/>
                                          </p:stCondLst>
                                        </p:cTn>
                                        <p:tgtEl>
                                          <p:spTgt spid="6152"/>
                                        </p:tgtEl>
                                        <p:attrNameLst>
                                          <p:attrName>style.visibility</p:attrName>
                                        </p:attrNameLst>
                                      </p:cBhvr>
                                      <p:to>
                                        <p:strVal val="visible"/>
                                      </p:to>
                                    </p:set>
                                    <p:animEffect transition="in" filter="wipe(down)">
                                      <p:cBhvr>
                                        <p:cTn id="33" dur="580">
                                          <p:stCondLst>
                                            <p:cond delay="0"/>
                                          </p:stCondLst>
                                        </p:cTn>
                                        <p:tgtEl>
                                          <p:spTgt spid="6152"/>
                                        </p:tgtEl>
                                      </p:cBhvr>
                                    </p:animEffect>
                                    <p:anim calcmode="lin" valueType="num">
                                      <p:cBhvr>
                                        <p:cTn id="34" dur="1822" tmFilter="0,0; 0.14,0.36; 0.43,0.73; 0.71,0.91; 1.0,1.0">
                                          <p:stCondLst>
                                            <p:cond delay="0"/>
                                          </p:stCondLst>
                                        </p:cTn>
                                        <p:tgtEl>
                                          <p:spTgt spid="6152"/>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6152"/>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6152"/>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6152"/>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6152"/>
                                        </p:tgtEl>
                                        <p:attrNameLst>
                                          <p:attrName>ppt_y</p:attrName>
                                        </p:attrNameLst>
                                      </p:cBhvr>
                                      <p:tavLst>
                                        <p:tav tm="0" fmla="#ppt_y-sin(pi*$)/81">
                                          <p:val>
                                            <p:fltVal val="0"/>
                                          </p:val>
                                        </p:tav>
                                        <p:tav tm="100000">
                                          <p:val>
                                            <p:fltVal val="1"/>
                                          </p:val>
                                        </p:tav>
                                      </p:tavLst>
                                    </p:anim>
                                    <p:animScale>
                                      <p:cBhvr>
                                        <p:cTn id="39" dur="26">
                                          <p:stCondLst>
                                            <p:cond delay="650"/>
                                          </p:stCondLst>
                                        </p:cTn>
                                        <p:tgtEl>
                                          <p:spTgt spid="6152"/>
                                        </p:tgtEl>
                                      </p:cBhvr>
                                      <p:to x="100000" y="60000"/>
                                    </p:animScale>
                                    <p:animScale>
                                      <p:cBhvr>
                                        <p:cTn id="40" dur="166" decel="50000">
                                          <p:stCondLst>
                                            <p:cond delay="676"/>
                                          </p:stCondLst>
                                        </p:cTn>
                                        <p:tgtEl>
                                          <p:spTgt spid="6152"/>
                                        </p:tgtEl>
                                      </p:cBhvr>
                                      <p:to x="100000" y="100000"/>
                                    </p:animScale>
                                    <p:animScale>
                                      <p:cBhvr>
                                        <p:cTn id="41" dur="26">
                                          <p:stCondLst>
                                            <p:cond delay="1312"/>
                                          </p:stCondLst>
                                        </p:cTn>
                                        <p:tgtEl>
                                          <p:spTgt spid="6152"/>
                                        </p:tgtEl>
                                      </p:cBhvr>
                                      <p:to x="100000" y="80000"/>
                                    </p:animScale>
                                    <p:animScale>
                                      <p:cBhvr>
                                        <p:cTn id="42" dur="166" decel="50000">
                                          <p:stCondLst>
                                            <p:cond delay="1338"/>
                                          </p:stCondLst>
                                        </p:cTn>
                                        <p:tgtEl>
                                          <p:spTgt spid="6152"/>
                                        </p:tgtEl>
                                      </p:cBhvr>
                                      <p:to x="100000" y="100000"/>
                                    </p:animScale>
                                    <p:animScale>
                                      <p:cBhvr>
                                        <p:cTn id="43" dur="26">
                                          <p:stCondLst>
                                            <p:cond delay="1642"/>
                                          </p:stCondLst>
                                        </p:cTn>
                                        <p:tgtEl>
                                          <p:spTgt spid="6152"/>
                                        </p:tgtEl>
                                      </p:cBhvr>
                                      <p:to x="100000" y="90000"/>
                                    </p:animScale>
                                    <p:animScale>
                                      <p:cBhvr>
                                        <p:cTn id="44" dur="166" decel="50000">
                                          <p:stCondLst>
                                            <p:cond delay="1668"/>
                                          </p:stCondLst>
                                        </p:cTn>
                                        <p:tgtEl>
                                          <p:spTgt spid="6152"/>
                                        </p:tgtEl>
                                      </p:cBhvr>
                                      <p:to x="100000" y="100000"/>
                                    </p:animScale>
                                    <p:animScale>
                                      <p:cBhvr>
                                        <p:cTn id="45" dur="26">
                                          <p:stCondLst>
                                            <p:cond delay="1808"/>
                                          </p:stCondLst>
                                        </p:cTn>
                                        <p:tgtEl>
                                          <p:spTgt spid="6152"/>
                                        </p:tgtEl>
                                      </p:cBhvr>
                                      <p:to x="100000" y="95000"/>
                                    </p:animScale>
                                    <p:animScale>
                                      <p:cBhvr>
                                        <p:cTn id="46" dur="166" decel="50000">
                                          <p:stCondLst>
                                            <p:cond delay="1834"/>
                                          </p:stCondLst>
                                        </p:cTn>
                                        <p:tgtEl>
                                          <p:spTgt spid="6152"/>
                                        </p:tgtEl>
                                      </p:cBhvr>
                                      <p:to x="100000" y="100000"/>
                                    </p:animScale>
                                  </p:childTnLst>
                                </p:cTn>
                              </p:par>
                            </p:childTnLst>
                          </p:cTn>
                        </p:par>
                      </p:childTnLst>
                    </p:cTn>
                  </p:par>
                  <p:par>
                    <p:cTn id="47" fill="hold">
                      <p:stCondLst>
                        <p:cond delay="indefinite"/>
                      </p:stCondLst>
                      <p:childTnLst>
                        <p:par>
                          <p:cTn id="48" fill="hold">
                            <p:stCondLst>
                              <p:cond delay="0"/>
                            </p:stCondLst>
                            <p:childTnLst>
                              <p:par>
                                <p:cTn id="49" presetID="26" presetClass="entr" presetSubtype="0" fill="hold" nodeType="clickEffect">
                                  <p:stCondLst>
                                    <p:cond delay="0"/>
                                  </p:stCondLst>
                                  <p:childTnLst>
                                    <p:set>
                                      <p:cBhvr>
                                        <p:cTn id="50" dur="1" fill="hold">
                                          <p:stCondLst>
                                            <p:cond delay="0"/>
                                          </p:stCondLst>
                                        </p:cTn>
                                        <p:tgtEl>
                                          <p:spTgt spid="6148"/>
                                        </p:tgtEl>
                                        <p:attrNameLst>
                                          <p:attrName>style.visibility</p:attrName>
                                        </p:attrNameLst>
                                      </p:cBhvr>
                                      <p:to>
                                        <p:strVal val="visible"/>
                                      </p:to>
                                    </p:set>
                                    <p:animEffect transition="in" filter="wipe(down)">
                                      <p:cBhvr>
                                        <p:cTn id="51" dur="580">
                                          <p:stCondLst>
                                            <p:cond delay="0"/>
                                          </p:stCondLst>
                                        </p:cTn>
                                        <p:tgtEl>
                                          <p:spTgt spid="6148"/>
                                        </p:tgtEl>
                                      </p:cBhvr>
                                    </p:animEffect>
                                    <p:anim calcmode="lin" valueType="num">
                                      <p:cBhvr>
                                        <p:cTn id="52" dur="1822" tmFilter="0,0; 0.14,0.36; 0.43,0.73; 0.71,0.91; 1.0,1.0">
                                          <p:stCondLst>
                                            <p:cond delay="0"/>
                                          </p:stCondLst>
                                        </p:cTn>
                                        <p:tgtEl>
                                          <p:spTgt spid="6148"/>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6148"/>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6148"/>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6148"/>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6148"/>
                                        </p:tgtEl>
                                        <p:attrNameLst>
                                          <p:attrName>ppt_y</p:attrName>
                                        </p:attrNameLst>
                                      </p:cBhvr>
                                      <p:tavLst>
                                        <p:tav tm="0" fmla="#ppt_y-sin(pi*$)/81">
                                          <p:val>
                                            <p:fltVal val="0"/>
                                          </p:val>
                                        </p:tav>
                                        <p:tav tm="100000">
                                          <p:val>
                                            <p:fltVal val="1"/>
                                          </p:val>
                                        </p:tav>
                                      </p:tavLst>
                                    </p:anim>
                                    <p:animScale>
                                      <p:cBhvr>
                                        <p:cTn id="57" dur="26">
                                          <p:stCondLst>
                                            <p:cond delay="650"/>
                                          </p:stCondLst>
                                        </p:cTn>
                                        <p:tgtEl>
                                          <p:spTgt spid="6148"/>
                                        </p:tgtEl>
                                      </p:cBhvr>
                                      <p:to x="100000" y="60000"/>
                                    </p:animScale>
                                    <p:animScale>
                                      <p:cBhvr>
                                        <p:cTn id="58" dur="166" decel="50000">
                                          <p:stCondLst>
                                            <p:cond delay="676"/>
                                          </p:stCondLst>
                                        </p:cTn>
                                        <p:tgtEl>
                                          <p:spTgt spid="6148"/>
                                        </p:tgtEl>
                                      </p:cBhvr>
                                      <p:to x="100000" y="100000"/>
                                    </p:animScale>
                                    <p:animScale>
                                      <p:cBhvr>
                                        <p:cTn id="59" dur="26">
                                          <p:stCondLst>
                                            <p:cond delay="1312"/>
                                          </p:stCondLst>
                                        </p:cTn>
                                        <p:tgtEl>
                                          <p:spTgt spid="6148"/>
                                        </p:tgtEl>
                                      </p:cBhvr>
                                      <p:to x="100000" y="80000"/>
                                    </p:animScale>
                                    <p:animScale>
                                      <p:cBhvr>
                                        <p:cTn id="60" dur="166" decel="50000">
                                          <p:stCondLst>
                                            <p:cond delay="1338"/>
                                          </p:stCondLst>
                                        </p:cTn>
                                        <p:tgtEl>
                                          <p:spTgt spid="6148"/>
                                        </p:tgtEl>
                                      </p:cBhvr>
                                      <p:to x="100000" y="100000"/>
                                    </p:animScale>
                                    <p:animScale>
                                      <p:cBhvr>
                                        <p:cTn id="61" dur="26">
                                          <p:stCondLst>
                                            <p:cond delay="1642"/>
                                          </p:stCondLst>
                                        </p:cTn>
                                        <p:tgtEl>
                                          <p:spTgt spid="6148"/>
                                        </p:tgtEl>
                                      </p:cBhvr>
                                      <p:to x="100000" y="90000"/>
                                    </p:animScale>
                                    <p:animScale>
                                      <p:cBhvr>
                                        <p:cTn id="62" dur="166" decel="50000">
                                          <p:stCondLst>
                                            <p:cond delay="1668"/>
                                          </p:stCondLst>
                                        </p:cTn>
                                        <p:tgtEl>
                                          <p:spTgt spid="6148"/>
                                        </p:tgtEl>
                                      </p:cBhvr>
                                      <p:to x="100000" y="100000"/>
                                    </p:animScale>
                                    <p:animScale>
                                      <p:cBhvr>
                                        <p:cTn id="63" dur="26">
                                          <p:stCondLst>
                                            <p:cond delay="1808"/>
                                          </p:stCondLst>
                                        </p:cTn>
                                        <p:tgtEl>
                                          <p:spTgt spid="6148"/>
                                        </p:tgtEl>
                                      </p:cBhvr>
                                      <p:to x="100000" y="95000"/>
                                    </p:animScale>
                                    <p:animScale>
                                      <p:cBhvr>
                                        <p:cTn id="64" dur="166" decel="50000">
                                          <p:stCondLst>
                                            <p:cond delay="1834"/>
                                          </p:stCondLst>
                                        </p:cTn>
                                        <p:tgtEl>
                                          <p:spTgt spid="614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626968" cy="2448271"/>
          </a:xfrm>
        </p:spPr>
        <p:txBody>
          <a:bodyPr>
            <a:normAutofit fontScale="85000" lnSpcReduction="10000"/>
          </a:bodyPr>
          <a:lstStyle/>
          <a:p>
            <a:pPr marL="0" indent="0">
              <a:buNone/>
            </a:pPr>
            <a:r>
              <a:rPr lang="es-CO" b="1" baseline="30000" dirty="0"/>
              <a:t>9 </a:t>
            </a:r>
            <a:r>
              <a:rPr lang="es-CO" dirty="0"/>
              <a:t>Pero vosotros buscáis mucho y halláis poco; y lo que lleváis a casa, de un soplo yo lo hago desaparecer. ¿Por qué?, dice Jehovah de los Ejércitos. </a:t>
            </a:r>
            <a:r>
              <a:rPr lang="es-CO" i="1" dirty="0">
                <a:latin typeface="Agency FB" pitchFamily="34" charset="0"/>
              </a:rPr>
              <a:t>Porque mi casa está en ruinas, mientras que cada uno de vosotros se ocupa de su propia casa. </a:t>
            </a:r>
          </a:p>
        </p:txBody>
      </p:sp>
      <p:pic>
        <p:nvPicPr>
          <p:cNvPr id="7170" name="Picture 2" descr="http://t1.gstatic.com/images?q=tbn:ANd9GcRlLzCuS4JSPk2mxu7amxaUX_tIVIXnXQMpqPU4C-qp8G0Q_Nk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9370" y="188640"/>
            <a:ext cx="2783110" cy="234444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2780928"/>
            <a:ext cx="8640960" cy="3693319"/>
          </a:xfrm>
          <a:prstGeom prst="rect">
            <a:avLst/>
          </a:prstGeom>
        </p:spPr>
        <p:txBody>
          <a:bodyPr wrap="square">
            <a:spAutoFit/>
          </a:bodyPr>
          <a:lstStyle/>
          <a:p>
            <a:pPr algn="ctr"/>
            <a:r>
              <a:rPr lang="es-CO" b="1" baseline="30000" dirty="0"/>
              <a:t>1</a:t>
            </a:r>
            <a:r>
              <a:rPr lang="es-CO" sz="2400" b="1" baseline="30000" dirty="0"/>
              <a:t>0 </a:t>
            </a:r>
            <a:r>
              <a:rPr lang="es-CO" sz="2400" dirty="0"/>
              <a:t>Por eso, por causa vuestra, los cielos retuvieron la lluvia, y la tierra retuvo su fruto. </a:t>
            </a:r>
            <a:r>
              <a:rPr lang="es-CO" sz="2400" b="1" baseline="30000" dirty="0"/>
              <a:t>11 </a:t>
            </a:r>
            <a:r>
              <a:rPr lang="es-CO" sz="2400" dirty="0"/>
              <a:t>Además, llamé la sequía sobre la tierra y sobre los montes; sobre el trigo, sobre el vino nuevo, sobre el aceite y sobre todo lo que la tierra produce; sobre los hombres, sobre el ganado y sobre todo trabajo de las manos."</a:t>
            </a:r>
          </a:p>
          <a:p>
            <a:endParaRPr lang="es-CO" sz="2400" dirty="0"/>
          </a:p>
          <a:p>
            <a:pPr algn="ctr"/>
            <a:r>
              <a:rPr lang="es-CO" sz="2400" dirty="0"/>
              <a:t>Pero esto digo: El que siembra escasamente, también segará escasamente; y el que siembra generosamente, generosamente también segará. </a:t>
            </a:r>
            <a:r>
              <a:rPr lang="es-CO" sz="2400" dirty="0" smtClean="0">
                <a:solidFill>
                  <a:srgbClr val="FF0000"/>
                </a:solidFill>
              </a:rPr>
              <a:t>(</a:t>
            </a:r>
            <a:r>
              <a:rPr lang="es-CO" sz="2400" dirty="0">
                <a:solidFill>
                  <a:srgbClr val="FF0000"/>
                </a:solidFill>
              </a:rPr>
              <a:t>2 Corintios 9:6 RVR60)</a:t>
            </a:r>
          </a:p>
          <a:p>
            <a:endParaRPr lang="es-CO" dirty="0"/>
          </a:p>
        </p:txBody>
      </p:sp>
    </p:spTree>
    <p:extLst>
      <p:ext uri="{BB962C8B-B14F-4D97-AF65-F5344CB8AC3E}">
        <p14:creationId xmlns:p14="http://schemas.microsoft.com/office/powerpoint/2010/main" val="2999321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p:cTn id="15"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7975" y="404664"/>
            <a:ext cx="4624065" cy="4104456"/>
          </a:xfrm>
        </p:spPr>
        <p:txBody>
          <a:bodyPr>
            <a:normAutofit fontScale="92500"/>
          </a:bodyPr>
          <a:lstStyle/>
          <a:p>
            <a:pPr marL="0" indent="0" algn="ctr">
              <a:buNone/>
            </a:pPr>
            <a:r>
              <a:rPr lang="es-CO" sz="4800" dirty="0" smtClean="0"/>
              <a:t>De </a:t>
            </a:r>
            <a:r>
              <a:rPr lang="es-CO" sz="4800" dirty="0"/>
              <a:t>manera que cada uno de nosotros dará cuenta a Dios de </a:t>
            </a:r>
            <a:r>
              <a:rPr lang="es-CO" sz="4800" dirty="0" smtClean="0"/>
              <a:t>sí. </a:t>
            </a:r>
          </a:p>
          <a:p>
            <a:pPr marL="0" indent="0" algn="ctr">
              <a:buNone/>
            </a:pPr>
            <a:r>
              <a:rPr lang="es-CO" sz="4800" b="1" dirty="0" smtClean="0">
                <a:solidFill>
                  <a:srgbClr val="FF0000"/>
                </a:solidFill>
              </a:rPr>
              <a:t>Romanos 14:12.</a:t>
            </a:r>
            <a:endParaRPr lang="es-CO" sz="4800" b="1" dirty="0">
              <a:solidFill>
                <a:srgbClr val="FF0000"/>
              </a:solidFill>
            </a:endParaRPr>
          </a:p>
        </p:txBody>
      </p:sp>
      <p:sp>
        <p:nvSpPr>
          <p:cNvPr id="4" name="AutoShape 2" descr="data:image/jpeg;base64,/9j/4AAQSkZJRgABAQAAAQABAAD/2wCEAAkGBhQSEBUSExQUFRUWFhgaFhUXFxUXGBwaGBgcGBgdGBgXHiYeFxojHBcUIDAgJScpLC0sFx4xNTAqNSYrLCkBCQoKDgwOGg8PGi0fHCQ0NCwsKiwwKSosLCwsLCksLCksKSwtLCwsLCwqLCwpKSksKSkpLCksLCksLCwsLCkpLP/AABEIAI8AoAMBIgACEQEDEQH/xAAbAAACAwEBAQAAAAAAAAAAAAAFBgMEBwIBAP/EAEkQAAEDAgMDBwcIBgoDAQAAAAECAxEABAUSIQYxQRMiUWFxgZEHMlJyocHSFCNCU4KSsdFik6LC4fAVJCUzVGODlLLxQ3PiFv/EABoBAAMBAQEBAAAAAAAAAAAAAAIDBAEFAAb/xAAqEQACAgEDAwQBBAMAAAAAAAAAAQIRAxIhMQQiQRNRYfCBQpGx8TJxof/aAAwDAQACEQMRAD8AzZQ5p9b3V84Pmld341ecttPte6vLliGj2e+u0+DnIAwa9FSluK8KKW4hqR6hUU57G4jlcFJkUSwa7yLFA47UGmbFtm//AGPcR0Nx+sTWQ4PZh5xKSJyyVDpA/kU+4ziJcwp1O+cnsWD7qUNi0/1gnfDatO8UiMdKY+T1NDlh7SssRzDppECOobori4tBqlSQQdCFDQ+NW0tlMAQRJI+0I/CPCrAuuVbI/SJmeiARqOkGo9WVS42LdMGjPndmVG4U2kwgQcx9FW4etvHdTBZ7MMFBbVnM7lE7j2bqYWQAoSBBIzTru/k+Nci1ECTBkyQYEEGPAgHvo59S4+H+BccCZnWO4Aq3VvzIJgK4z0H86o4fjT1qvlWHFNq3SI1G+CDoRoNK0jHLUOMOJ3wiQTHASN1ZdfIhPfT4z9THYmcNEqHnDvLNdJ0ebZe64LavFGnso4jypWj6IdadaPHKEuD2ZT7Kx5KqlbXBkUEIWbKTNqsdorBalKbuW0qKcsLzNnr88AVNiZabtuWcfa5GUozBWcZlbp5OY3caxJxE6jvHRXXKEMrTJAKkyBuJEwSOMU305LyK1p+DY9nXWc7jjLrbqoEZFAlIO8kbx/3Ue0YU7vAOsA8YnprF2cRcZOZpxbZOhKFKSSOuN46qKWu3t8jdcrPrhC/+QNeTalb3Me6o13DdhmLVk3OIc470szpPAKjzldW4ddR4hsnZoSq7vQGGlQUWrZhStPEE+iN3Eij+IXSU57+51Smfk7Z3JA3OFPpKI0ms+f5S+cXd3JJbTJA4BPADrOlApyfc399kG4pbIBbSJtl5F2zBYSc3NLhXIBASSD5qpzbiRS263FMd2M6iYA6ANwHADsoXc2tWw2VMlcfIKr4LirK2KrLTWsxDJa4uVWq0er7CKIbHsAvLUOLZ8ZTNKmHE5iOlJp02Hb+cc/8AX+8KVk2ix+PeSGJVsskwqNOaNf4g+FQ2RWRzCkiSNwiePBJ3615cuqS6YJAGXjA3dnvqRt4hPN5vE6aa8SSD+NQWy7yT3iihvMNTpwJE9nRVBeJFS06SUpVoFwDMRKSJJHvozlSpsFYBBTJkTwncPdQ95xvOkJCChQEkLjLJA83s1+yaDUMojfdz2zigCnmLEHfoKzjGEy2FR9LXwrUsRaSGHMoAGRW6InL1Vl+LaND1vdT8T7WT5l3IDJFTNI1rhtM1ftreTVGNeSab8HLLcVNd2QDJUNUlSe4wdKut2tWru1i3JO4rSD4GmNoXQnXbcAdtRIRRLFLeAI3Toe6qrLVDptm3SNS2uxpV3ei3Blts6jgVfkN1E8cayW6WU6DKkmOJOo8AfbSts4j5xJJ1W4AT1rVr+JrR8SwwqcfUlOYtJcUhEiVLTPJgA79QJ7KkyTUK9kPxrXfuwTY4BZN25XcFSnB5yQuAkncAE6qVS3tXgLbLieSXnStObKSCpBmMqinQ0AtW3xcBq4zpI1Un6QkaEx1keNM19hYQhtGspQJ3nUkqPeZmpemzZHlqT2Luo6aEcWqInXTMcKGvIpjvrWg1yxXYTs5TiRYW3LncafdimPnF+p+8KSMFb+eA6jWhbGo+cX6nvFKyvtYeJd6LlyiHiesaiZ0AjcRpXiYAG45gevpncDpp00SfebzlKkgq0+iknUaddU7QJIPL5UncCM6REa79BrXN1HRoIZSlAgSQkQBv3dJNDn0OF2SFFsmShTYVoAOgKkyD40dLJygJA0AiSYjtHVQt61dzlaSoCQcoWFAjSQAYy7j96hsOji7Cfk7uUQnIoRlKdY6IFZfjrUNJ9f3GtYvjmZclJTzVaGCd3UazTaNiGU+v7jVGHdMnz8oW2k8fGjuHsyJFCmG4M00YRZ7o3VatkRPkt2mHTwqxi+HRbkRrmSfYaaMJw6Ek5AshJIQTlBIEgE8KV8Exp2+Q7yjSEcmpIBQCkSQqQRJ1GWe81L6vfpHen26hOv7WAmd0+6qqbSOFNOMYfoO33VXZswRB7qt1UifSUMSuFoWAk5cpB7CN3up0x3bS2urDlRLd4lQCwFKSo5tFFB3KQTqU76U8Vtj0b+iosE2Yeul8my2pRnWNwHSo7hQPHCUVr4MjOcZdo2eT/D2HUucrlDjgyoU4rzzIJSJMzoOdRzEbAyR0ademlXsC8lqGQDcOkq05jcRpr5539woljyGkuISknM4V80n0QFH8T4VDNQU7xouhKco1NmeYhYEUuXzG+tExK1EGlDFraKfjyWLnCgJgbX9YHqqrQNk2eev1R/ypIwFP9Y09FVaDss1z1+r76PM+xgYV3oJPYalapKoV0SN3YeyqljYlwEgqTB+knLM66ZTr/Gpb2eVV29R+j17qjJ00njEgpPXu4VzLOnQUuX+TSCNdQNT+XUKG3CkqcS6UmU6DnEDSeCkjTnHXsouSnICvLEDVURqBxPbVVtKFOaJaLZT5wKZzTu0O6Nd1CpGuJC+4FsOECOaoRIO4dWlZztM38ykR9P3GtRubYJacA3QriTw66z7ae3+ZT6/uNU9OybqELuHWmbTiN1N2zltrFAcOtoI9lO2DWwkKH8mqsjJIqy5tbiqrDDg+0ElwupQCtOZIBTJlMjUwayFO2Nwm5VcpKApYhSAgBtQAgS2IHAa79N9ab5WniMMbRlBCrgc4nUFLZOg4yJHVWNKTUfLsoeyo1C0d+VWrb+UJK80pSTAIOUxMnhUQsoq35P2s2GI6nHR7QffRF206u2qY5dkL9Pck2c8nS7iHrgqbbPmpiFqHf5o6zrWgsobtmw2yhKEjgkces8T11Le3saflSdtXtWm2RmVqo+aOn+FZ3ZWeUVjVlvaLa1FsgrdVHQkecT0Ae+gGydq9eOfLnQUggpt2hOidxUemd3j1UM2Q2PcxN35deyGJ+bb9OOgfV9fHWnvH9q2LJneEJAgQNTGgAA/Csnt2xCjK+6R47s8Il1eXqEFXfOgpUxt3CUyhy4czTHMIXHaAmI76RtqvKC/eEpTLbXog6q61EfgKDYRh3Kr50hCdVkdHQOs7qyGN+5k8g0YXh4bvlICgoAKhQ3KSYKVDtEHvp42daha+z30oYGorvSogCUq0G4aAADqAAHdTbbPKbJKY10Miiz8UZi/ysu3NqsrUcpInQg9AHhVdbCgJyqBiPNO/w7KlTjbg3pT7fzqT+nFegPE1z3GRepwZPdJ+bREyMu7NPm8cs0NcQI1O4biJ109Mb6vN43+h+1/CpRjIP0VeIoKkhmqL8kVoAbdYBSYzDTL3+bpNKG0jHzSfXH4GnN3EklJEKkiOFLm0rMsp9cfgap6d77kvUcbADDLadPCnHA2oIoHhVmSJpswy2p2WW4jHETfLPdnLbMgGOe4dNJMITr2BWnXWW5K2jypYVNi48CokFlJSTzQlK1HmjpJUKynBcML1yw1uDriUgnUQVBJ06taRFjZqnRsuxuCcjhrCFDnKRyiu1znf8Smu37eDTbf2sJEfRAHgIoHcsTXtQaRJiuIpaSVuEQJM0sYRsab175deyGSZZtzvWngV+iknhvPUN7MzgYfUHnx82kyhs/TI3KUPR6uNR7R48hltTizASOz+Y99W3+mJI993wV9rdrW7VvMYAGiEJjWNAAOArD9odo3Lx0uL0A81PAD8+uotpNoV3bxcM5foJ6B+dU7O3UtQSkEqJAAG8k17jZAOV7sI4Hgbl04G2xJ+keCRxJNaGnZsNNJaQCekxzlK6dPYOAq/scGbVkMBl9TqzK1BKTKt0DXzRw8adGEttLAn51Scx3cxPSeudO6k5M0ca3HY8TmLeyvk8cDnLOqDYggIiVa8TrCaYcTwNhpBJWsH0jEd+6k7HfKrLpathoDGc8SOgVeucaHySbtfJpUNCM2bwG+uXn6yb2S/0X4ej/U3sfW60LWUJUCoCQBrKelPSOnoqwbQis+fu2mXEXNtctrWhUhCkrST0gzpqNK03DcetHrZu4U6hrlB5qzGVQMKE8YPsiqMcpSXyBlhGEtuCom1qQW1EWsTsjuu7c/6iB+JqcPWp1+U2/61v86OmAnEEJtarY3ZS0B+kPfTMhDB3PMn/UR+dev4ahYgLQdZ85P51sbTMlTQqYXZxFMtixBqe3wSOI7jNEmbCKKe4MajyJ3lOY/sq4ggf3ZPWOUTpWVeT2TidiCnQO6ab/OM9cH8K1ryvDLhL2/VTQ/bHsrPvJ9Yf2ph4BBi3LhA4Typ169RQJUgZyvc3B4CKCXVvB6qPrb0qq7ZTXhsGqB2LYhHVGgFYR5QtrTcPFlB+bQqD+kR7hTn5RdqywgoSeeuQnqHE1jszrxNXxjpj8kE5W6O208a1vyPbPMhQuHhmcUDyLYB0TJBWe0ggHoBrMMHsOWeS3uBkqO+EpGZZ7kg084Xtd8lvnF5k8kMoQlKQZbyw2Afownf1zU3UZHjitI7p8aySdmkbabXosk5UoGY+bET3Cku2x9aGXX3lAOvyBJkITGkgceqrOOJssQbL7erwHm548ZOlZjiNwsnISISdwMie3jXGUXmlu/vwduOnDDj+y7hu0SrcnkUoKjvWtIUT3HdVnEdqrm4GV0oOmkNoBA6jGlB7W3cbWhUROonUHgdKO2+HlagEpJJ3xVctCdszBjlNO3XwQbObOm4fS2QdTrHR20+Yrh1sw0i2TyhQ3m10USVGVHeOPsFXNlcMbCVOAIWGkJykAEcqSZIUNTlA6Yk1BeuuKVIaQe0LP4KFP6aTlc/2IesUYS0LxyLimLf0HfuD4qpXmGsqSQjOFcCUab+o00KS99Q0e5wfvVFDvG3b+85+dUNsljs7EG5skoVlKxunzFVGlCfrAPsr9wp0xDAuVVnUyQQIhLhA07Umk9S2xpyR/WHh9mktHUwuM18/k+SY3Pgd7o91TIvHB5t0R/qOiqxca+rX+sHwVwVtei4PtoP7teKdC+2XHsRfUMpusw6C8ojwVUNu+62sONvBKwCAtLqUqg8AQQYquVtdDviivJZ/wA3wQffWG+nFrcLN7eX6DpePadLmYe2RV1nyn4lIAuST1hr3iKVXuT+iVk9aUj8FGodOivAehD2X38Fza3FflN24sapByo7BoKDz7KtBrq1NVnU766ckfLJ2NHk4si/cutII5RVs8Gp3Zyndr0jMO+qOJ7OXDS8jjS21kxlIIJk8OnXooRhmKLYdQ80opWggpV1j+fbWl3/AJZBdW/IvNJlSYVIzJn0kneg8dN1JaUtmNTrdCG3cqZBbhTbgJk84KI3ZTPCu8MYK1yZIGpPXwqC4xNTqsyjmI0k74HT00bwC4TMGAFaKmMpH6QP47xSJ9PzpZTj6imnJDZaeTm5uWk3IW2jmgtoWScwOsymcgPXTNs7skllvNcwlUzlCgZ6iU/R/GjmCXTabJohSEoQlKJnQQOk8T11NYpt7lZSl9KlDehJ19u8dlSvFjVKT4LX1OVqTXDA2K4o2JSlTTYJmEgJExE80b6WX7RKzPylA7HFCtVt9m7dBnkkE9KucfbQ/Fti2HZUhIbX1eae0cO6qdSWyIavdmcf0fG67H68/nXwslf4tP8AuP8A6orfYG00vI6rIroKVkdxAgiq3yK2+tT91fw1tnqKgsl/4sf7hPxUNxvDHA2C26las30XWpiDr51GlWVqf/Mj7rnw1GbC0+tR91z4axu/6DhJwla/kSDb3O7lO4uNA+BNcm3ufST+sZ/Oi2PYIhTuZpxspgD6cyBroU0DVh6Prmv2/gpbR28U1NJp/wDT5Vi/M80/aZPvrk2tx6I8GjXC7Bv61rwc+Co1Ycj65rwX8FYPSf1khtLj0B91o1WdsHQCpSSBx0AFfHD2/rmv2/grz+j0fXNft/DXgqf1kbyecZMCP+gO2hzytfdVy6cAUYFUHla11ZHxMeSOK9FczUqKSlbGl+wtCtQSN5/nvpzs7BhkhGTlXDwOsdvAUH2WbABXGo0HcJozszqpbh1UZHvrZR2Nixpwa+S2VtqGVpQSFhGh13EdChvBohbbKvqeAbLuRCv712AoH0mlakjQGNx3GlhLhzOHqnwrVMPxKbdqDMISD6wABqHJiTdsvw5ZLtQYQ4QkBRkgamIk9McKjdu0jeaFO3R6a9trJbmqQAPSJ/k1iN2ie4gpt0ZVCeg8R2UnY3cIaBQ02px70SAEgcFKIO48Bv7KbL4ckYDfKmCVLUrKhIG8kCVK7AKrbAYk26HWyEFYWoqWAfnOJVBHNGoATwoYzTlR6UXp1UKuGvoDY5cOKcMk5GEJSJ3Ac4SB01Obi19C4/Vo+KnfFdmAvnNZUHiCJSezooGcBXOq0fdNMYuO/AALtr9Vcn7DfxUnYns62nMtPL5dSQptAIEzwWZrU0YCo/8AkR9yurjZYuIUhTgKVCDzI0PWNaByRRhlLG7Rh6kMdL33EfFUS02/S991HxVoOPeShaAVsuZ0jUpMBQ7CdCPA0pnZyd7hHdWKSZ3sN5VcKf7AY8h/nfdR8Vcwx0P+Df50Z/8Aywn+9P3RXZ2TR9arwFbZT6OT2/g//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3.bp.blogspot.com/_LF1PuciiQ44/SetKCmbzvcI/AAAAAAAAAJo/8cM8x5hzoKc/s320/9%5B1%5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404664"/>
            <a:ext cx="4032448" cy="410445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07975" y="5157192"/>
            <a:ext cx="8656513" cy="1569660"/>
          </a:xfrm>
          <a:prstGeom prst="rect">
            <a:avLst/>
          </a:prstGeom>
        </p:spPr>
        <p:txBody>
          <a:bodyPr wrap="square">
            <a:spAutoFit/>
          </a:bodyPr>
          <a:lstStyle/>
          <a:p>
            <a:pPr algn="ctr"/>
            <a:r>
              <a:rPr lang="es-CO" sz="3200" dirty="0" smtClean="0">
                <a:solidFill>
                  <a:srgbClr val="FF0000"/>
                </a:solidFill>
              </a:rPr>
              <a:t>El texto nos dice que </a:t>
            </a:r>
            <a:r>
              <a:rPr lang="es-CO" sz="3200" dirty="0">
                <a:solidFill>
                  <a:srgbClr val="FF0000"/>
                </a:solidFill>
              </a:rPr>
              <a:t>somos administradores de todo lo que Dios nos ha confiado, y tendremos que responder por ellos.</a:t>
            </a:r>
          </a:p>
        </p:txBody>
      </p:sp>
    </p:spTree>
    <p:extLst>
      <p:ext uri="{BB962C8B-B14F-4D97-AF65-F5344CB8AC3E}">
        <p14:creationId xmlns:p14="http://schemas.microsoft.com/office/powerpoint/2010/main" val="66103503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1970</TotalTime>
  <Words>5333</Words>
  <Application>Microsoft Office PowerPoint</Application>
  <PresentationFormat>Presentación en pantalla (4:3)</PresentationFormat>
  <Paragraphs>226</Paragraphs>
  <Slides>64</Slides>
  <Notes>0</Notes>
  <HiddenSlides>0</HiddenSlides>
  <MMClips>0</MMClips>
  <ScaleCrop>false</ScaleCrop>
  <HeadingPairs>
    <vt:vector size="4" baseType="variant">
      <vt:variant>
        <vt:lpstr>Tema</vt:lpstr>
      </vt:variant>
      <vt:variant>
        <vt:i4>1</vt:i4>
      </vt:variant>
      <vt:variant>
        <vt:lpstr>Títulos de diapositiva</vt:lpstr>
      </vt:variant>
      <vt:variant>
        <vt:i4>64</vt:i4>
      </vt:variant>
    </vt:vector>
  </HeadingPairs>
  <TitlesOfParts>
    <vt:vector size="65" baseType="lpstr">
      <vt:lpstr>Tema de Office</vt:lpstr>
      <vt:lpstr>MAYORDOMIA BIBLICA</vt:lpstr>
      <vt:lpstr>Presentación de PowerPoint</vt:lpstr>
      <vt:lpstr>Presentación de PowerPoint</vt:lpstr>
      <vt:lpstr>Presentación de PowerPoint</vt:lpstr>
      <vt:lpstr>Presentación de PowerPoint</vt:lpstr>
      <vt:lpstr>Presentación de PowerPoint</vt:lpstr>
      <vt:lpstr>¿Cómo ha administrado el hombre los bienes que Dios le confió?</vt:lpstr>
      <vt:lpstr>Presentación de PowerPoint</vt:lpstr>
      <vt:lpstr>Parte de la mayordomía es amarnos los unos a los otros:  Lea Gén. 2:18; 4:9; Juan 15:12.</vt:lpstr>
      <vt:lpstr>Mayordomía es cuidar el agua, la tierra la flora y el aire de los cuales vivimos.. </vt:lpstr>
      <vt:lpstr>Cerca del actual Oriente Medio, se cree que cerca o en el actual Irak, La Biblia sitúa el Edén; Actualmente convertido en desierto. Todo, por la ambición del hombre.</vt:lpstr>
      <vt:lpstr>Contaminación del agua</vt:lpstr>
      <vt:lpstr>Contaminación del aire</vt:lpstr>
      <vt:lpstr>Resultado final, los hospitales, droguerías y finalmente la muerte.</vt:lpstr>
      <vt:lpstr>Presentación de PowerPoint</vt:lpstr>
      <vt:lpstr>Nuestra generosidad demuestra nuestra gratitud con Dios y el amor al prójimo en el desarrollo de la iglesia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Tiempo prestado</vt:lpstr>
      <vt:lpstr>Presentación de PowerPoint</vt:lpstr>
      <vt:lpstr>Presentación de PowerPoint</vt:lpstr>
      <vt:lpstr>Presentación de PowerPoint</vt:lpstr>
      <vt:lpstr>Presentación de PowerPoint</vt:lpstr>
      <vt:lpstr>¿Qué instituyó Dios en remplazo del árbol del conocimiento del bien y del mal?</vt:lpstr>
      <vt:lpstr>¿Por qué debemos diezmar?</vt:lpstr>
      <vt:lpstr>Presentación de PowerPoint</vt:lpstr>
      <vt:lpstr>Nosotros somos fieles en pagar lo que es del César, ¿Por qué no lo somos con mayor razón con Dios? </vt:lpstr>
      <vt:lpstr>Dios exige claramente la entrega del diezmo</vt:lpstr>
      <vt:lpstr>Presentación de PowerPoint</vt:lpstr>
      <vt:lpstr>Siglos antes de que se diera esta orden en Levíticos ya este sistema Dios lo había revelado </vt:lpstr>
      <vt:lpstr>¿Qué debían hacer los Israelitas con el diezmo?</vt:lpstr>
      <vt:lpstr>¿Para qué se utilizaba el diezmo? </vt:lpstr>
      <vt:lpstr>Presentación de PowerPoint</vt:lpstr>
      <vt:lpstr>¿Abolió Jesús el diezmo en el Nuevo Testamento?</vt:lpstr>
      <vt:lpstr>Presentación de PowerPoint</vt:lpstr>
      <vt:lpstr>Presentación de PowerPoint</vt:lpstr>
      <vt:lpstr>¿Como sostenía Jesús su ministerio?</vt:lpstr>
      <vt:lpstr>Presentación de PowerPoint</vt:lpstr>
      <vt:lpstr>Presentación de PowerPoint</vt:lpstr>
      <vt:lpstr>Presentación de PowerPoint</vt:lpstr>
      <vt:lpstr>Más tarde: ¿Quién proveyó los recursos para la construcción del templo?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¿Para algunos, la pobreza será una excusa para no ofrendar?</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MATORDOMIA BIBLICA</dc:title>
  <dc:creator>FAMILIA FIERRO CH</dc:creator>
  <cp:lastModifiedBy>FAMILIA FIERRO CH</cp:lastModifiedBy>
  <cp:revision>285</cp:revision>
  <dcterms:created xsi:type="dcterms:W3CDTF">2012-11-29T21:28:39Z</dcterms:created>
  <dcterms:modified xsi:type="dcterms:W3CDTF">2012-12-20T11:00:00Z</dcterms:modified>
</cp:coreProperties>
</file>